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7"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354"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3406758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3827576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93405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2934529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19249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1354473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384523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2973077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505327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4152545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2540327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1768259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84892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3796738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4016439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64FA5A9-D821-4AFE-877A-A8046F37E07E}" type="datetimeFigureOut">
              <a:rPr lang="en-IN" smtClean="0"/>
              <a:pPr/>
              <a:t>17 Aug 2024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19F0E3E-00BD-4A8A-BAEA-BBCA6799F65C}" type="slidenum">
              <a:rPr lang="en-IN" smtClean="0"/>
              <a:pPr/>
              <a:t>‹#›</a:t>
            </a:fld>
            <a:endParaRPr lang="en-IN"/>
          </a:p>
        </p:txBody>
      </p:sp>
    </p:spTree>
    <p:extLst>
      <p:ext uri="{BB962C8B-B14F-4D97-AF65-F5344CB8AC3E}">
        <p14:creationId xmlns:p14="http://schemas.microsoft.com/office/powerpoint/2010/main" val="2388960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64FA5A9-D821-4AFE-877A-A8046F37E07E}" type="datetimeFigureOut">
              <a:rPr lang="en-IN" smtClean="0"/>
              <a:pPr/>
              <a:t>17 Aug 2024</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19F0E3E-00BD-4A8A-BAEA-BBCA6799F65C}" type="slidenum">
              <a:rPr lang="en-IN" smtClean="0"/>
              <a:pPr/>
              <a:t>‹#›</a:t>
            </a:fld>
            <a:endParaRPr lang="en-IN"/>
          </a:p>
        </p:txBody>
      </p:sp>
    </p:spTree>
    <p:extLst>
      <p:ext uri="{BB962C8B-B14F-4D97-AF65-F5344CB8AC3E}">
        <p14:creationId xmlns:p14="http://schemas.microsoft.com/office/powerpoint/2010/main" val="27839622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Chapter-5 </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latin typeface="Georgia" panose="02040502050405020303" pitchFamily="18" charset="0"/>
              </a:rPr>
              <a:t>Padmakshan</a:t>
            </a:r>
            <a:r>
              <a:rPr lang="en-US" dirty="0" smtClean="0">
                <a:latin typeface="Georgia" panose="02040502050405020303" pitchFamily="18" charset="0"/>
              </a:rPr>
              <a:t> </a:t>
            </a:r>
            <a:r>
              <a:rPr lang="en-US" dirty="0" err="1" smtClean="0">
                <a:latin typeface="Georgia" panose="02040502050405020303" pitchFamily="18" charset="0"/>
              </a:rPr>
              <a:t>Padmanabhan</a:t>
            </a:r>
            <a:endParaRPr lang="en-IN" dirty="0">
              <a:latin typeface="Georgia" panose="02040502050405020303" pitchFamily="18" charset="0"/>
            </a:endParaRPr>
          </a:p>
        </p:txBody>
      </p:sp>
    </p:spTree>
    <p:extLst>
      <p:ext uri="{BB962C8B-B14F-4D97-AF65-F5344CB8AC3E}">
        <p14:creationId xmlns:p14="http://schemas.microsoft.com/office/powerpoint/2010/main" val="10256447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055" y="612845"/>
            <a:ext cx="11305309" cy="4401205"/>
          </a:xfrm>
          <a:prstGeom prst="rect">
            <a:avLst/>
          </a:prstGeom>
        </p:spPr>
        <p:txBody>
          <a:bodyPr wrap="square">
            <a:spAutoFit/>
          </a:bodyPr>
          <a:lstStyle/>
          <a:p>
            <a:pPr algn="ctr"/>
            <a:r>
              <a:rPr lang="en-IN" sz="2000" b="1" dirty="0" smtClean="0">
                <a:latin typeface="Georgia" panose="02040502050405020303" pitchFamily="18" charset="0"/>
              </a:rPr>
              <a:t>TYPES OF ERGOGENIC AIDS </a:t>
            </a:r>
            <a:r>
              <a:rPr lang="en-IN" sz="2000" dirty="0" smtClean="0">
                <a:latin typeface="Georgia" panose="02040502050405020303" pitchFamily="18" charset="0"/>
              </a:rPr>
              <a:t>:</a:t>
            </a:r>
            <a:r>
              <a:rPr lang="en-IN" sz="2000" b="1" dirty="0" smtClean="0">
                <a:latin typeface="Georgia" panose="02040502050405020303" pitchFamily="18" charset="0"/>
              </a:rPr>
              <a:t>(</a:t>
            </a:r>
            <a:r>
              <a:rPr lang="en-IN" sz="2000" b="1" dirty="0" err="1" smtClean="0">
                <a:latin typeface="Georgia" panose="02040502050405020303" pitchFamily="18" charset="0"/>
              </a:rPr>
              <a:t>i</a:t>
            </a:r>
            <a:r>
              <a:rPr lang="en-IN" sz="2000" b="1" dirty="0" smtClean="0">
                <a:latin typeface="Georgia" panose="02040502050405020303" pitchFamily="18" charset="0"/>
              </a:rPr>
              <a:t>) Psychological (ii) Mechanical (iii) Pharmacological (iv) Physiological (v)Nutritional</a:t>
            </a:r>
          </a:p>
          <a:p>
            <a:r>
              <a:rPr lang="en-IN" sz="2000" b="1" dirty="0" smtClean="0">
                <a:latin typeface="Georgia" panose="02040502050405020303" pitchFamily="18" charset="0"/>
              </a:rPr>
              <a:t>(</a:t>
            </a:r>
            <a:r>
              <a:rPr lang="en-IN" sz="2000" b="1" dirty="0" err="1" smtClean="0">
                <a:latin typeface="Georgia" panose="02040502050405020303" pitchFamily="18" charset="0"/>
              </a:rPr>
              <a:t>i</a:t>
            </a:r>
            <a:r>
              <a:rPr lang="en-IN" sz="2000" b="1" dirty="0" smtClean="0">
                <a:latin typeface="Georgia" panose="02040502050405020303" pitchFamily="18" charset="0"/>
              </a:rPr>
              <a:t>) Psychological ergogenic aids </a:t>
            </a:r>
            <a:r>
              <a:rPr lang="en-IN" sz="2000" dirty="0" smtClean="0">
                <a:latin typeface="Georgia" panose="02040502050405020303" pitchFamily="18" charset="0"/>
              </a:rPr>
              <a:t>are (a) Hypnosis (b) Music (c) Performance Enhancement Techniques (PST) (d) “Placebo Effect” / Superstitions</a:t>
            </a:r>
          </a:p>
          <a:p>
            <a:r>
              <a:rPr lang="en-IN" sz="2000" b="1" dirty="0" smtClean="0">
                <a:latin typeface="Georgia" panose="02040502050405020303" pitchFamily="18" charset="0"/>
              </a:rPr>
              <a:t>(ii) Mechanical aids </a:t>
            </a:r>
            <a:r>
              <a:rPr lang="en-IN" sz="2000" dirty="0" smtClean="0">
                <a:latin typeface="Georgia" panose="02040502050405020303" pitchFamily="18" charset="0"/>
              </a:rPr>
              <a:t>are clothing, equipment, heat and cold application, improved body mechanics, environment (playing conditions and surface).</a:t>
            </a:r>
          </a:p>
          <a:p>
            <a:r>
              <a:rPr lang="en-IN" sz="2000" b="1" dirty="0" smtClean="0">
                <a:latin typeface="Georgia" panose="02040502050405020303" pitchFamily="18" charset="0"/>
              </a:rPr>
              <a:t>(iii) Pharmacological aids </a:t>
            </a:r>
            <a:r>
              <a:rPr lang="en-IN" sz="2000" dirty="0" smtClean="0">
                <a:latin typeface="Georgia" panose="02040502050405020303" pitchFamily="18" charset="0"/>
              </a:rPr>
              <a:t>are over the counter drugs like Caffeine, Nicotine, Amphetamines, Melatonin….</a:t>
            </a:r>
            <a:r>
              <a:rPr lang="en-IN" sz="2000" dirty="0" err="1" smtClean="0">
                <a:latin typeface="Georgia" panose="02040502050405020303" pitchFamily="18" charset="0"/>
              </a:rPr>
              <a:t>etc</a:t>
            </a:r>
            <a:r>
              <a:rPr lang="en-IN" sz="2000" dirty="0" smtClean="0">
                <a:latin typeface="Georgia" panose="02040502050405020303" pitchFamily="18" charset="0"/>
              </a:rPr>
              <a:t>;</a:t>
            </a:r>
          </a:p>
          <a:p>
            <a:r>
              <a:rPr lang="en-IN" sz="2000" dirty="0" smtClean="0">
                <a:latin typeface="Georgia" panose="02040502050405020303" pitchFamily="18" charset="0"/>
              </a:rPr>
              <a:t>“Recreational” Drugs are Alcohol, Marijuana, Cocaine…….</a:t>
            </a:r>
            <a:r>
              <a:rPr lang="en-IN" sz="2000" dirty="0" err="1" smtClean="0">
                <a:latin typeface="Georgia" panose="02040502050405020303" pitchFamily="18" charset="0"/>
              </a:rPr>
              <a:t>etc</a:t>
            </a:r>
            <a:r>
              <a:rPr lang="en-IN" sz="2000" dirty="0" smtClean="0">
                <a:latin typeface="Georgia" panose="02040502050405020303" pitchFamily="18" charset="0"/>
              </a:rPr>
              <a:t>;</a:t>
            </a:r>
          </a:p>
          <a:p>
            <a:r>
              <a:rPr lang="en-IN" sz="2000" dirty="0" smtClean="0">
                <a:latin typeface="Georgia" panose="02040502050405020303" pitchFamily="18" charset="0"/>
              </a:rPr>
              <a:t>Prescription Drugs are Anabolic Steroids, Benzodiazepines, Beta-Adrenergic Agents…….</a:t>
            </a:r>
            <a:r>
              <a:rPr lang="en-IN" sz="2000" dirty="0" err="1" smtClean="0">
                <a:latin typeface="Georgia" panose="02040502050405020303" pitchFamily="18" charset="0"/>
              </a:rPr>
              <a:t>etc</a:t>
            </a:r>
            <a:r>
              <a:rPr lang="en-IN" sz="2000" dirty="0" smtClean="0">
                <a:latin typeface="Georgia" panose="02040502050405020303" pitchFamily="18" charset="0"/>
              </a:rPr>
              <a:t>;</a:t>
            </a:r>
          </a:p>
          <a:p>
            <a:r>
              <a:rPr lang="en-IN" sz="2000" b="1" dirty="0" smtClean="0">
                <a:latin typeface="Georgia" panose="02040502050405020303" pitchFamily="18" charset="0"/>
              </a:rPr>
              <a:t>(iv) Physiological Agents </a:t>
            </a:r>
            <a:r>
              <a:rPr lang="en-IN" sz="2000" dirty="0" smtClean="0">
                <a:latin typeface="Georgia" panose="02040502050405020303" pitchFamily="18" charset="0"/>
              </a:rPr>
              <a:t>are Bicarbonate Loading, Blood Doping, Erythropoietin (EPO) Altitude Training, </a:t>
            </a:r>
            <a:r>
              <a:rPr lang="en-IN" sz="2000" dirty="0" err="1" smtClean="0">
                <a:latin typeface="Georgia" panose="02040502050405020303" pitchFamily="18" charset="0"/>
              </a:rPr>
              <a:t>Lycerol</a:t>
            </a:r>
            <a:r>
              <a:rPr lang="en-IN" sz="2000" dirty="0" smtClean="0">
                <a:latin typeface="Georgia" panose="02040502050405020303" pitchFamily="18" charset="0"/>
              </a:rPr>
              <a:t>, Phosphate Loading etc.</a:t>
            </a:r>
          </a:p>
          <a:p>
            <a:r>
              <a:rPr lang="en-IN" sz="2000" b="1" dirty="0" smtClean="0">
                <a:latin typeface="Georgia" panose="02040502050405020303" pitchFamily="18" charset="0"/>
              </a:rPr>
              <a:t>(v)Nutritional Agents / Supplements </a:t>
            </a:r>
            <a:r>
              <a:rPr lang="en-IN" sz="2000" dirty="0" smtClean="0">
                <a:latin typeface="Georgia" panose="02040502050405020303" pitchFamily="18" charset="0"/>
              </a:rPr>
              <a:t>are Amino Acid Supplementation, Bee Pollen Carbohydrate Loading, Carnitine, Coenzyme Q-10,Creatine Phosphate, Water or Special Beverages.</a:t>
            </a:r>
            <a:endParaRPr lang="en-IN" sz="2000" dirty="0">
              <a:latin typeface="Georgia" panose="02040502050405020303" pitchFamily="18" charset="0"/>
            </a:endParaRPr>
          </a:p>
        </p:txBody>
      </p:sp>
    </p:spTree>
    <p:extLst>
      <p:ext uri="{BB962C8B-B14F-4D97-AF65-F5344CB8AC3E}">
        <p14:creationId xmlns:p14="http://schemas.microsoft.com/office/powerpoint/2010/main" val="4172754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07072"/>
          </a:xfrm>
        </p:spPr>
        <p:txBody>
          <a:bodyPr>
            <a:normAutofit fontScale="90000"/>
          </a:bodyPr>
          <a:lstStyle/>
          <a:p>
            <a:r>
              <a:rPr lang="en-US" dirty="0" smtClean="0">
                <a:latin typeface="Georgia" pitchFamily="18" charset="0"/>
              </a:rPr>
              <a:t>HYDROTHERAPY</a:t>
            </a:r>
            <a:endParaRPr lang="en-IN" dirty="0">
              <a:latin typeface="Georgia" pitchFamily="18" charset="0"/>
            </a:endParaRPr>
          </a:p>
        </p:txBody>
      </p:sp>
      <p:sp>
        <p:nvSpPr>
          <p:cNvPr id="3" name="Content Placeholder 2"/>
          <p:cNvSpPr>
            <a:spLocks noGrp="1"/>
          </p:cNvSpPr>
          <p:nvPr>
            <p:ph idx="1"/>
          </p:nvPr>
        </p:nvSpPr>
        <p:spPr>
          <a:xfrm>
            <a:off x="838200" y="858129"/>
            <a:ext cx="10515600" cy="5318834"/>
          </a:xfrm>
        </p:spPr>
        <p:txBody>
          <a:bodyPr/>
          <a:lstStyle/>
          <a:p>
            <a:r>
              <a:rPr lang="en-US" dirty="0" smtClean="0"/>
              <a:t>Hydrotherapy derived from the </a:t>
            </a:r>
            <a:r>
              <a:rPr lang="en-US" dirty="0" err="1" smtClean="0"/>
              <a:t>greek</a:t>
            </a:r>
            <a:r>
              <a:rPr lang="en-US" dirty="0" smtClean="0"/>
              <a:t> word hydro and therapy means water and healing</a:t>
            </a:r>
          </a:p>
          <a:p>
            <a:r>
              <a:rPr lang="en-US" dirty="0" smtClean="0"/>
              <a:t>Hydrotherapy formerly called </a:t>
            </a:r>
            <a:r>
              <a:rPr lang="en-US" dirty="0" err="1" smtClean="0"/>
              <a:t>hydropathy</a:t>
            </a:r>
            <a:r>
              <a:rPr lang="en-US" dirty="0" smtClean="0"/>
              <a:t> involves the use of water for pain healing</a:t>
            </a:r>
          </a:p>
          <a:p>
            <a:r>
              <a:rPr lang="en-US" dirty="0" smtClean="0"/>
              <a:t>Hydrotherapy is applied externally either by immerse of the whole body or of part of the body in water or without immersion by spraying or pouring water onto the body.   </a:t>
            </a:r>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609600" y="754741"/>
            <a:ext cx="10290629" cy="41395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700" b="0" i="0" u="sng" strike="noStrike" cap="none" normalizeH="0" baseline="0" dirty="0" smtClean="0">
                <a:ln>
                  <a:noFill/>
                </a:ln>
                <a:solidFill>
                  <a:schemeClr val="tx1"/>
                </a:solidFill>
                <a:effectLst/>
                <a:latin typeface="Arial" pitchFamily="34" charset="0"/>
                <a:ea typeface="Arial" pitchFamily="34" charset="0"/>
                <a:cs typeface="Arial" pitchFamily="34" charset="0"/>
              </a:rPr>
              <a:t>INTRODUCTION: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Hydrotherapy is a method of treating disease by using water at different temperatures and in different ways.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Any activity performed in water to assist in rehabilitation and recovery from hard training or serious injury.</a:t>
            </a:r>
          </a:p>
          <a:p>
            <a:pPr eaLnBrk="0" fontAlgn="base" hangingPunct="0">
              <a:spcBef>
                <a:spcPct val="0"/>
              </a:spcBef>
              <a:spcAft>
                <a:spcPct val="0"/>
              </a:spcAft>
              <a:buFontTx/>
              <a:buChar char="•"/>
              <a:tabLst>
                <a:tab pos="914400" algn="l"/>
              </a:tabLst>
            </a:pPr>
            <a:r>
              <a:rPr lang="en-US" sz="2800" dirty="0" smtClean="0">
                <a:latin typeface="Georgia" pitchFamily="18" charset="0"/>
                <a:ea typeface="Arial" pitchFamily="34" charset="0"/>
                <a:cs typeface="Arial" pitchFamily="34" charset="0"/>
              </a:rPr>
              <a:t>It is a part of medicine, Specially in physiotherapy, that involves the use of water for </a:t>
            </a:r>
            <a:r>
              <a:rPr lang="en-US" sz="2800" b="1" dirty="0" smtClean="0">
                <a:latin typeface="Georgia" pitchFamily="18" charset="0"/>
                <a:ea typeface="Arial" pitchFamily="34" charset="0"/>
                <a:cs typeface="Arial" pitchFamily="34" charset="0"/>
              </a:rPr>
              <a:t>pain relief and treatment.</a:t>
            </a:r>
            <a:endParaRPr lang="en-US" dirty="0" smtClean="0">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4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21140"/>
          </a:xfrm>
        </p:spPr>
        <p:txBody>
          <a:bodyPr>
            <a:normAutofit fontScale="90000"/>
          </a:bodyPr>
          <a:lstStyle/>
          <a:p>
            <a:r>
              <a:rPr lang="en-US" dirty="0" smtClean="0">
                <a:latin typeface="Georgia" pitchFamily="18" charset="0"/>
              </a:rPr>
              <a:t>Properties of water</a:t>
            </a:r>
            <a:endParaRPr lang="en-IN" dirty="0">
              <a:latin typeface="Georgia" pitchFamily="18" charset="0"/>
            </a:endParaRPr>
          </a:p>
        </p:txBody>
      </p:sp>
      <p:sp>
        <p:nvSpPr>
          <p:cNvPr id="3" name="Content Placeholder 2"/>
          <p:cNvSpPr>
            <a:spLocks noGrp="1"/>
          </p:cNvSpPr>
          <p:nvPr>
            <p:ph idx="1"/>
          </p:nvPr>
        </p:nvSpPr>
        <p:spPr>
          <a:xfrm>
            <a:off x="838200" y="886265"/>
            <a:ext cx="10515600" cy="5290698"/>
          </a:xfrm>
        </p:spPr>
        <p:txBody>
          <a:bodyPr>
            <a:normAutofit/>
          </a:bodyPr>
          <a:lstStyle/>
          <a:p>
            <a:r>
              <a:rPr lang="en-US" dirty="0" smtClean="0"/>
              <a:t>Buoyancy: when a body is fully or partially submerged in fluid at rest, it experiences an upward thrust equal to the wt. of fluid displaced. </a:t>
            </a:r>
          </a:p>
          <a:p>
            <a:r>
              <a:rPr lang="en-US" dirty="0" smtClean="0"/>
              <a:t>Density: determines whether the object will float . Density is =weight of object/</a:t>
            </a:r>
            <a:r>
              <a:rPr lang="en-US" dirty="0" err="1" smtClean="0"/>
              <a:t>wt.of</a:t>
            </a:r>
            <a:r>
              <a:rPr lang="en-US" dirty="0" smtClean="0"/>
              <a:t> </a:t>
            </a:r>
            <a:r>
              <a:rPr lang="en-US" dirty="0" err="1" smtClean="0"/>
              <a:t>vol.of</a:t>
            </a:r>
            <a:r>
              <a:rPr lang="en-US" dirty="0" smtClean="0"/>
              <a:t> water</a:t>
            </a:r>
          </a:p>
          <a:p>
            <a:r>
              <a:rPr lang="en-US" dirty="0" smtClean="0"/>
              <a:t>Hydrostatics power: water exerts a perpendicular pressure against the surface of the body.</a:t>
            </a:r>
          </a:p>
          <a:p>
            <a:pPr>
              <a:buNone/>
            </a:pPr>
            <a:r>
              <a:rPr lang="en-US" dirty="0" smtClean="0"/>
              <a:t>-Dependent upon: depth of submerged water. density of liquid.</a:t>
            </a:r>
          </a:p>
          <a:p>
            <a:pPr>
              <a:buNone/>
            </a:pPr>
            <a:r>
              <a:rPr lang="en-US" dirty="0" smtClean="0"/>
              <a:t>-It increase as </a:t>
            </a:r>
            <a:r>
              <a:rPr lang="en-US" dirty="0" err="1" smtClean="0"/>
              <a:t>depth&amp;density</a:t>
            </a:r>
            <a:r>
              <a:rPr lang="en-US" dirty="0" smtClean="0"/>
              <a:t> of liquid.</a:t>
            </a:r>
          </a:p>
          <a:p>
            <a:pPr>
              <a:buNone/>
            </a:pPr>
            <a:r>
              <a:rPr lang="en-US" dirty="0" smtClean="0"/>
              <a:t>-So movement is performed more easily near the surface of water than at greater depth. </a:t>
            </a:r>
          </a:p>
          <a:p>
            <a:r>
              <a:rPr lang="en-US" dirty="0" smtClean="0"/>
              <a:t>Viscosity: refers to the magnitude of internal friction(resistance) specific to the fluid. </a:t>
            </a:r>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6437" y="548640"/>
            <a:ext cx="11169747" cy="4832092"/>
          </a:xfrm>
          <a:prstGeom prst="rect">
            <a:avLst/>
          </a:prstGeom>
        </p:spPr>
        <p:txBody>
          <a:bodyPr wrap="square">
            <a:spAutoFit/>
          </a:bodyPr>
          <a:lstStyle/>
          <a:p>
            <a:pPr algn="just"/>
            <a:r>
              <a:rPr lang="en-IN" sz="4400" dirty="0" smtClean="0">
                <a:latin typeface="Georgia" pitchFamily="18" charset="0"/>
              </a:rPr>
              <a:t>The term (Hydrotherapy)encompasses a</a:t>
            </a:r>
          </a:p>
          <a:p>
            <a:pPr algn="just"/>
            <a:r>
              <a:rPr lang="en-IN" sz="4400" dirty="0" smtClean="0">
                <a:latin typeface="Georgia" pitchFamily="18" charset="0"/>
              </a:rPr>
              <a:t>broad range of approaches and therapeutic</a:t>
            </a:r>
          </a:p>
          <a:p>
            <a:pPr algn="just"/>
            <a:r>
              <a:rPr lang="en-IN" sz="4400" dirty="0" smtClean="0">
                <a:latin typeface="Georgia" pitchFamily="18" charset="0"/>
              </a:rPr>
              <a:t>methods that take advantage of the physical</a:t>
            </a:r>
          </a:p>
          <a:p>
            <a:pPr algn="just"/>
            <a:r>
              <a:rPr lang="en-IN" sz="4400" dirty="0" smtClean="0">
                <a:latin typeface="Georgia" pitchFamily="18" charset="0"/>
              </a:rPr>
              <a:t>properties of water, such as temperature and pressure, for therapeutic purposes, to</a:t>
            </a:r>
          </a:p>
          <a:p>
            <a:pPr algn="just"/>
            <a:r>
              <a:rPr lang="en-IN" sz="4400" dirty="0" smtClean="0">
                <a:latin typeface="Georgia" pitchFamily="18" charset="0"/>
              </a:rPr>
              <a:t>stimulate blood circulation and treat the</a:t>
            </a:r>
          </a:p>
          <a:p>
            <a:pPr algn="just"/>
            <a:r>
              <a:rPr lang="en-IN" sz="4400" dirty="0" smtClean="0">
                <a:latin typeface="Georgia" pitchFamily="18" charset="0"/>
              </a:rPr>
              <a:t>symptoms of certain diseases.</a:t>
            </a:r>
            <a:endParaRPr lang="en-IN" sz="4400" dirty="0">
              <a:latin typeface="Georgi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633046" y="337623"/>
            <a:ext cx="10578537" cy="49090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tab pos="914400" algn="l"/>
              </a:tabLst>
            </a:pPr>
            <a:r>
              <a:rPr kumimoji="0" lang="en-US" sz="2500" b="1" i="0" u="none" strike="noStrike" cap="none" normalizeH="0" baseline="0" dirty="0" smtClean="0">
                <a:ln>
                  <a:noFill/>
                </a:ln>
                <a:solidFill>
                  <a:schemeClr val="tx1"/>
                </a:solidFill>
                <a:effectLst/>
                <a:latin typeface="Arial" pitchFamily="34" charset="0"/>
                <a:ea typeface="Arial" pitchFamily="34" charset="0"/>
                <a:cs typeface="Arial" pitchFamily="34" charset="0"/>
              </a:rPr>
              <a:t>GOAL &amp; INDICATIONS</a:t>
            </a:r>
            <a:endParaRPr kumimoji="0" lang="en-US" sz="3200" b="1" i="0" u="none"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Facilitate range of motion (ROM) exercise</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Initiate resistance training</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Facilitate weight-bearing activities</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Enhance delivery of manual techniques</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Provide three-dimensional access to the patient</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Facilitate cardiovascular exercise</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Initiate functional activity replication</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Minimize risk of injury or re-injury during rehabilitation</a:t>
            </a:r>
            <a:endParaRPr kumimoji="0" lang="en-US" sz="1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Enhance patient relaxation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436099" y="239151"/>
            <a:ext cx="11268222" cy="6667725"/>
          </a:xfrm>
          <a:prstGeom prst="rect">
            <a:avLst/>
          </a:prstGeom>
          <a:noFill/>
          <a:ln w="9525">
            <a:noFill/>
            <a:miter lim="800000"/>
            <a:headEnd/>
            <a:tailEnd/>
          </a:ln>
          <a:effectLst/>
        </p:spPr>
        <p:txBody>
          <a:bodyPr vert="horz" wrap="square" lIns="91440" tIns="1345776" rIns="63480" bIns="1066464" numCol="1" anchor="ctr" anchorCtr="0" compatLnSpc="1">
            <a:prstTxWarp prst="textNoShape">
              <a:avLst/>
            </a:prstTxWarp>
            <a:spAutoFit/>
          </a:bodyPr>
          <a:lstStyle/>
          <a:p>
            <a:pPr marL="0" marR="0" lvl="0" indent="107950" algn="l" defTabSz="914400" rtl="0" eaLnBrk="1" fontAlgn="base" latinLnBrk="0" hangingPunct="1">
              <a:lnSpc>
                <a:spcPct val="100000"/>
              </a:lnSpc>
              <a:spcBef>
                <a:spcPct val="0"/>
              </a:spcBef>
              <a:spcAft>
                <a:spcPct val="0"/>
              </a:spcAft>
              <a:buClrTx/>
              <a:buSzTx/>
              <a:buFontTx/>
              <a:buNone/>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The four most important properties of water from a treatment point are:</a:t>
            </a:r>
            <a:endParaRPr kumimoji="0" lang="en-US" sz="1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1. Water is non-irritating, non-allergic, and totally compatible with human physiology both inside and outside of the body.</a:t>
            </a:r>
            <a:endParaRPr kumimoji="0" lang="en-US" sz="1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2. Water is a good heat conductor and at the same time greatly heat storing in capacity so that it is the ideal agent for manipulating body temperature.</a:t>
            </a:r>
            <a:endParaRPr kumimoji="0" lang="en-US" sz="2000" b="0" i="0" u="none"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
            </a:r>
            <a:b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b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7963" y="225082"/>
            <a:ext cx="11451102" cy="4070345"/>
          </a:xfrm>
          <a:prstGeom prst="rect">
            <a:avLst/>
          </a:prstGeom>
        </p:spPr>
        <p:txBody>
          <a:bodyPr wrap="square">
            <a:spAutoFit/>
          </a:bodyPr>
          <a:lstStyle/>
          <a:p>
            <a:pPr lvl="0" eaLnBrk="0" fontAlgn="base" hangingPunct="0">
              <a:spcBef>
                <a:spcPct val="0"/>
              </a:spcBef>
              <a:spcAft>
                <a:spcPct val="0"/>
              </a:spcAft>
              <a:buFontTx/>
              <a:buChar char="•"/>
              <a:tabLst>
                <a:tab pos="914400" algn="l"/>
              </a:tabLst>
            </a:pPr>
            <a:r>
              <a:rPr lang="en-US" sz="2400" dirty="0" smtClean="0">
                <a:latin typeface="Georgia" pitchFamily="18" charset="0"/>
                <a:ea typeface="Arial" pitchFamily="34" charset="0"/>
                <a:cs typeface="Arial" pitchFamily="34" charset="0"/>
              </a:rPr>
              <a:t>3.Water is totally conformable to the body surfaces. This means that it makes an intimate interface with whatever it comes in contact, which greatly facilitates its ability to affect the temperature the object it contacts.</a:t>
            </a:r>
            <a:endParaRPr lang="en-US" sz="1050" dirty="0" smtClean="0">
              <a:latin typeface="Georgia" pitchFamily="18" charset="0"/>
              <a:cs typeface="Arial" pitchFamily="34" charset="0"/>
            </a:endParaRPr>
          </a:p>
          <a:p>
            <a:pPr lvl="0" eaLnBrk="0" fontAlgn="base" hangingPunct="0">
              <a:spcBef>
                <a:spcPct val="0"/>
              </a:spcBef>
              <a:spcAft>
                <a:spcPct val="0"/>
              </a:spcAft>
              <a:buFontTx/>
              <a:buChar char="•"/>
              <a:tabLst>
                <a:tab pos="914400" algn="l"/>
              </a:tabLst>
            </a:pPr>
            <a:r>
              <a:rPr lang="en-US" sz="2400" dirty="0" smtClean="0">
                <a:latin typeface="Georgia" pitchFamily="18" charset="0"/>
                <a:ea typeface="Arial" pitchFamily="34" charset="0"/>
                <a:cs typeface="Arial" pitchFamily="34" charset="0"/>
              </a:rPr>
              <a:t>4.Water is inexpensive in spite of all its marvelous properties.</a:t>
            </a:r>
            <a:endParaRPr lang="en-US" sz="1600" dirty="0" smtClean="0">
              <a:latin typeface="Georgia" pitchFamily="18" charset="0"/>
              <a:ea typeface="Arial" pitchFamily="34" charset="0"/>
              <a:cs typeface="Arial" pitchFamily="34" charset="0"/>
            </a:endParaRPr>
          </a:p>
          <a:p>
            <a:pPr lvl="0" eaLnBrk="0" fontAlgn="base" hangingPunct="0">
              <a:spcBef>
                <a:spcPct val="0"/>
              </a:spcBef>
              <a:spcAft>
                <a:spcPct val="0"/>
              </a:spcAft>
              <a:tabLst>
                <a:tab pos="914400" algn="l"/>
              </a:tabLst>
            </a:pPr>
            <a:r>
              <a:rPr lang="en-US" sz="1600" dirty="0" smtClean="0">
                <a:latin typeface="Georgia" pitchFamily="18" charset="0"/>
                <a:ea typeface="Arial" pitchFamily="34" charset="0"/>
                <a:cs typeface="Arial" pitchFamily="34" charset="0"/>
              </a:rPr>
              <a:t/>
            </a:r>
            <a:br>
              <a:rPr lang="en-US" sz="1600" dirty="0" smtClean="0">
                <a:latin typeface="Georgia" pitchFamily="18" charset="0"/>
                <a:ea typeface="Arial" pitchFamily="34" charset="0"/>
                <a:cs typeface="Arial" pitchFamily="34" charset="0"/>
              </a:rPr>
            </a:br>
            <a:r>
              <a:rPr lang="en-US" sz="2400" dirty="0" smtClean="0">
                <a:latin typeface="Georgia" pitchFamily="18" charset="0"/>
                <a:ea typeface="Arial" pitchFamily="34" charset="0"/>
                <a:cs typeface="Arial" pitchFamily="34" charset="0"/>
              </a:rPr>
              <a:t>In common with other forms of matter, water has certain physical properties which include weight, density, buoyancy, Hydrostatic pressure, and surface tension.</a:t>
            </a:r>
            <a:endParaRPr lang="en-US" sz="1050" dirty="0" smtClean="0">
              <a:latin typeface="Georgia" pitchFamily="18" charset="0"/>
              <a:cs typeface="Arial" pitchFamily="34" charset="0"/>
            </a:endParaRPr>
          </a:p>
          <a:p>
            <a:pPr lvl="0" eaLnBrk="0" fontAlgn="base" hangingPunct="0">
              <a:spcBef>
                <a:spcPct val="0"/>
              </a:spcBef>
              <a:spcAft>
                <a:spcPct val="0"/>
              </a:spcAft>
              <a:buFontTx/>
              <a:buChar char="•"/>
              <a:tabLst>
                <a:tab pos="914400" algn="l"/>
              </a:tabLst>
            </a:pPr>
            <a:r>
              <a:rPr lang="en-US" sz="2400" dirty="0" smtClean="0">
                <a:latin typeface="Georgia" pitchFamily="18" charset="0"/>
                <a:ea typeface="Arial" pitchFamily="34" charset="0"/>
                <a:cs typeface="Arial" pitchFamily="34" charset="0"/>
              </a:rPr>
              <a:t>The most important physical laws of water  that physiotherapist should understand and apply when giving hydrotherapy, are </a:t>
            </a:r>
            <a:r>
              <a:rPr lang="en-US" sz="2400" b="1" dirty="0" smtClean="0">
                <a:latin typeface="Georgia" pitchFamily="18" charset="0"/>
                <a:ea typeface="Arial" pitchFamily="34" charset="0"/>
                <a:cs typeface="Arial" pitchFamily="34" charset="0"/>
              </a:rPr>
              <a:t>buoyancy </a:t>
            </a:r>
            <a:r>
              <a:rPr lang="en-US" sz="2400" dirty="0" smtClean="0">
                <a:latin typeface="Georgia" pitchFamily="18" charset="0"/>
                <a:ea typeface="Arial" pitchFamily="34" charset="0"/>
                <a:cs typeface="Arial" pitchFamily="34" charset="0"/>
              </a:rPr>
              <a:t>and </a:t>
            </a:r>
            <a:r>
              <a:rPr lang="en-US" sz="2400" b="1" dirty="0" smtClean="0">
                <a:latin typeface="Georgia" pitchFamily="18" charset="0"/>
                <a:ea typeface="Arial" pitchFamily="34" charset="0"/>
                <a:cs typeface="Arial" pitchFamily="34" charset="0"/>
              </a:rPr>
              <a:t>hydrostatic pressure</a:t>
            </a:r>
            <a:r>
              <a:rPr lang="en-US" sz="2400" dirty="0" smtClean="0">
                <a:latin typeface="Georgia" pitchFamily="18" charset="0"/>
                <a:ea typeface="Arial" pitchFamily="34" charset="0"/>
                <a:cs typeface="Arial" pitchFamily="34" charset="0"/>
              </a:rPr>
              <a:t>.</a:t>
            </a:r>
          </a:p>
          <a:p>
            <a:pPr lvl="0" eaLnBrk="0" fontAlgn="base" hangingPunct="0">
              <a:spcBef>
                <a:spcPct val="0"/>
              </a:spcBef>
              <a:spcAft>
                <a:spcPct val="0"/>
              </a:spcAft>
              <a:tabLst>
                <a:tab pos="914400" algn="l"/>
              </a:tabLst>
            </a:pPr>
            <a:endParaRPr lang="en-US" sz="1050" dirty="0" smtClean="0">
              <a:latin typeface="Georgia" pitchFamily="18" charset="0"/>
              <a:cs typeface="Arial" pitchFamily="34" charset="0"/>
            </a:endParaRPr>
          </a:p>
          <a:p>
            <a:pPr lvl="1" eaLnBrk="0" fontAlgn="base" hangingPunct="0">
              <a:spcBef>
                <a:spcPct val="0"/>
              </a:spcBef>
              <a:spcAft>
                <a:spcPct val="0"/>
              </a:spcAft>
              <a:buClr>
                <a:srgbClr val="2CA1BE"/>
              </a:buClr>
              <a:buFontTx/>
              <a:buChar char=""/>
              <a:tabLst>
                <a:tab pos="914400" algn="l"/>
              </a:tabLst>
            </a:pPr>
            <a:endParaRPr lang="en-US" sz="1600" dirty="0" smtClean="0">
              <a:latin typeface="Georgia" pitchFamily="18"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IN"/>
          </a:p>
        </p:txBody>
      </p:sp>
      <p:pic>
        <p:nvPicPr>
          <p:cNvPr id="29697" name="image15.png"/>
          <p:cNvPicPr>
            <a:picLocks noChangeAspect="1" noChangeArrowheads="1"/>
          </p:cNvPicPr>
          <p:nvPr/>
        </p:nvPicPr>
        <p:blipFill>
          <a:blip r:embed="rId2"/>
          <a:srcRect/>
          <a:stretch>
            <a:fillRect/>
          </a:stretch>
        </p:blipFill>
        <p:spPr bwMode="auto">
          <a:xfrm>
            <a:off x="2940148" y="372794"/>
            <a:ext cx="5791200" cy="495300"/>
          </a:xfrm>
          <a:prstGeom prst="rect">
            <a:avLst/>
          </a:prstGeom>
          <a:noFill/>
        </p:spPr>
      </p:pic>
      <p:sp>
        <p:nvSpPr>
          <p:cNvPr id="29699" name="Rectangle 3"/>
          <p:cNvSpPr>
            <a:spLocks noChangeArrowheads="1"/>
          </p:cNvSpPr>
          <p:nvPr/>
        </p:nvSpPr>
        <p:spPr bwMode="auto">
          <a:xfrm>
            <a:off x="536575" y="952499"/>
            <a:ext cx="10619105" cy="26314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eaLnBrk="0" fontAlgn="base" hangingPunct="0">
              <a:spcBef>
                <a:spcPct val="0"/>
              </a:spcBef>
              <a:spcAft>
                <a:spcPct val="0"/>
              </a:spcAft>
              <a:buClr>
                <a:srgbClr val="2CA1BE"/>
              </a:buClr>
              <a:buFontTx/>
              <a:buChar char=""/>
              <a:tabLst>
                <a:tab pos="914400" algn="l"/>
              </a:tabLst>
            </a:pPr>
            <a:r>
              <a:rPr lang="en-US" sz="2800" dirty="0" smtClean="0">
                <a:latin typeface="Georgia" pitchFamily="18" charset="0"/>
                <a:ea typeface="Arial" pitchFamily="34" charset="0"/>
                <a:cs typeface="Arial" pitchFamily="34" charset="0"/>
              </a:rPr>
              <a:t>Buoyancy is the force experienced as an up thrust which acts in the opposite direction to the force of gravity.</a:t>
            </a:r>
            <a:endParaRPr lang="en-US" sz="1100" dirty="0" smtClean="0">
              <a:latin typeface="Georgia" pitchFamily="18" charset="0"/>
              <a:cs typeface="Arial" pitchFamily="34" charset="0"/>
            </a:endParaRPr>
          </a:p>
          <a:p>
            <a:pPr lvl="1" eaLnBrk="0" fontAlgn="base" hangingPunct="0">
              <a:spcBef>
                <a:spcPct val="0"/>
              </a:spcBef>
              <a:spcAft>
                <a:spcPct val="0"/>
              </a:spcAft>
              <a:buClr>
                <a:srgbClr val="2CA1BE"/>
              </a:buClr>
              <a:buFontTx/>
              <a:buChar char=""/>
              <a:tabLst>
                <a:tab pos="914400" algn="l"/>
              </a:tabLst>
            </a:pPr>
            <a:r>
              <a:rPr lang="en-US" sz="2800" dirty="0" smtClean="0">
                <a:latin typeface="Georgia" pitchFamily="18" charset="0"/>
                <a:ea typeface="Arial" pitchFamily="34" charset="0"/>
                <a:cs typeface="Arial" pitchFamily="34" charset="0"/>
              </a:rPr>
              <a:t>A body in water is therefore subjected to two opposing forces</a:t>
            </a:r>
            <a:endPar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Decrease stress and compression to body tissues (weight-bearing surfaces)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700" b="0" i="0" u="none" strike="noStrike" cap="none" normalizeH="0" baseline="0" dirty="0" smtClean="0">
                <a:ln>
                  <a:noFill/>
                </a:ln>
                <a:solidFill>
                  <a:schemeClr val="tx1"/>
                </a:solidFill>
                <a:effectLst/>
                <a:latin typeface="Arial" pitchFamily="34" charset="0"/>
                <a:ea typeface="Arial" pitchFamily="34" charset="0"/>
                <a:cs typeface="Arial" pitchFamily="34" charset="0"/>
              </a:rPr>
              <a:t>Assist weak muscles.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IN"/>
          </a:p>
        </p:txBody>
      </p:sp>
      <p:pic>
        <p:nvPicPr>
          <p:cNvPr id="31745" name="image16.png"/>
          <p:cNvPicPr>
            <a:picLocks noChangeAspect="1" noChangeArrowheads="1"/>
          </p:cNvPicPr>
          <p:nvPr/>
        </p:nvPicPr>
        <p:blipFill>
          <a:blip r:embed="rId2"/>
          <a:srcRect/>
          <a:stretch>
            <a:fillRect/>
          </a:stretch>
        </p:blipFill>
        <p:spPr bwMode="auto">
          <a:xfrm>
            <a:off x="2532185" y="400929"/>
            <a:ext cx="6296025" cy="514350"/>
          </a:xfrm>
          <a:prstGeom prst="rect">
            <a:avLst/>
          </a:prstGeom>
          <a:noFill/>
        </p:spPr>
      </p:pic>
      <p:sp>
        <p:nvSpPr>
          <p:cNvPr id="31747" name="Rectangle 3"/>
          <p:cNvSpPr>
            <a:spLocks noChangeArrowheads="1"/>
          </p:cNvSpPr>
          <p:nvPr/>
        </p:nvSpPr>
        <p:spPr bwMode="auto">
          <a:xfrm>
            <a:off x="525463" y="971549"/>
            <a:ext cx="10925639"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3600" b="0" i="0" u="none" strike="noStrike" cap="none" normalizeH="0" baseline="0" dirty="0" smtClean="0">
                <a:ln>
                  <a:noFill/>
                </a:ln>
                <a:solidFill>
                  <a:schemeClr val="tx1"/>
                </a:solidFill>
                <a:effectLst/>
                <a:latin typeface="Georgia" pitchFamily="18" charset="0"/>
                <a:ea typeface="Arial" pitchFamily="34" charset="0"/>
                <a:cs typeface="Arial" pitchFamily="34" charset="0"/>
              </a:rPr>
              <a:t>Pressure exerted by fluid on body immersed in fluid.</a:t>
            </a:r>
            <a:endParaRPr kumimoji="0" lang="en-US" sz="16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en-US" sz="3600" b="0" i="0" u="sng" strike="noStrike" cap="none" normalizeH="0" baseline="0" dirty="0" smtClean="0">
                <a:ln>
                  <a:noFill/>
                </a:ln>
                <a:solidFill>
                  <a:schemeClr val="tx1"/>
                </a:solidFill>
                <a:effectLst/>
                <a:latin typeface="Georgia" pitchFamily="18" charset="0"/>
                <a:ea typeface="Arial" pitchFamily="34" charset="0"/>
                <a:cs typeface="Times New Roman" pitchFamily="18" charset="0"/>
              </a:rPr>
              <a:t> </a:t>
            </a:r>
            <a:r>
              <a:rPr kumimoji="0" lang="en-US" sz="3600" b="0" i="0" u="sng" strike="noStrike" cap="none" normalizeH="0" baseline="0" dirty="0" smtClean="0">
                <a:ln>
                  <a:noFill/>
                </a:ln>
                <a:solidFill>
                  <a:schemeClr val="tx1"/>
                </a:solidFill>
                <a:effectLst/>
                <a:latin typeface="Georgia" pitchFamily="18" charset="0"/>
                <a:ea typeface="Arial" pitchFamily="34" charset="0"/>
                <a:cs typeface="Arial" pitchFamily="34" charset="0"/>
              </a:rPr>
              <a:t>Pascal’s Law</a:t>
            </a:r>
            <a:endParaRPr kumimoji="0" lang="en-US" sz="16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36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 fluid exerts equal pressure on all surfaces of a body at rest, at a given depth…</a:t>
            </a:r>
            <a:endParaRPr kumimoji="0" lang="en-US" sz="16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3600" b="0" i="0" u="none" strike="noStrike" cap="none" normalizeH="0" baseline="0" dirty="0" smtClean="0">
                <a:ln>
                  <a:noFill/>
                </a:ln>
                <a:solidFill>
                  <a:schemeClr val="tx1"/>
                </a:solidFill>
                <a:effectLst/>
                <a:latin typeface="Georgia" pitchFamily="18" charset="0"/>
                <a:ea typeface="Arial" pitchFamily="34" charset="0"/>
                <a:cs typeface="Arial" pitchFamily="34" charset="0"/>
              </a:rPr>
              <a:t>This pressure increases in proportion to depth of fluid.</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6984"/>
          </a:xfrm>
        </p:spPr>
        <p:txBody>
          <a:bodyPr>
            <a:normAutofit/>
          </a:bodyPr>
          <a:lstStyle/>
          <a:p>
            <a:pPr algn="ctr"/>
            <a:r>
              <a:rPr lang="en-IN" sz="2800" dirty="0" smtClean="0">
                <a:latin typeface="Georgia" panose="02040502050405020303" pitchFamily="18" charset="0"/>
              </a:rPr>
              <a:t>PREVENTION OF INJURIES</a:t>
            </a:r>
            <a:endParaRPr lang="en-IN" sz="2800" dirty="0">
              <a:latin typeface="Georgia" panose="02040502050405020303" pitchFamily="18" charset="0"/>
            </a:endParaRPr>
          </a:p>
        </p:txBody>
      </p:sp>
      <p:sp>
        <p:nvSpPr>
          <p:cNvPr id="3" name="Content Placeholder 2"/>
          <p:cNvSpPr>
            <a:spLocks noGrp="1"/>
          </p:cNvSpPr>
          <p:nvPr>
            <p:ph idx="1"/>
          </p:nvPr>
        </p:nvSpPr>
        <p:spPr>
          <a:xfrm>
            <a:off x="838200" y="1052945"/>
            <a:ext cx="10515600" cy="5124018"/>
          </a:xfrm>
        </p:spPr>
        <p:txBody>
          <a:bodyPr>
            <a:normAutofit/>
          </a:bodyPr>
          <a:lstStyle/>
          <a:p>
            <a:r>
              <a:rPr lang="en-IN" sz="2000" dirty="0" smtClean="0">
                <a:latin typeface="Georgia" panose="02040502050405020303" pitchFamily="18" charset="0"/>
              </a:rPr>
              <a:t>The theory which leads sports injury is “ Prevention is better than cure” and it is not whether you win or lose.  There is a risk of injury just by participating </a:t>
            </a:r>
          </a:p>
          <a:p>
            <a:r>
              <a:rPr lang="en-IN" sz="2000" dirty="0" smtClean="0">
                <a:latin typeface="Georgia" panose="02040502050405020303" pitchFamily="18" charset="0"/>
              </a:rPr>
              <a:t>HOW INJURY OCCURS:</a:t>
            </a:r>
          </a:p>
          <a:p>
            <a:r>
              <a:rPr lang="en-IN" sz="2000" dirty="0" smtClean="0">
                <a:latin typeface="Georgia" panose="02040502050405020303" pitchFamily="18" charset="0"/>
              </a:rPr>
              <a:t>Inadequate warm-up</a:t>
            </a:r>
          </a:p>
          <a:p>
            <a:r>
              <a:rPr lang="en-IN" sz="2000" dirty="0" smtClean="0">
                <a:latin typeface="Georgia" panose="02040502050405020303" pitchFamily="18" charset="0"/>
              </a:rPr>
              <a:t>Improper Cooling-down</a:t>
            </a:r>
          </a:p>
          <a:p>
            <a:r>
              <a:rPr lang="en-IN" sz="2000" dirty="0" smtClean="0">
                <a:latin typeface="Georgia" panose="02040502050405020303" pitchFamily="18" charset="0"/>
              </a:rPr>
              <a:t>Tightness </a:t>
            </a:r>
          </a:p>
          <a:p>
            <a:r>
              <a:rPr lang="en-IN" sz="2000" dirty="0" smtClean="0">
                <a:latin typeface="Georgia" panose="02040502050405020303" pitchFamily="18" charset="0"/>
              </a:rPr>
              <a:t>Imbalance Muscles</a:t>
            </a:r>
          </a:p>
          <a:p>
            <a:r>
              <a:rPr lang="en-IN" sz="2000" dirty="0" smtClean="0">
                <a:latin typeface="Georgia" panose="02040502050405020303" pitchFamily="18" charset="0"/>
              </a:rPr>
              <a:t>Fatigue</a:t>
            </a:r>
          </a:p>
          <a:p>
            <a:pPr marL="0" indent="0">
              <a:buNone/>
            </a:pPr>
            <a:r>
              <a:rPr lang="en-IN" sz="2000" dirty="0" smtClean="0">
                <a:latin typeface="Georgia" panose="02040502050405020303" pitchFamily="18" charset="0"/>
              </a:rPr>
              <a:t> STAGES OF INJURIES BY NATURE</a:t>
            </a:r>
          </a:p>
          <a:p>
            <a:r>
              <a:rPr lang="en-IN" sz="2000" dirty="0" smtClean="0">
                <a:latin typeface="Georgia" panose="02040502050405020303" pitchFamily="18" charset="0"/>
              </a:rPr>
              <a:t>(A) Contusion</a:t>
            </a:r>
          </a:p>
          <a:p>
            <a:r>
              <a:rPr lang="en-IN" sz="2000" dirty="0" smtClean="0">
                <a:latin typeface="Georgia" panose="02040502050405020303" pitchFamily="18" charset="0"/>
              </a:rPr>
              <a:t>(B) Strain</a:t>
            </a:r>
          </a:p>
          <a:p>
            <a:r>
              <a:rPr lang="en-IN" sz="2000" dirty="0" smtClean="0">
                <a:latin typeface="Georgia" panose="02040502050405020303" pitchFamily="18" charset="0"/>
              </a:rPr>
              <a:t>© Laceration</a:t>
            </a:r>
            <a:endParaRPr lang="en-IN" sz="2000" dirty="0">
              <a:latin typeface="Georgia" panose="02040502050405020303" pitchFamily="18" charset="0"/>
            </a:endParaRPr>
          </a:p>
        </p:txBody>
      </p:sp>
    </p:spTree>
    <p:extLst>
      <p:ext uri="{BB962C8B-B14F-4D97-AF65-F5344CB8AC3E}">
        <p14:creationId xmlns:p14="http://schemas.microsoft.com/office/powerpoint/2010/main" val="34365798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p:cNvGrpSpPr>
          <p:nvPr/>
        </p:nvGrpSpPr>
        <p:grpSpPr bwMode="auto">
          <a:xfrm>
            <a:off x="1631852" y="253218"/>
            <a:ext cx="9144000" cy="6119447"/>
            <a:chOff x="0" y="1704"/>
            <a:chExt cx="14400" cy="9096"/>
          </a:xfrm>
        </p:grpSpPr>
        <p:sp>
          <p:nvSpPr>
            <p:cNvPr id="32771" name="AutoShape 3"/>
            <p:cNvSpPr>
              <a:spLocks/>
            </p:cNvSpPr>
            <p:nvPr/>
          </p:nvSpPr>
          <p:spPr bwMode="auto">
            <a:xfrm>
              <a:off x="787" y="9362"/>
              <a:ext cx="7714" cy="1438"/>
            </a:xfrm>
            <a:custGeom>
              <a:avLst/>
              <a:gdLst/>
              <a:ahLst/>
              <a:cxnLst>
                <a:cxn ang="0">
                  <a:pos x="135" y="34"/>
                </a:cxn>
                <a:cxn ang="0">
                  <a:pos x="5728" y="1438"/>
                </a:cxn>
                <a:cxn ang="0">
                  <a:pos x="7714" y="1438"/>
                </a:cxn>
                <a:cxn ang="0">
                  <a:pos x="135" y="34"/>
                </a:cxn>
                <a:cxn ang="0">
                  <a:pos x="1" y="0"/>
                </a:cxn>
                <a:cxn ang="0">
                  <a:pos x="0" y="9"/>
                </a:cxn>
                <a:cxn ang="0">
                  <a:pos x="135" y="34"/>
                </a:cxn>
                <a:cxn ang="0">
                  <a:pos x="1" y="0"/>
                </a:cxn>
              </a:cxnLst>
              <a:rect l="0" t="0" r="r" b="b"/>
              <a:pathLst>
                <a:path w="7714" h="1438">
                  <a:moveTo>
                    <a:pt x="135" y="34"/>
                  </a:moveTo>
                  <a:lnTo>
                    <a:pt x="5728" y="1438"/>
                  </a:lnTo>
                  <a:lnTo>
                    <a:pt x="7714" y="1438"/>
                  </a:lnTo>
                  <a:lnTo>
                    <a:pt x="135" y="34"/>
                  </a:lnTo>
                  <a:close/>
                  <a:moveTo>
                    <a:pt x="1" y="0"/>
                  </a:moveTo>
                  <a:lnTo>
                    <a:pt x="0" y="9"/>
                  </a:lnTo>
                  <a:lnTo>
                    <a:pt x="135" y="34"/>
                  </a:lnTo>
                  <a:lnTo>
                    <a:pt x="1" y="0"/>
                  </a:lnTo>
                  <a:close/>
                </a:path>
              </a:pathLst>
            </a:custGeom>
            <a:solidFill>
              <a:srgbClr val="9FCADC">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32775" name="Picture 7"/>
            <p:cNvPicPr>
              <a:picLocks noChangeAspect="1" noChangeArrowheads="1"/>
            </p:cNvPicPr>
            <p:nvPr/>
          </p:nvPicPr>
          <p:blipFill>
            <a:blip r:embed="rId2"/>
            <a:srcRect/>
            <a:stretch>
              <a:fillRect/>
            </a:stretch>
          </p:blipFill>
          <p:spPr bwMode="auto">
            <a:xfrm>
              <a:off x="0" y="1704"/>
              <a:ext cx="14400" cy="7474"/>
            </a:xfrm>
            <a:prstGeom prst="rect">
              <a:avLst/>
            </a:prstGeom>
            <a:noFill/>
            <a:ln w="9525">
              <a:noFill/>
              <a:miter lim="800000"/>
              <a:headEnd/>
              <a:tailEnd/>
            </a:ln>
          </p:spPr>
        </p:pic>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773723" y="379828"/>
            <a:ext cx="10719582" cy="5950634"/>
          </a:xfrm>
          <a:prstGeom prst="rect">
            <a:avLst/>
          </a:prstGeom>
          <a:noFill/>
          <a:ln w="9525">
            <a:noFill/>
            <a:miter lim="800000"/>
            <a:headEnd/>
            <a:tailEnd/>
          </a:ln>
          <a:effectLst/>
        </p:spPr>
        <p:txBody>
          <a:bodyPr vert="horz" wrap="square" lIns="914112" tIns="53958" rIns="91440" bIns="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2700" b="1" i="0" u="sng" strike="noStrike" cap="none" normalizeH="0" baseline="0" dirty="0" smtClean="0">
                <a:ln>
                  <a:noFill/>
                </a:ln>
                <a:solidFill>
                  <a:schemeClr val="tx1"/>
                </a:solidFill>
                <a:effectLst/>
                <a:latin typeface="Georgia" pitchFamily="18" charset="0"/>
                <a:ea typeface="Arial" pitchFamily="34" charset="0"/>
                <a:cs typeface="Arial" pitchFamily="34" charset="0"/>
              </a:rPr>
              <a:t>CLINICAL USE OF HYDROSTATIC PRESSURE</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2700" i="0" u="none" strike="noStrike" cap="none" normalizeH="0" baseline="0" dirty="0" smtClean="0">
                <a:ln>
                  <a:noFill/>
                </a:ln>
                <a:solidFill>
                  <a:schemeClr val="tx1"/>
                </a:solidFill>
                <a:effectLst/>
                <a:latin typeface="Arial" pitchFamily="34" charset="0"/>
                <a:ea typeface="Arial" pitchFamily="34" charset="0"/>
                <a:cs typeface="Arial" pitchFamily="34" charset="0"/>
              </a:rPr>
              <a:t>Water can have similar effect as compression bandages.</a:t>
            </a:r>
            <a:endParaRPr kumimoji="0" lang="en-US" sz="2700" i="0" u="sng"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700" i="0" u="none" strike="noStrike" cap="none" normalizeH="0" baseline="0" dirty="0" smtClean="0">
                <a:ln>
                  <a:noFill/>
                </a:ln>
                <a:solidFill>
                  <a:schemeClr val="tx1"/>
                </a:solidFill>
                <a:effectLst/>
                <a:latin typeface="Arial" pitchFamily="34" charset="0"/>
                <a:ea typeface="Arial" pitchFamily="34" charset="0"/>
                <a:cs typeface="Arial" pitchFamily="34" charset="0"/>
              </a:rPr>
              <a:t>Helpful in decreasing edema. Greatest effects of hydrostatic pressure occur in vertical position.</a:t>
            </a:r>
            <a:endParaRPr lang="en-US" sz="1100" dirty="0" smtClean="0">
              <a:latin typeface="Arial" pitchFamily="34" charset="0"/>
              <a:ea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2700" i="0" u="none" strike="noStrike" cap="none" normalizeH="0" baseline="0" dirty="0" smtClean="0">
                <a:ln>
                  <a:noFill/>
                </a:ln>
                <a:solidFill>
                  <a:schemeClr val="tx1"/>
                </a:solidFill>
                <a:effectLst/>
                <a:latin typeface="Arial" pitchFamily="34" charset="0"/>
                <a:ea typeface="Arial" pitchFamily="34" charset="0"/>
                <a:cs typeface="Arial" pitchFamily="34" charset="0"/>
              </a:rPr>
              <a:t>NO hydrostatic pressure effects with non- immersion hydrotherapy.</a:t>
            </a:r>
          </a:p>
          <a:p>
            <a:pPr lvl="1"/>
            <a:r>
              <a:rPr lang="en-US" sz="2800" b="1" u="heavy" dirty="0" smtClean="0">
                <a:latin typeface="Georgia" pitchFamily="18" charset="0"/>
              </a:rPr>
              <a:t>CLEANSING EFFECTS:</a:t>
            </a:r>
            <a:endParaRPr lang="en-IN" sz="2800" b="1" u="sng" dirty="0" smtClean="0">
              <a:latin typeface="Georgia" pitchFamily="18" charset="0"/>
            </a:endParaRPr>
          </a:p>
          <a:p>
            <a:pPr lvl="1"/>
            <a:r>
              <a:rPr lang="en-US" sz="2800" dirty="0" smtClean="0">
                <a:latin typeface="Georgia" pitchFamily="18" charset="0"/>
              </a:rPr>
              <a:t>Water can be used as a cleanser.</a:t>
            </a:r>
            <a:endParaRPr lang="en-IN" sz="2800" dirty="0" smtClean="0">
              <a:latin typeface="Georgia" pitchFamily="18" charset="0"/>
            </a:endParaRPr>
          </a:p>
          <a:p>
            <a:pPr lvl="1"/>
            <a:r>
              <a:rPr lang="en-US" sz="2800" dirty="0" smtClean="0">
                <a:latin typeface="Georgia" pitchFamily="18" charset="0"/>
              </a:rPr>
              <a:t>Water is most commonly used as cleansing agent for skin.</a:t>
            </a:r>
            <a:endParaRPr lang="en-IN" sz="2800" dirty="0" smtClean="0">
              <a:latin typeface="Georgia" pitchFamily="18" charset="0"/>
            </a:endParaRPr>
          </a:p>
          <a:p>
            <a:pPr lvl="1"/>
            <a:r>
              <a:rPr lang="en-US" sz="2800" dirty="0" smtClean="0">
                <a:latin typeface="Georgia" pitchFamily="18" charset="0"/>
              </a:rPr>
              <a:t>Hydrating effects and friction of water used to soften and remove the Debris.</a:t>
            </a:r>
            <a:endParaRPr lang="en-IN" sz="2800" dirty="0" smtClean="0">
              <a:latin typeface="Georgia" pitchFamily="18" charset="0"/>
            </a:endParaRPr>
          </a:p>
          <a:p>
            <a:pPr lvl="1"/>
            <a:r>
              <a:rPr lang="en-US" sz="2800" dirty="0" smtClean="0">
                <a:latin typeface="Georgia" pitchFamily="18" charset="0"/>
              </a:rPr>
              <a:t>Water is used clinically both as wound </a:t>
            </a:r>
            <a:r>
              <a:rPr lang="en-US" sz="2800" dirty="0" err="1" smtClean="0">
                <a:latin typeface="Georgia" pitchFamily="18" charset="0"/>
              </a:rPr>
              <a:t>exudate</a:t>
            </a:r>
            <a:r>
              <a:rPr lang="en-US" sz="2800" dirty="0" smtClean="0">
                <a:latin typeface="Georgia" pitchFamily="18" charset="0"/>
              </a:rPr>
              <a:t> or necrotic tissue, and as a cleanser to remove exogenous waste.</a:t>
            </a:r>
            <a:endParaRPr lang="en-IN" sz="28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351692" y="450166"/>
            <a:ext cx="11437034" cy="61709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rPr>
              <a:t>PHYSIOLOGICAL EFFECTS OF HYDROTHERAPY</a:t>
            </a:r>
          </a:p>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rPr>
              <a:t>MUSCULOSKELETAL EFFECTS: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The Buoyancy of water unload the weight- bearing of anatomical structures and allow patients to perform exercise with less trauma and pain.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Buoyancy effect can help patients with;</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Increase blood flow to muscles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Muscle Strengthening</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b="0" i="0" u="none" strike="noStrike" cap="none" normalizeH="0" baseline="0" dirty="0" err="1" smtClean="0">
                <a:ln>
                  <a:noFill/>
                </a:ln>
                <a:solidFill>
                  <a:schemeClr val="tx1"/>
                </a:solidFill>
                <a:effectLst/>
                <a:latin typeface="Georgia" pitchFamily="18" charset="0"/>
                <a:ea typeface="Arial" pitchFamily="34" charset="0"/>
                <a:cs typeface="Arial" pitchFamily="34" charset="0"/>
              </a:rPr>
              <a:t>Ligamentous</a:t>
            </a: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 instability</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And other degenerative or traumatic conditions.</a:t>
            </a: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Decrease weight bearing (Arthritis)</a:t>
            </a:r>
          </a:p>
          <a:p>
            <a:pPr lvl="1"/>
            <a:r>
              <a:rPr lang="en-US" sz="2400" b="1" u="heavy" dirty="0" smtClean="0">
                <a:latin typeface="Georgia" pitchFamily="18" charset="0"/>
              </a:rPr>
              <a:t>CARDIOVASCULAR EFFECTS:</a:t>
            </a:r>
            <a:endParaRPr lang="en-IN" sz="2400" b="1" u="sng" dirty="0" smtClean="0">
              <a:latin typeface="Georgia" pitchFamily="18" charset="0"/>
            </a:endParaRPr>
          </a:p>
          <a:p>
            <a:pPr lvl="1"/>
            <a:r>
              <a:rPr lang="en-US" sz="2400" dirty="0" smtClean="0">
                <a:latin typeface="Georgia" pitchFamily="18" charset="0"/>
              </a:rPr>
              <a:t>The Cardiovascular benefits of hydrotherapy are primarily due to the effects of hydrostatic Pressure.</a:t>
            </a:r>
            <a:endParaRPr lang="en-IN" sz="2400" dirty="0" smtClean="0">
              <a:latin typeface="Georgia" pitchFamily="18" charset="0"/>
            </a:endParaRPr>
          </a:p>
          <a:p>
            <a:pPr lvl="1"/>
            <a:r>
              <a:rPr lang="en-US" sz="2400" dirty="0" smtClean="0">
                <a:latin typeface="Georgia" pitchFamily="18" charset="0"/>
              </a:rPr>
              <a:t>Increased Venous circulation</a:t>
            </a:r>
            <a:endParaRPr lang="en-IN" sz="2400" dirty="0" smtClean="0">
              <a:latin typeface="Georgia" pitchFamily="18" charset="0"/>
            </a:endParaRPr>
          </a:p>
          <a:p>
            <a:pPr lvl="1"/>
            <a:r>
              <a:rPr lang="en-US" sz="2400" dirty="0" smtClean="0">
                <a:latin typeface="Georgia" pitchFamily="18" charset="0"/>
              </a:rPr>
              <a:t>Increase Cardiac Volume</a:t>
            </a:r>
            <a:endParaRPr lang="en-IN" sz="2400" dirty="0" smtClean="0">
              <a:latin typeface="Georgia" pitchFamily="18" charset="0"/>
            </a:endParaRPr>
          </a:p>
          <a:p>
            <a:pPr lvl="1"/>
            <a:r>
              <a:rPr lang="en-US" sz="2400" dirty="0" smtClean="0">
                <a:latin typeface="Georgia" pitchFamily="18" charset="0"/>
              </a:rPr>
              <a:t>Increase  Cardiac Output.</a:t>
            </a:r>
            <a:endParaRPr lang="en-IN" sz="24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Char char=""/>
              <a:tabLst>
                <a:tab pos="914400" algn="l"/>
              </a:tabLst>
            </a:pP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3" name="Rectangle 13"/>
          <p:cNvSpPr>
            <a:spLocks noChangeArrowheads="1"/>
          </p:cNvSpPr>
          <p:nvPr/>
        </p:nvSpPr>
        <p:spPr bwMode="auto">
          <a:xfrm>
            <a:off x="711200" y="0"/>
            <a:ext cx="10638971" cy="6104839"/>
          </a:xfrm>
          <a:prstGeom prst="rect">
            <a:avLst/>
          </a:prstGeom>
          <a:noFill/>
          <a:ln w="9525">
            <a:noFill/>
            <a:miter lim="800000"/>
            <a:headEnd/>
            <a:tailEnd/>
          </a:ln>
          <a:effectLst/>
        </p:spPr>
        <p:txBody>
          <a:bodyPr vert="horz" wrap="square" lIns="914112" tIns="117438" rIns="91440" bIns="0" numCol="1" anchor="ctr" anchorCtr="0" compatLnSpc="1">
            <a:prstTxWarp prst="textNoShape">
              <a:avLst/>
            </a:prstTxWarp>
            <a:spAutoFit/>
          </a:bodyPr>
          <a:lstStyle/>
          <a:p>
            <a:pPr lvl="1" fontAlgn="base">
              <a:spcBef>
                <a:spcPct val="0"/>
              </a:spcBef>
              <a:spcAft>
                <a:spcPct val="0"/>
              </a:spcAft>
              <a:buClr>
                <a:srgbClr val="2CA1BE"/>
              </a:buClr>
              <a:buFontTx/>
              <a:buChar char=""/>
              <a:tabLst>
                <a:tab pos="914400" algn="l"/>
              </a:tabLst>
            </a:pPr>
            <a:r>
              <a:rPr lang="en-US" sz="2400" b="1" u="sng" dirty="0" smtClean="0">
                <a:latin typeface="Georgia" pitchFamily="18" charset="0"/>
                <a:ea typeface="Arial" pitchFamily="34" charset="0"/>
                <a:cs typeface="Arial" pitchFamily="34" charset="0"/>
              </a:rPr>
              <a:t>PHYSIOLOGICAL EFFECTS OF HYDROTHERAPY</a:t>
            </a:r>
          </a:p>
          <a:p>
            <a:pPr marL="457200" marR="0" lvl="1" indent="0" algn="l" defTabSz="914400" rtl="0" eaLnBrk="1" fontAlgn="base" latinLnBrk="0" hangingPunct="1">
              <a:lnSpc>
                <a:spcPct val="100000"/>
              </a:lnSpc>
              <a:spcBef>
                <a:spcPct val="0"/>
              </a:spcBef>
              <a:spcAft>
                <a:spcPct val="0"/>
              </a:spcAft>
              <a:buClr>
                <a:srgbClr val="2CA1BE"/>
              </a:buClr>
              <a:buSzTx/>
              <a:buFontTx/>
              <a:buChar char=""/>
              <a:tabLst>
                <a:tab pos="914400" algn="l"/>
              </a:tabLst>
            </a:pPr>
            <a:r>
              <a:rPr kumimoji="0" lang="en-US" sz="2700" b="1" i="0" u="sng" strike="noStrike" cap="none" normalizeH="0" baseline="0" dirty="0" smtClean="0">
                <a:ln>
                  <a:noFill/>
                </a:ln>
                <a:solidFill>
                  <a:schemeClr val="tx1"/>
                </a:solidFill>
                <a:effectLst/>
                <a:latin typeface="Arial" pitchFamily="34" charset="0"/>
                <a:ea typeface="Arial" pitchFamily="34" charset="0"/>
                <a:cs typeface="Arial" pitchFamily="34" charset="0"/>
              </a:rPr>
              <a:t>RESPIRATORY EFFECTS:</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Immersion of the whole body in water increases the Work of Breathing.</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Hydrostatic Pressure on the chest wall increases the resistance to lungs expansion.</a:t>
            </a:r>
          </a:p>
          <a:p>
            <a:pPr lvl="1" eaLnBrk="0" fontAlgn="base" hangingPunct="0">
              <a:spcBef>
                <a:spcPct val="0"/>
              </a:spcBef>
              <a:spcAft>
                <a:spcPct val="0"/>
              </a:spcAft>
              <a:buClr>
                <a:srgbClr val="2CA1BE"/>
              </a:buClr>
              <a:tabLst>
                <a:tab pos="914400" algn="l"/>
              </a:tabLst>
            </a:pPr>
            <a:r>
              <a:rPr lang="en-US" sz="3200" dirty="0" smtClean="0">
                <a:latin typeface="Georgia" pitchFamily="18" charset="0"/>
              </a:rPr>
              <a:t>Water based exercise is also often recommended for patients with EXERCISE- INDUCED ASTHMA because it appears that High Humidity of the air inspired during  water exercise, which prevents drying and/or cooling of the Respiratory mucosa.</a:t>
            </a:r>
            <a:endParaRPr lang="en-IN" sz="32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534573" y="576775"/>
            <a:ext cx="10972800" cy="5473897"/>
          </a:xfrm>
          <a:prstGeom prst="rect">
            <a:avLst/>
          </a:prstGeom>
          <a:noFill/>
          <a:ln w="9525">
            <a:noFill/>
            <a:miter lim="800000"/>
            <a:headEnd/>
            <a:tailEnd/>
          </a:ln>
          <a:effectLst/>
        </p:spPr>
        <p:txBody>
          <a:bodyPr vert="horz" wrap="square" lIns="914112" tIns="117438" rIns="91440" bIns="0" numCol="1" anchor="ctr" anchorCtr="0" compatLnSpc="1">
            <a:prstTxWarp prst="textNoShape">
              <a:avLst/>
            </a:prstTxWarp>
            <a:spAutoFit/>
          </a:bodyPr>
          <a:lstStyle/>
          <a:p>
            <a:pPr lvl="1" fontAlgn="base">
              <a:spcBef>
                <a:spcPct val="0"/>
              </a:spcBef>
              <a:spcAft>
                <a:spcPct val="0"/>
              </a:spcAft>
              <a:buClr>
                <a:srgbClr val="2CA1BE"/>
              </a:buClr>
              <a:buFontTx/>
              <a:buChar char=""/>
              <a:tabLst>
                <a:tab pos="914400" algn="l"/>
              </a:tabLst>
            </a:pPr>
            <a:r>
              <a:rPr lang="en-US" sz="2800" b="1" u="sng" dirty="0" smtClean="0">
                <a:latin typeface="Georgia" pitchFamily="18" charset="0"/>
                <a:ea typeface="Arial" pitchFamily="34" charset="0"/>
                <a:cs typeface="Arial" pitchFamily="34" charset="0"/>
              </a:rPr>
              <a:t>PHYSIOLOGICAL EFFECTS OF HYDROTHERAPY</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3200" b="1" i="0" u="sng" strike="noStrike" cap="none" normalizeH="0" baseline="0" dirty="0" smtClean="0">
                <a:ln>
                  <a:noFill/>
                </a:ln>
                <a:solidFill>
                  <a:schemeClr val="tx1"/>
                </a:solidFill>
                <a:effectLst/>
                <a:latin typeface="Georgia" pitchFamily="18" charset="0"/>
                <a:ea typeface="Arial" pitchFamily="34" charset="0"/>
                <a:cs typeface="Arial" pitchFamily="34" charset="0"/>
              </a:rPr>
              <a:t>RENAL EFFECTS:</a:t>
            </a:r>
          </a:p>
          <a:p>
            <a:pPr marL="457200" marR="0" lvl="1" indent="0" algn="l" defTabSz="914400" rtl="0" eaLnBrk="1" fontAlgn="base" latinLnBrk="0" hangingPunct="1">
              <a:lnSpc>
                <a:spcPct val="100000"/>
              </a:lnSpc>
              <a:spcBef>
                <a:spcPct val="0"/>
              </a:spcBef>
              <a:spcAft>
                <a:spcPct val="0"/>
              </a:spcAft>
              <a:buClr>
                <a:srgbClr val="2CA1BE"/>
              </a:buClr>
              <a:buSzTx/>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Increase Sodium and Potassium excretion</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Increase Urine Production</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r>
              <a:rPr kumimoji="0" lang="en-US" sz="32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May be used to treat the patient with hypertension and   peripheral edema.</a:t>
            </a:r>
          </a:p>
          <a:p>
            <a:r>
              <a:rPr lang="en-US" sz="3200" b="1" u="heavy" dirty="0" smtClean="0">
                <a:latin typeface="Georgia" pitchFamily="18" charset="0"/>
              </a:rPr>
              <a:t>PSYCHOLOGICAL EFFECTS:</a:t>
            </a:r>
            <a:endParaRPr lang="en-IN" sz="3200" b="1" u="sng" dirty="0" smtClean="0">
              <a:latin typeface="Georgia" pitchFamily="18" charset="0"/>
            </a:endParaRPr>
          </a:p>
          <a:p>
            <a:r>
              <a:rPr lang="en-US" sz="3200" dirty="0" smtClean="0">
                <a:latin typeface="Georgia" pitchFamily="18" charset="0"/>
              </a:rPr>
              <a:t>Water immersion can be invigorating and/or Relaxing.</a:t>
            </a:r>
            <a:endParaRPr lang="en-IN" sz="3200" dirty="0" smtClean="0">
              <a:latin typeface="Georgia" pitchFamily="18" charset="0"/>
            </a:endParaRPr>
          </a:p>
          <a:p>
            <a:r>
              <a:rPr lang="en-US" sz="3200" dirty="0" smtClean="0">
                <a:latin typeface="Georgia" pitchFamily="18" charset="0"/>
              </a:rPr>
              <a:t>The Variation in the Psychological effects depends primarily on the temperature of water</a:t>
            </a:r>
            <a:endParaRPr lang="en-IN" sz="32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914400" algn="l"/>
              </a:tabLst>
            </a:pP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81354" y="0"/>
            <a:ext cx="11310425" cy="6687706"/>
          </a:xfrm>
          <a:prstGeom prst="rect">
            <a:avLst/>
          </a:prstGeom>
          <a:noFill/>
          <a:ln w="9525">
            <a:noFill/>
            <a:miter lim="800000"/>
            <a:headEnd/>
            <a:tailEnd/>
          </a:ln>
          <a:effectLst/>
        </p:spPr>
        <p:txBody>
          <a:bodyPr vert="horz" wrap="square" lIns="914112" tIns="69828" rIns="91440" bIns="0" numCol="1" anchor="ctr" anchorCtr="0" compatLnSpc="1">
            <a:prstTxWarp prst="textNoShape">
              <a:avLst/>
            </a:prstTxWarp>
            <a:spAutoFit/>
          </a:bodyPr>
          <a:lstStyle/>
          <a:p>
            <a:pPr fontAlgn="base">
              <a:spcBef>
                <a:spcPct val="0"/>
              </a:spcBef>
              <a:spcAft>
                <a:spcPct val="0"/>
              </a:spcAft>
              <a:buFontTx/>
              <a:buChar char="•"/>
              <a:tabLst>
                <a:tab pos="914400" algn="l"/>
              </a:tabLst>
            </a:pPr>
            <a:r>
              <a:rPr lang="en-US" sz="2800" b="1" u="sng" dirty="0" smtClean="0">
                <a:latin typeface="Georgia" pitchFamily="18" charset="0"/>
                <a:ea typeface="Arial" pitchFamily="34" charset="0"/>
                <a:cs typeface="Arial" pitchFamily="34" charset="0"/>
              </a:rPr>
              <a:t>PHYSIOLOGICAL EFFECTS OF HYDROTHERAPY</a:t>
            </a: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rPr>
              <a:t>SUPERFICIAL HEATING AND COOLING:</a:t>
            </a: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Warm or cold water can be used clinically to heat or cool the superficial tissues</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1" i="0" u="none" strike="noStrike" cap="none" normalizeH="0" baseline="0" dirty="0" smtClean="0">
                <a:ln>
                  <a:noFill/>
                </a:ln>
                <a:solidFill>
                  <a:schemeClr val="tx1"/>
                </a:solidFill>
                <a:effectLst/>
                <a:latin typeface="Georgia" pitchFamily="18" charset="0"/>
                <a:ea typeface="Arial" pitchFamily="34" charset="0"/>
                <a:cs typeface="Arial" pitchFamily="34" charset="0"/>
              </a:rPr>
              <a:t>Advantages</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Even contact with skin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Does not need to be fastened</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Allows movement of heat/cold</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1" i="0" u="none" strike="noStrike" cap="none" normalizeH="0" baseline="0" dirty="0" smtClean="0">
                <a:ln>
                  <a:noFill/>
                </a:ln>
                <a:solidFill>
                  <a:schemeClr val="tx1"/>
                </a:solidFill>
                <a:effectLst/>
                <a:latin typeface="Georgia" pitchFamily="18" charset="0"/>
                <a:ea typeface="Arial" pitchFamily="34" charset="0"/>
                <a:cs typeface="Arial" pitchFamily="34" charset="0"/>
              </a:rPr>
              <a:t>Disadvantages</a:t>
            </a:r>
            <a:endParaRPr kumimoji="0" lang="en-US" sz="2400" b="1" i="0" u="sng"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Arial" pitchFamily="34" charset="0"/>
                <a:cs typeface="Arial" pitchFamily="34" charset="0"/>
              </a:rPr>
              <a:t>Extremity often in dependent position</a:t>
            </a:r>
          </a:p>
          <a:p>
            <a:pPr lvl="0"/>
            <a:r>
              <a:rPr lang="en-US" sz="2400" b="1" u="heavy" dirty="0" smtClean="0">
                <a:latin typeface="Georgia" pitchFamily="18" charset="0"/>
              </a:rPr>
              <a:t>WOUND CARE:</a:t>
            </a:r>
            <a:endParaRPr lang="en-IN" sz="2400" b="1" u="sng" dirty="0" smtClean="0">
              <a:latin typeface="Georgia" pitchFamily="18" charset="0"/>
            </a:endParaRPr>
          </a:p>
          <a:p>
            <a:pPr lvl="0"/>
            <a:r>
              <a:rPr lang="en-US" sz="2400" dirty="0" smtClean="0">
                <a:latin typeface="Georgia" pitchFamily="18" charset="0"/>
              </a:rPr>
              <a:t>Cleansing properties facilitate</a:t>
            </a:r>
            <a:endParaRPr lang="en-IN" sz="2400" dirty="0" smtClean="0">
              <a:latin typeface="Georgia" pitchFamily="18" charset="0"/>
            </a:endParaRPr>
          </a:p>
          <a:p>
            <a:pPr lvl="0"/>
            <a:r>
              <a:rPr lang="en-US" sz="2400" dirty="0" smtClean="0">
                <a:latin typeface="Georgia" pitchFamily="18" charset="0"/>
              </a:rPr>
              <a:t>Rehydration</a:t>
            </a:r>
            <a:endParaRPr lang="en-IN" sz="2400" dirty="0" smtClean="0">
              <a:latin typeface="Georgia" pitchFamily="18" charset="0"/>
            </a:endParaRPr>
          </a:p>
          <a:p>
            <a:pPr lvl="0"/>
            <a:r>
              <a:rPr lang="en-US" sz="2400" dirty="0" smtClean="0">
                <a:latin typeface="Georgia" pitchFamily="18" charset="0"/>
              </a:rPr>
              <a:t>Softening and debridement of necrotic tissue</a:t>
            </a:r>
            <a:endParaRPr lang="en-IN" sz="2400" dirty="0" smtClean="0">
              <a:latin typeface="Georgia" pitchFamily="18" charset="0"/>
            </a:endParaRPr>
          </a:p>
          <a:p>
            <a:pPr lvl="0"/>
            <a:r>
              <a:rPr lang="en-US" sz="2400" dirty="0" smtClean="0">
                <a:latin typeface="Georgia" pitchFamily="18" charset="0"/>
              </a:rPr>
              <a:t>Removal of wound debris</a:t>
            </a:r>
            <a:endParaRPr lang="en-IN" sz="2400" dirty="0" smtClean="0">
              <a:latin typeface="Georgia" pitchFamily="18" charset="0"/>
            </a:endParaRPr>
          </a:p>
          <a:p>
            <a:pPr lvl="0"/>
            <a:r>
              <a:rPr lang="en-US" sz="2400" dirty="0" smtClean="0">
                <a:latin typeface="Georgia" pitchFamily="18" charset="0"/>
              </a:rPr>
              <a:t>Hydrostatic pressure and heat increase circulation</a:t>
            </a:r>
            <a:endParaRPr lang="en-IN" sz="2400" dirty="0" smtClean="0">
              <a:latin typeface="Georgia" pitchFamily="18" charset="0"/>
            </a:endParaRPr>
          </a:p>
          <a:p>
            <a:pPr lvl="0"/>
            <a:r>
              <a:rPr lang="en-US" sz="2400" dirty="0" smtClean="0">
                <a:latin typeface="Georgia" pitchFamily="18" charset="0"/>
              </a:rPr>
              <a:t>Provides moist environment to optimize healing</a:t>
            </a:r>
            <a:endParaRPr lang="en-IN" sz="24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51692" y="225083"/>
            <a:ext cx="11232083" cy="6443393"/>
          </a:xfrm>
          <a:prstGeom prst="rect">
            <a:avLst/>
          </a:prstGeom>
          <a:noFill/>
          <a:ln w="9525">
            <a:noFill/>
            <a:miter lim="800000"/>
            <a:headEnd/>
            <a:tailEnd/>
          </a:ln>
          <a:effectLst/>
        </p:spPr>
        <p:txBody>
          <a:bodyPr vert="horz" wrap="square" lIns="914112" tIns="117438"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endParaRPr kumimoji="0" lang="en-US" sz="2700" b="1" i="0" u="sng"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3200" b="1" i="0" u="sng" strike="noStrike" cap="none" normalizeH="0" baseline="0" dirty="0" smtClean="0">
                <a:ln>
                  <a:noFill/>
                </a:ln>
                <a:solidFill>
                  <a:schemeClr val="tx1"/>
                </a:solidFill>
                <a:effectLst/>
                <a:latin typeface="Arial" pitchFamily="34" charset="0"/>
                <a:ea typeface="Arial" pitchFamily="34" charset="0"/>
                <a:cs typeface="Arial" pitchFamily="34" charset="0"/>
              </a:rPr>
              <a:t>CLINICAL USE OF HYDROTHERAPY</a:t>
            </a:r>
          </a:p>
          <a:p>
            <a:pPr marL="0" marR="0" lvl="0" indent="0" algn="l" defTabSz="914400" rtl="0" eaLnBrk="1" fontAlgn="base" latinLnBrk="0" hangingPunct="1">
              <a:lnSpc>
                <a:spcPct val="100000"/>
              </a:lnSpc>
              <a:spcBef>
                <a:spcPct val="0"/>
              </a:spcBef>
              <a:spcAft>
                <a:spcPct val="0"/>
              </a:spcAft>
              <a:buClrTx/>
              <a:buSzTx/>
              <a:buFontTx/>
              <a:buChar char="•"/>
              <a:tabLst>
                <a:tab pos="914400" algn="l"/>
              </a:tabLst>
            </a:pPr>
            <a:r>
              <a:rPr kumimoji="0" lang="en-US" sz="3200" b="1" i="0" u="sng" strike="noStrike" cap="none" normalizeH="0" baseline="0" dirty="0" smtClean="0">
                <a:ln>
                  <a:noFill/>
                </a:ln>
                <a:solidFill>
                  <a:schemeClr val="tx1"/>
                </a:solidFill>
                <a:effectLst/>
                <a:latin typeface="Arial" pitchFamily="34" charset="0"/>
                <a:ea typeface="Arial" pitchFamily="34" charset="0"/>
                <a:cs typeface="Arial" pitchFamily="34" charset="0"/>
              </a:rPr>
              <a:t>PAIN CONTROL:</a:t>
            </a: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Arial" pitchFamily="34" charset="0"/>
                <a:ea typeface="Arial" pitchFamily="34" charset="0"/>
                <a:cs typeface="Arial" pitchFamily="34" charset="0"/>
              </a:rPr>
              <a:t>Increased sensory stimulation to peripheral mechanoreceptors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Arial" pitchFamily="34" charset="0"/>
                <a:ea typeface="Arial" pitchFamily="34" charset="0"/>
                <a:cs typeface="Arial" pitchFamily="34" charset="0"/>
              </a:rPr>
              <a:t>Cold water decreases inflammation</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3200" b="0" i="0" u="none" strike="noStrike" cap="none" normalizeH="0" baseline="0" dirty="0" smtClean="0">
                <a:ln>
                  <a:noFill/>
                </a:ln>
                <a:solidFill>
                  <a:schemeClr val="tx1"/>
                </a:solidFill>
                <a:effectLst/>
                <a:latin typeface="Arial" pitchFamily="34" charset="0"/>
                <a:ea typeface="Arial" pitchFamily="34" charset="0"/>
                <a:cs typeface="Arial" pitchFamily="34" charset="0"/>
              </a:rPr>
              <a:t>Decreases weight-bearing, increases “ease of movement”.</a:t>
            </a:r>
          </a:p>
          <a:p>
            <a:pPr lvl="0"/>
            <a:r>
              <a:rPr lang="en-US" sz="3200" b="1" u="heavy" dirty="0" smtClean="0"/>
              <a:t>EDEMA CONTROL:</a:t>
            </a:r>
            <a:endParaRPr lang="en-IN" sz="3200" b="1" u="sng" dirty="0" smtClean="0"/>
          </a:p>
          <a:p>
            <a:pPr lvl="0"/>
            <a:r>
              <a:rPr lang="en-US" sz="3200" dirty="0" smtClean="0"/>
              <a:t>Water immersion has shown to reduce peripheral edema.</a:t>
            </a:r>
            <a:endParaRPr lang="en-IN" sz="3200" dirty="0" smtClean="0"/>
          </a:p>
          <a:p>
            <a:pPr lvl="0"/>
            <a:r>
              <a:rPr lang="en-US" sz="3200" dirty="0" smtClean="0"/>
              <a:t>This effect is due to Hydrostatic pressure</a:t>
            </a:r>
            <a:endParaRPr lang="en-IN" sz="3200" dirty="0" smtClean="0"/>
          </a:p>
          <a:p>
            <a:pPr lvl="0"/>
            <a:r>
              <a:rPr lang="en-US" sz="3200" dirty="0" smtClean="0"/>
              <a:t>Contrast Baths are frequently used to control edema</a:t>
            </a:r>
            <a:endParaRPr lang="en-IN" sz="3200" dirty="0" smtClean="0"/>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239152" y="196948"/>
            <a:ext cx="11669486"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tab pos="1063625" algn="l"/>
              </a:tabLst>
            </a:pPr>
            <a:r>
              <a:rPr kumimoji="0" lang="en-US" sz="2000" b="1" i="0" u="sng" strike="noStrike" cap="none" normalizeH="0" baseline="0" dirty="0" smtClean="0">
                <a:ln>
                  <a:noFill/>
                </a:ln>
                <a:solidFill>
                  <a:schemeClr val="tx1"/>
                </a:solidFill>
                <a:effectLst/>
                <a:latin typeface="Arial" pitchFamily="34" charset="0"/>
                <a:ea typeface="Arial" pitchFamily="34" charset="0"/>
                <a:cs typeface="Arial" pitchFamily="34" charset="0"/>
              </a:rPr>
              <a:t>INDICATIONS</a:t>
            </a:r>
          </a:p>
          <a:p>
            <a:pPr marL="0" marR="0" lvl="0" indent="0" algn="l" defTabSz="914400" rtl="0" eaLnBrk="1" fontAlgn="base" latinLnBrk="0" hangingPunct="1">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Miscellaneous conditions;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Control of Pain &amp; swelling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 Cold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Acute Sprains &amp; strains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 Cold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Facilitate motion &amp; ex’s for Sub acute &amp; chronic stages of sprains &amp; strains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 Warm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Facilitation of stretching of contracture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(simultaneous or immediate pre application of Warm whirlpools)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000" b="1" i="0" u="none" strike="noStrike" cap="none" normalizeH="0" baseline="0" dirty="0" smtClean="0">
                <a:ln>
                  <a:noFill/>
                </a:ln>
                <a:solidFill>
                  <a:srgbClr val="FF0000"/>
                </a:solidFill>
                <a:effectLst/>
                <a:latin typeface="Georgia" pitchFamily="18" charset="0"/>
                <a:ea typeface="Arial" pitchFamily="34" charset="0"/>
                <a:cs typeface="Arial" pitchFamily="34" charset="0"/>
              </a:rPr>
              <a:t>Postsurgical repair of joints </a:t>
            </a:r>
            <a:r>
              <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rPr>
              <a:t>(after post surgical wounds are healed fully – to help soften scar tissue, ↓ pain &amp; promote restoration of motion )</a:t>
            </a:r>
          </a:p>
          <a:p>
            <a:pPr lvl="0"/>
            <a:r>
              <a:rPr lang="en-US" sz="2000" b="1" dirty="0" smtClean="0">
                <a:latin typeface="Georgia" pitchFamily="18" charset="0"/>
              </a:rPr>
              <a:t>Healing fractures of bones – after clinical union has been achieved.</a:t>
            </a:r>
            <a:endParaRPr lang="en-IN" sz="2000" dirty="0" smtClean="0">
              <a:latin typeface="Georgia" pitchFamily="18" charset="0"/>
            </a:endParaRPr>
          </a:p>
          <a:p>
            <a:pPr lvl="0"/>
            <a:r>
              <a:rPr lang="en-US" sz="2000" b="1" dirty="0" smtClean="0">
                <a:latin typeface="Georgia" pitchFamily="18" charset="0"/>
              </a:rPr>
              <a:t>Assist in ↑ of mobility – thermal &amp; buoyancy of warm whirlpools</a:t>
            </a:r>
            <a:endParaRPr lang="en-IN" sz="2000" dirty="0" smtClean="0">
              <a:latin typeface="Georgia" pitchFamily="18" charset="0"/>
            </a:endParaRPr>
          </a:p>
          <a:p>
            <a:pPr lvl="0"/>
            <a:r>
              <a:rPr lang="en-US" sz="2000" b="1" dirty="0" smtClean="0">
                <a:latin typeface="Georgia" pitchFamily="18" charset="0"/>
              </a:rPr>
              <a:t>OA &amp; RA – Buoyancy effects of warm whirlpools – off loading of the affected joints – leading to decrease in pain &amp; ↑ in mobility.</a:t>
            </a:r>
            <a:endParaRPr lang="en-IN" sz="2000" dirty="0" smtClean="0">
              <a:latin typeface="Georgia" pitchFamily="18" charset="0"/>
            </a:endParaRPr>
          </a:p>
          <a:p>
            <a:pPr lvl="0"/>
            <a:r>
              <a:rPr lang="en-US" sz="2000" b="1" dirty="0" smtClean="0">
                <a:latin typeface="Georgia" pitchFamily="18" charset="0"/>
              </a:rPr>
              <a:t>Help to ↓ post operative peripheral edema – Hydrostatic pressure.</a:t>
            </a:r>
            <a:endParaRPr lang="en-IN" sz="2000" dirty="0" smtClean="0">
              <a:latin typeface="Georgia" pitchFamily="18" charset="0"/>
            </a:endParaRPr>
          </a:p>
          <a:p>
            <a:pPr lvl="0"/>
            <a:r>
              <a:rPr lang="en-US" sz="2000" b="1" dirty="0" smtClean="0">
                <a:latin typeface="Georgia" pitchFamily="18" charset="0"/>
              </a:rPr>
              <a:t>Psychological effect – Relaxation &amp; ↓ of anxiety</a:t>
            </a:r>
            <a:endParaRPr lang="en-IN" sz="2000" dirty="0" smtClean="0">
              <a:latin typeface="Georgia" pitchFamily="18" charset="0"/>
            </a:endParaRPr>
          </a:p>
          <a:p>
            <a:pPr lvl="0"/>
            <a:r>
              <a:rPr lang="en-US" sz="2000" b="1" dirty="0" smtClean="0">
                <a:latin typeface="Georgia" pitchFamily="18" charset="0"/>
              </a:rPr>
              <a:t>Wound care – Mechanical </a:t>
            </a:r>
            <a:r>
              <a:rPr lang="en-US" sz="2000" b="1" dirty="0" err="1" smtClean="0">
                <a:latin typeface="Georgia" pitchFamily="18" charset="0"/>
              </a:rPr>
              <a:t>debriding</a:t>
            </a:r>
            <a:r>
              <a:rPr lang="en-US" sz="2000" b="1" dirty="0" smtClean="0">
                <a:latin typeface="Georgia" pitchFamily="18" charset="0"/>
              </a:rPr>
              <a:t> by removing necrotic material &amp; cleansing.</a:t>
            </a:r>
            <a:endParaRPr lang="en-IN" sz="20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endParaRPr kumimoji="0" lang="en-US" sz="2000" b="1" i="0" u="none" strike="noStrike" cap="none" normalizeH="0" baseline="0" dirty="0" smtClean="0">
              <a:ln>
                <a:noFill/>
              </a:ln>
              <a:solidFill>
                <a:schemeClr val="tx1"/>
              </a:solidFill>
              <a:effectLst/>
              <a:latin typeface="Georgia" pitchFamily="18" charset="0"/>
              <a:ea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5" name="Rectangle 35"/>
          <p:cNvSpPr>
            <a:spLocks noChangeArrowheads="1"/>
          </p:cNvSpPr>
          <p:nvPr/>
        </p:nvSpPr>
        <p:spPr bwMode="auto">
          <a:xfrm>
            <a:off x="506437" y="379828"/>
            <a:ext cx="11254153"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Tx/>
              <a:buSzTx/>
              <a:tabLst>
                <a:tab pos="914400" algn="l"/>
              </a:tabLst>
            </a:pPr>
            <a:r>
              <a:rPr kumimoji="0" lang="en-US" sz="2100" b="1" i="0" u="sng" strike="noStrike" cap="none" normalizeH="0" baseline="0" dirty="0" smtClean="0">
                <a:ln>
                  <a:noFill/>
                </a:ln>
                <a:solidFill>
                  <a:schemeClr val="tx1"/>
                </a:solidFill>
                <a:effectLst/>
                <a:latin typeface="Arial" pitchFamily="34" charset="0"/>
                <a:ea typeface="Arial" pitchFamily="34" charset="0"/>
                <a:cs typeface="Arial" pitchFamily="34" charset="0"/>
              </a:rPr>
              <a:t>GENERAL RULES OF APPLICATION: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Assess problem and set goals of treatment</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Determine if most appropriate treatment</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14400" algn="l"/>
              </a:tabLst>
            </a:pPr>
            <a:r>
              <a:rPr kumimoji="0" lang="en-US" sz="2800" b="0" i="0" u="none" strike="noStrike" cap="none" normalizeH="0" baseline="0" dirty="0" smtClean="0">
                <a:ln>
                  <a:noFill/>
                </a:ln>
                <a:solidFill>
                  <a:schemeClr val="tx1"/>
                </a:solidFill>
                <a:effectLst/>
                <a:latin typeface="Georgia" pitchFamily="18" charset="0"/>
                <a:ea typeface="Arial" pitchFamily="34" charset="0"/>
                <a:cs typeface="Arial" pitchFamily="34" charset="0"/>
              </a:rPr>
              <a:t>Make sure no contraindications</a:t>
            </a:r>
          </a:p>
          <a:p>
            <a:pPr lvl="0" fontAlgn="base">
              <a:spcBef>
                <a:spcPct val="0"/>
              </a:spcBef>
              <a:spcAft>
                <a:spcPct val="0"/>
              </a:spcAft>
              <a:tabLst>
                <a:tab pos="914400" algn="l"/>
              </a:tabLst>
            </a:pPr>
            <a:r>
              <a:rPr lang="en-US" sz="2800" dirty="0" smtClean="0">
                <a:latin typeface="Georgia" pitchFamily="18" charset="0"/>
                <a:ea typeface="Arial" pitchFamily="34" charset="0"/>
                <a:cs typeface="Arial" pitchFamily="34" charset="0"/>
              </a:rPr>
              <a:t>      Select appropriate form of hydrotherapy Whirlpool</a:t>
            </a:r>
          </a:p>
          <a:p>
            <a:pPr lvl="0" eaLnBrk="0" fontAlgn="base" hangingPunct="0">
              <a:spcBef>
                <a:spcPct val="0"/>
              </a:spcBef>
              <a:spcAft>
                <a:spcPct val="0"/>
              </a:spcAft>
              <a:tabLst>
                <a:tab pos="914400" algn="l"/>
              </a:tabLst>
            </a:pPr>
            <a:r>
              <a:rPr lang="en-US" sz="2800" dirty="0" smtClean="0">
                <a:latin typeface="Georgia" pitchFamily="18" charset="0"/>
                <a:ea typeface="Arial" pitchFamily="34" charset="0"/>
                <a:cs typeface="Arial" pitchFamily="34" charset="0"/>
              </a:rPr>
              <a:t>      Hubbard Tank </a:t>
            </a:r>
          </a:p>
          <a:p>
            <a:r>
              <a:rPr lang="en-US" sz="2800" dirty="0" smtClean="0">
                <a:latin typeface="Georgia" pitchFamily="18" charset="0"/>
                <a:cs typeface="Arial" pitchFamily="34" charset="0"/>
              </a:rPr>
              <a:t>      </a:t>
            </a:r>
            <a:r>
              <a:rPr lang="en-US" sz="2800" dirty="0" smtClean="0">
                <a:latin typeface="Georgia" pitchFamily="18" charset="0"/>
              </a:rPr>
              <a:t>Contrast bath</a:t>
            </a:r>
            <a:endParaRPr lang="en-IN" sz="2800" dirty="0" smtClean="0">
              <a:latin typeface="Georgia" pitchFamily="18" charset="0"/>
            </a:endParaRPr>
          </a:p>
          <a:p>
            <a:r>
              <a:rPr lang="en-US" sz="2800" dirty="0" smtClean="0">
                <a:latin typeface="Georgia" pitchFamily="18" charset="0"/>
              </a:rPr>
              <a:t>      Non-immersion device Pool</a:t>
            </a:r>
            <a:endParaRPr lang="en-IN" sz="2800" dirty="0" smtClean="0">
              <a:latin typeface="Georgia" pitchFamily="18" charset="0"/>
            </a:endParaRPr>
          </a:p>
          <a:p>
            <a:pPr lvl="1"/>
            <a:r>
              <a:rPr lang="en-US" sz="2800" dirty="0" smtClean="0">
                <a:latin typeface="Georgia" pitchFamily="18" charset="0"/>
              </a:rPr>
              <a:t>Explain the procedure, purpose, sensations</a:t>
            </a:r>
            <a:endParaRPr lang="en-IN" sz="2800" dirty="0" smtClean="0">
              <a:latin typeface="Georgia" pitchFamily="18" charset="0"/>
            </a:endParaRPr>
          </a:p>
          <a:p>
            <a:pPr lvl="1"/>
            <a:r>
              <a:rPr lang="en-US" sz="2800" dirty="0" smtClean="0">
                <a:latin typeface="Georgia" pitchFamily="18" charset="0"/>
              </a:rPr>
              <a:t>Apply appropriate form of hydrotherapy</a:t>
            </a:r>
            <a:endParaRPr lang="en-IN" sz="2800" dirty="0" smtClean="0">
              <a:latin typeface="Georgia" pitchFamily="18" charset="0"/>
            </a:endParaRPr>
          </a:p>
          <a:p>
            <a:pPr lvl="1"/>
            <a:r>
              <a:rPr lang="en-US" sz="2800" dirty="0" smtClean="0">
                <a:latin typeface="Georgia" pitchFamily="18" charset="0"/>
              </a:rPr>
              <a:t>Assess outcome</a:t>
            </a:r>
            <a:endParaRPr lang="en-IN" sz="2800" dirty="0" smtClean="0">
              <a:latin typeface="Georgia" pitchFamily="18" charset="0"/>
            </a:endParaRPr>
          </a:p>
          <a:p>
            <a:pPr lvl="1"/>
            <a:r>
              <a:rPr lang="en-US" sz="2800" dirty="0" smtClean="0">
                <a:latin typeface="Georgia" pitchFamily="18" charset="0"/>
              </a:rPr>
              <a:t>Document</a:t>
            </a:r>
            <a:endParaRPr lang="en-IN" sz="2800" dirty="0" smtClean="0">
              <a:latin typeface="Georgia" pitchFamily="18" charset="0"/>
            </a:endParaRPr>
          </a:p>
          <a:p>
            <a:pPr lvl="0" eaLnBrk="0" fontAlgn="base" hangingPunct="0">
              <a:spcBef>
                <a:spcPct val="0"/>
              </a:spcBef>
              <a:spcAft>
                <a:spcPct val="0"/>
              </a:spcAft>
              <a:tabLst>
                <a:tab pos="914400" algn="l"/>
              </a:tabLst>
            </a:pPr>
            <a:endParaRPr lang="en-US" dirty="0" smtClean="0">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lphaLcPeriod"/>
              <a:tabLst>
                <a:tab pos="914400" algn="l"/>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96" name="Rectangle 36"/>
          <p:cNvSpPr>
            <a:spLocks noChangeArrowheads="1"/>
          </p:cNvSpPr>
          <p:nvPr/>
        </p:nvSpPr>
        <p:spPr bwMode="auto">
          <a:xfrm>
            <a:off x="876300" y="458788"/>
            <a:ext cx="110799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1100" b="0" i="0" u="none" strike="noStrike" cap="none" normalizeH="0" baseline="0" dirty="0" smtClean="0">
                <a:ln>
                  <a:noFill/>
                </a:ln>
                <a:solidFill>
                  <a:schemeClr val="tx1"/>
                </a:solidFill>
                <a:effectLst/>
                <a:latin typeface="Arial" pitchFamily="34" charset="0"/>
                <a:ea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1467730" y="337625"/>
            <a:ext cx="10000342" cy="56630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tab pos="790575" algn="l"/>
              </a:tabLst>
            </a:pPr>
            <a:r>
              <a:rPr kumimoji="0" lang="en-US" sz="3200" b="0" i="0" u="none" strike="noStrike" cap="none" normalizeH="0" baseline="0" dirty="0" err="1" smtClean="0">
                <a:ln>
                  <a:noFill/>
                </a:ln>
                <a:solidFill>
                  <a:srgbClr val="FF0000"/>
                </a:solidFill>
                <a:effectLst/>
                <a:latin typeface="Georgia" pitchFamily="18" charset="0"/>
                <a:ea typeface="Carlito"/>
                <a:cs typeface="Carlito"/>
              </a:rPr>
              <a:t>Cryotherapy</a:t>
            </a:r>
            <a:endParaRPr kumimoji="0" lang="en-US" sz="3200" b="0" i="0" u="none" strike="noStrike" cap="none" normalizeH="0" baseline="0" dirty="0" smtClean="0">
              <a:ln>
                <a:noFill/>
              </a:ln>
              <a:solidFill>
                <a:srgbClr val="FF0000"/>
              </a:solidFill>
              <a:effectLst/>
              <a:latin typeface="Georgia" pitchFamily="18" charset="0"/>
              <a:ea typeface="Carlito"/>
              <a:cs typeface="Carlito"/>
            </a:endParaRPr>
          </a:p>
          <a:p>
            <a:pPr marL="0" marR="0" lvl="0" indent="0" algn="just" defTabSz="914400" rtl="0" eaLnBrk="1" fontAlgn="base" latinLnBrk="0" hangingPunct="1">
              <a:lnSpc>
                <a:spcPct val="100000"/>
              </a:lnSpc>
              <a:spcBef>
                <a:spcPct val="0"/>
              </a:spcBef>
              <a:spcAft>
                <a:spcPct val="0"/>
              </a:spcAft>
              <a:buClrTx/>
              <a:buSzTx/>
              <a:tabLst>
                <a:tab pos="790575" algn="l"/>
              </a:tabLst>
            </a:pPr>
            <a:r>
              <a:rPr kumimoji="0" lang="en-US" b="0" i="0" u="none" strike="noStrike" cap="none" normalizeH="0" baseline="0" dirty="0" smtClean="0">
                <a:ln>
                  <a:noFill/>
                </a:ln>
                <a:solidFill>
                  <a:srgbClr val="FF0000"/>
                </a:solidFill>
                <a:effectLst/>
                <a:latin typeface="Georgia" pitchFamily="18" charset="0"/>
                <a:ea typeface="Carlito"/>
                <a:cs typeface="Carlito"/>
              </a:rPr>
              <a:t> </a:t>
            </a:r>
            <a:r>
              <a:rPr kumimoji="0" lang="en-US" sz="2400" b="0" i="0" u="none" strike="noStrike" cap="none" normalizeH="0" baseline="0" dirty="0" smtClean="0">
                <a:ln>
                  <a:noFill/>
                </a:ln>
                <a:solidFill>
                  <a:srgbClr val="FF0000"/>
                </a:solidFill>
                <a:effectLst/>
                <a:latin typeface="Georgia" pitchFamily="18" charset="0"/>
                <a:ea typeface="Carlito"/>
                <a:cs typeface="Carlito"/>
              </a:rPr>
              <a:t>or ice therapy </a:t>
            </a:r>
            <a:r>
              <a:rPr kumimoji="0" lang="en-US" sz="2400" b="0" i="0" u="none" strike="noStrike" cap="none" normalizeH="0" baseline="0" dirty="0" smtClean="0">
                <a:ln>
                  <a:noFill/>
                </a:ln>
                <a:solidFill>
                  <a:schemeClr val="tx1"/>
                </a:solidFill>
                <a:effectLst/>
                <a:latin typeface="Georgia" pitchFamily="18" charset="0"/>
                <a:ea typeface="Carlito"/>
                <a:cs typeface="Carlito"/>
              </a:rPr>
              <a:t>is the application of cold to the body tissues after injury. This practice is as old as medicine itself. Nowadays, local cold application may be applied by the use of various forms of ice or frozen gel packs, </a:t>
            </a:r>
            <a:r>
              <a:rPr kumimoji="0" lang="en-US" sz="2400" b="0" i="0" u="none" strike="noStrike" cap="none" normalizeH="0" baseline="0" dirty="0" smtClean="0">
                <a:ln>
                  <a:noFill/>
                </a:ln>
                <a:solidFill>
                  <a:schemeClr val="tx1"/>
                </a:solidFill>
                <a:effectLst/>
                <a:latin typeface="Arial" pitchFamily="34" charset="0"/>
                <a:ea typeface="Carlito"/>
                <a:cs typeface="Carlito"/>
              </a:rPr>
              <a:t>or by evaporation of volatile fluids from the skin. Often skin temperature is reduced to 10 C°.</a:t>
            </a:r>
          </a:p>
          <a:p>
            <a:pPr algn="ctr"/>
            <a:r>
              <a:rPr lang="en-US" sz="2400" b="1" dirty="0" smtClean="0">
                <a:latin typeface="Georgia" pitchFamily="18" charset="0"/>
              </a:rPr>
              <a:t>Physical Principles</a:t>
            </a:r>
            <a:endParaRPr lang="en-IN" sz="2400" b="1" dirty="0" smtClean="0">
              <a:latin typeface="Georgia" pitchFamily="18" charset="0"/>
            </a:endParaRPr>
          </a:p>
          <a:p>
            <a:pPr lvl="0" algn="just"/>
            <a:r>
              <a:rPr lang="en-US" sz="2400" dirty="0" smtClean="0">
                <a:latin typeface="Georgia" pitchFamily="18" charset="0"/>
              </a:rPr>
              <a:t>When ice is applied to the skin, heat is conducted from the skin to the ice in order to melt it.</a:t>
            </a:r>
            <a:endParaRPr lang="en-IN" sz="2400" dirty="0" smtClean="0">
              <a:latin typeface="Georgia" pitchFamily="18" charset="0"/>
            </a:endParaRPr>
          </a:p>
          <a:p>
            <a:pPr lvl="0" algn="just"/>
            <a:r>
              <a:rPr lang="en-US" sz="2400" dirty="0" smtClean="0">
                <a:latin typeface="Georgia" pitchFamily="18" charset="0"/>
              </a:rPr>
              <a:t>To change its state, ice requires  considerable energy that is known as latent heat of fusion.</a:t>
            </a:r>
            <a:endParaRPr lang="en-IN" sz="2400" dirty="0" smtClean="0">
              <a:latin typeface="Georgia" pitchFamily="18" charset="0"/>
            </a:endParaRPr>
          </a:p>
          <a:p>
            <a:pPr lvl="0" algn="just"/>
            <a:r>
              <a:rPr lang="en-US" sz="2400" dirty="0" smtClean="0">
                <a:latin typeface="Georgia" pitchFamily="18" charset="0"/>
              </a:rPr>
              <a:t>A specific amount of energy required to change the solid form of a particular substance into a liquid, or the liquid into a gas. This energy is called Latent Heat and is the energy required to change of state.</a:t>
            </a:r>
            <a:endParaRPr lang="en-IN" sz="2400" dirty="0" smtClean="0">
              <a:latin typeface="Georgia" pitchFamily="18" charset="0"/>
            </a:endParaRPr>
          </a:p>
          <a:p>
            <a:pPr marL="0" marR="0" lvl="0" indent="0" algn="just" defTabSz="914400" rtl="0" eaLnBrk="1" fontAlgn="base" latinLnBrk="0" hangingPunct="1">
              <a:lnSpc>
                <a:spcPct val="100000"/>
              </a:lnSpc>
              <a:spcBef>
                <a:spcPct val="0"/>
              </a:spcBef>
              <a:spcAft>
                <a:spcPct val="0"/>
              </a:spcAft>
              <a:buClrTx/>
              <a:buSzTx/>
              <a:tabLst>
                <a:tab pos="790575" algn="l"/>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9275"/>
          </a:xfrm>
        </p:spPr>
        <p:txBody>
          <a:bodyPr>
            <a:normAutofit fontScale="90000"/>
          </a:bodyPr>
          <a:lstStyle/>
          <a:p>
            <a:r>
              <a:rPr lang="en-IN" sz="2000" dirty="0" smtClean="0">
                <a:latin typeface="Georgia" panose="02040502050405020303" pitchFamily="18" charset="0"/>
              </a:rPr>
              <a:t>THINGS TO BE TAKEN INTO CONSIDERATION FOR RECOVERY OF MUSCLE INJURIES</a:t>
            </a:r>
            <a:endParaRPr lang="en-IN" sz="2000" dirty="0">
              <a:latin typeface="Georgia" panose="02040502050405020303" pitchFamily="18" charset="0"/>
            </a:endParaRPr>
          </a:p>
        </p:txBody>
      </p:sp>
      <p:sp>
        <p:nvSpPr>
          <p:cNvPr id="3" name="Content Placeholder 2"/>
          <p:cNvSpPr>
            <a:spLocks noGrp="1"/>
          </p:cNvSpPr>
          <p:nvPr>
            <p:ph idx="1"/>
          </p:nvPr>
        </p:nvSpPr>
        <p:spPr>
          <a:xfrm>
            <a:off x="838200" y="1025236"/>
            <a:ext cx="10515600" cy="5151727"/>
          </a:xfrm>
        </p:spPr>
        <p:txBody>
          <a:bodyPr>
            <a:normAutofit/>
          </a:bodyPr>
          <a:lstStyle/>
          <a:p>
            <a:r>
              <a:rPr lang="en-IN" sz="2000" dirty="0" smtClean="0">
                <a:latin typeface="Georgia" panose="02040502050405020303" pitchFamily="18" charset="0"/>
              </a:rPr>
              <a:t>“T”- TYPE 	</a:t>
            </a:r>
          </a:p>
          <a:p>
            <a:pPr lvl="1"/>
            <a:r>
              <a:rPr lang="en-IN" sz="1600" dirty="0" smtClean="0">
                <a:latin typeface="Georgia" panose="02040502050405020303" pitchFamily="18" charset="0"/>
              </a:rPr>
              <a:t>–Stretching</a:t>
            </a:r>
          </a:p>
          <a:p>
            <a:pPr lvl="1"/>
            <a:r>
              <a:rPr lang="en-IN" sz="1600" dirty="0" smtClean="0">
                <a:latin typeface="Georgia" panose="02040502050405020303" pitchFamily="18" charset="0"/>
              </a:rPr>
              <a:t>-Isometric strength</a:t>
            </a:r>
          </a:p>
          <a:p>
            <a:pPr lvl="1"/>
            <a:r>
              <a:rPr lang="en-IN" sz="1600" dirty="0" smtClean="0">
                <a:latin typeface="Georgia" panose="02040502050405020303" pitchFamily="18" charset="0"/>
              </a:rPr>
              <a:t>-Isotonic Strength</a:t>
            </a:r>
          </a:p>
          <a:p>
            <a:pPr lvl="1"/>
            <a:r>
              <a:rPr lang="en-IN" sz="1600" dirty="0" smtClean="0">
                <a:latin typeface="Georgia" panose="02040502050405020303" pitchFamily="18" charset="0"/>
              </a:rPr>
              <a:t>-Functional Exercise</a:t>
            </a:r>
          </a:p>
          <a:p>
            <a:r>
              <a:rPr lang="en-IN" sz="2000" dirty="0" smtClean="0">
                <a:latin typeface="Georgia" panose="02040502050405020303" pitchFamily="18" charset="0"/>
              </a:rPr>
              <a:t>“I”-INTENSITY</a:t>
            </a:r>
          </a:p>
          <a:p>
            <a:r>
              <a:rPr lang="en-IN" sz="2000" dirty="0" smtClean="0">
                <a:latin typeface="Georgia" panose="02040502050405020303" pitchFamily="18" charset="0"/>
              </a:rPr>
              <a:t>“D”-DURATION</a:t>
            </a:r>
          </a:p>
          <a:p>
            <a:r>
              <a:rPr lang="en-IN" sz="2000" dirty="0" smtClean="0">
                <a:latin typeface="Georgia" panose="02040502050405020303" pitchFamily="18" charset="0"/>
              </a:rPr>
              <a:t>“F”-FREQUENCY</a:t>
            </a:r>
          </a:p>
          <a:p>
            <a:r>
              <a:rPr lang="en-IN" sz="2000" dirty="0" smtClean="0">
                <a:latin typeface="Georgia" panose="02040502050405020303" pitchFamily="18" charset="0"/>
              </a:rPr>
              <a:t>“P”-PROGRESSION</a:t>
            </a:r>
          </a:p>
          <a:p>
            <a:pPr lvl="4"/>
            <a:r>
              <a:rPr lang="en-IN" sz="1000" dirty="0">
                <a:latin typeface="Georgia" panose="02040502050405020303" pitchFamily="18" charset="0"/>
              </a:rPr>
              <a:t>-</a:t>
            </a:r>
          </a:p>
        </p:txBody>
      </p:sp>
    </p:spTree>
    <p:extLst>
      <p:ext uri="{BB962C8B-B14F-4D97-AF65-F5344CB8AC3E}">
        <p14:creationId xmlns:p14="http://schemas.microsoft.com/office/powerpoint/2010/main" val="18248327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23634" tIns="45720" rIns="926808" bIns="0" numCol="1" anchor="ctr" anchorCtr="0" compatLnSpc="1">
            <a:prstTxWarp prst="textNoShape">
              <a:avLst/>
            </a:prstTxWarp>
            <a:spAutoFit/>
          </a:bodyPr>
          <a:lstStyle/>
          <a:p>
            <a:endParaRPr lang="en-IN"/>
          </a:p>
        </p:txBody>
      </p:sp>
      <p:sp>
        <p:nvSpPr>
          <p:cNvPr id="43011" name="Rectangle 3"/>
          <p:cNvSpPr>
            <a:spLocks noChangeArrowheads="1"/>
          </p:cNvSpPr>
          <p:nvPr/>
        </p:nvSpPr>
        <p:spPr bwMode="auto">
          <a:xfrm>
            <a:off x="520506" y="457200"/>
            <a:ext cx="11197882" cy="50629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endParaRPr kumimoji="0" lang="en-US" sz="4000" b="0" i="0" u="none" strike="noStrike" cap="none" normalizeH="0" baseline="0" dirty="0" smtClean="0">
              <a:ln>
                <a:noFill/>
              </a:ln>
              <a:solidFill>
                <a:srgbClr val="C00000"/>
              </a:solidFill>
              <a:effectLst/>
              <a:latin typeface="Arial" pitchFamily="34" charset="0"/>
              <a:ea typeface="Carlito"/>
              <a:cs typeface="Carlito"/>
            </a:endParaRPr>
          </a:p>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4000" b="0" i="0" u="none" strike="noStrike" cap="none" normalizeH="0" baseline="0" dirty="0" smtClean="0">
                <a:ln>
                  <a:noFill/>
                </a:ln>
                <a:solidFill>
                  <a:srgbClr val="C00000"/>
                </a:solidFill>
                <a:effectLst/>
                <a:latin typeface="Arial" pitchFamily="34" charset="0"/>
                <a:ea typeface="Carlito"/>
                <a:cs typeface="Carlito"/>
              </a:rPr>
              <a:t>Factors affecting heat loss</a:t>
            </a:r>
            <a:endParaRPr kumimoji="0" lang="en-US" sz="4000" b="0" i="0" u="none" strike="noStrike" cap="none" normalizeH="0" baseline="0" dirty="0" smtClean="0">
              <a:ln>
                <a:noFill/>
              </a:ln>
              <a:solidFill>
                <a:schemeClr val="tx1"/>
              </a:solidFill>
              <a:effectLst/>
              <a:latin typeface="Arial" pitchFamily="34" charset="0"/>
              <a:ea typeface="Carlito"/>
              <a:cs typeface="Carlito"/>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Temperature changes in the tissues will depend on both the rate and amount of heat energy removed.</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The colder the application the greater the heat loss from the tissue.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In general , water filled tissue, such as muscle, have a high thermal conductivity compared to fat or skin. Thus the cooling of deeper tissue depend on the nature of overlying tissue.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The amount of energy loss is clearly dependent on length of time of cold application.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700" b="0" i="0" u="none" strike="noStrike" cap="none" normalizeH="0" baseline="0" dirty="0" smtClean="0">
                <a:ln>
                  <a:noFill/>
                </a:ln>
                <a:solidFill>
                  <a:schemeClr val="tx1"/>
                </a:solidFill>
                <a:effectLst/>
                <a:latin typeface="Arial" pitchFamily="34" charset="0"/>
                <a:ea typeface="Carlito"/>
                <a:cs typeface="Carlito"/>
              </a:rPr>
              <a:t>Larger the area the more heat energy is lost.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035" name="Rectangle 3"/>
          <p:cNvSpPr>
            <a:spLocks noChangeArrowheads="1"/>
          </p:cNvSpPr>
          <p:nvPr/>
        </p:nvSpPr>
        <p:spPr bwMode="auto">
          <a:xfrm>
            <a:off x="457200" y="631190"/>
            <a:ext cx="8229600" cy="467836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44037" name="Rectangle 5"/>
          <p:cNvSpPr>
            <a:spLocks noChangeArrowheads="1"/>
          </p:cNvSpPr>
          <p:nvPr/>
        </p:nvSpPr>
        <p:spPr bwMode="auto">
          <a:xfrm>
            <a:off x="972457" y="608012"/>
            <a:ext cx="10711543"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57275" algn="l"/>
              </a:tabLst>
            </a:pPr>
            <a:r>
              <a:rPr kumimoji="0" lang="en-US" sz="2400" b="1" i="0" u="sng" strike="noStrike" cap="none" normalizeH="0" baseline="0" dirty="0" smtClean="0">
                <a:ln>
                  <a:noFill/>
                </a:ln>
                <a:solidFill>
                  <a:srgbClr val="993366"/>
                </a:solidFill>
                <a:effectLst/>
                <a:latin typeface="Arial" pitchFamily="34" charset="0"/>
                <a:ea typeface="Carlito" charset="0"/>
                <a:cs typeface="Carlito" charset="0"/>
              </a:rPr>
              <a:t>PHYSIOLOGICAL EFFECTS OF CRYOTHERAPY</a:t>
            </a:r>
          </a:p>
          <a:p>
            <a:pPr marL="0" marR="0" lvl="0" indent="0" algn="l" defTabSz="914400" rtl="0" eaLnBrk="1" fontAlgn="base" latinLnBrk="0" hangingPunct="1">
              <a:lnSpc>
                <a:spcPct val="100000"/>
              </a:lnSpc>
              <a:spcBef>
                <a:spcPct val="0"/>
              </a:spcBef>
              <a:spcAft>
                <a:spcPct val="0"/>
              </a:spcAft>
              <a:buClrTx/>
              <a:buSzTx/>
              <a:buFontTx/>
              <a:buNone/>
              <a:tabLst>
                <a:tab pos="1057275" algn="l"/>
              </a:tabLst>
            </a:pPr>
            <a:r>
              <a:rPr kumimoji="0" lang="en-US" sz="2400" b="1" i="0" u="sng" strike="noStrike" cap="none" normalizeH="0" baseline="0" dirty="0" smtClean="0">
                <a:ln>
                  <a:noFill/>
                </a:ln>
                <a:solidFill>
                  <a:srgbClr val="993366"/>
                </a:solidFill>
                <a:effectLst/>
                <a:latin typeface="Arial" pitchFamily="34" charset="0"/>
                <a:ea typeface="Carlito" charset="0"/>
                <a:cs typeface="Carlito" charset="0"/>
              </a:rPr>
              <a:t>Circulatory Response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57275" algn="l"/>
              </a:tabLst>
            </a:pP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The initial skin reaction to cooling is an attempt to preserve heat. It is accomplished by an initial vasoconstriction. This haemostatic response has the effect of cooling of the body part.</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57275" algn="l"/>
              </a:tabLst>
            </a:pP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After a short period of time, the duration depends on the area involved, a vasodilatation follows with alternating periods of constriction and dilatation. This reaction of “hunting” for a mean point of circulation is called “</a:t>
            </a:r>
            <a:r>
              <a:rPr kumimoji="0" lang="en-US" sz="2400" b="0" i="0" u="sng" strike="noStrike" cap="none" normalizeH="0" baseline="0" dirty="0" smtClean="0">
                <a:ln>
                  <a:noFill/>
                </a:ln>
                <a:solidFill>
                  <a:schemeClr val="tx1"/>
                </a:solidFill>
                <a:effectLst/>
                <a:latin typeface="Arial" pitchFamily="34" charset="0"/>
                <a:ea typeface="Carlito" charset="0"/>
                <a:cs typeface="Carlito" charset="0"/>
              </a:rPr>
              <a:t> Lewis’s Hunting Reaction</a:t>
            </a: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57275" algn="l"/>
              </a:tabLst>
            </a:pP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During the vasodilatation, the </a:t>
            </a:r>
            <a:r>
              <a:rPr kumimoji="0" lang="en-US" sz="2400" b="0" i="0" u="none" strike="noStrike" cap="none" normalizeH="0" baseline="0" dirty="0" err="1" smtClean="0">
                <a:ln>
                  <a:noFill/>
                </a:ln>
                <a:solidFill>
                  <a:schemeClr val="tx1"/>
                </a:solidFill>
                <a:effectLst/>
                <a:latin typeface="Arial" pitchFamily="34" charset="0"/>
                <a:ea typeface="Carlito" charset="0"/>
                <a:cs typeface="Carlito" charset="0"/>
              </a:rPr>
              <a:t>arteriovenous</a:t>
            </a: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 </a:t>
            </a:r>
            <a:r>
              <a:rPr kumimoji="0" lang="en-US" sz="2400" b="0" i="0" u="none" strike="noStrike" cap="none" normalizeH="0" baseline="0" dirty="0" err="1" smtClean="0">
                <a:ln>
                  <a:noFill/>
                </a:ln>
                <a:solidFill>
                  <a:schemeClr val="tx1"/>
                </a:solidFill>
                <a:effectLst/>
                <a:latin typeface="Arial" pitchFamily="34" charset="0"/>
                <a:ea typeface="Carlito" charset="0"/>
                <a:cs typeface="Carlito" charset="0"/>
              </a:rPr>
              <a:t>anastomosis</a:t>
            </a:r>
            <a:r>
              <a:rPr kumimoji="0" lang="en-US" sz="2400" b="0" i="0" u="none" strike="noStrike" cap="none" normalizeH="0" baseline="0" dirty="0" smtClean="0">
                <a:ln>
                  <a:noFill/>
                </a:ln>
                <a:solidFill>
                  <a:schemeClr val="tx1"/>
                </a:solidFill>
                <a:effectLst/>
                <a:latin typeface="Arial" pitchFamily="34" charset="0"/>
                <a:ea typeface="Carlito" charset="0"/>
                <a:cs typeface="Carlito" charset="0"/>
              </a:rPr>
              <a:t> is closed, thus causing an increase blood flow through the capillaries. This is beneficial in the treatment of swelling and tissue damage.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79828" y="267286"/>
            <a:ext cx="11549575"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Thus ice therapy is very useful in removing swelling and accelerating tissue repair. i.e. ice cubes massage may be used to accelerate the rate of repair of pressure sores.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The reduced metabolic rate of cooled tissues allows cooled muscle to contract many more times before fatigue sets in.</a:t>
            </a:r>
          </a:p>
          <a:p>
            <a:pPr algn="ctr"/>
            <a:r>
              <a:rPr lang="en-US" sz="2400" b="1" dirty="0" smtClean="0">
                <a:latin typeface="Georgia" pitchFamily="18" charset="0"/>
              </a:rPr>
              <a:t>On metabolic rate</a:t>
            </a:r>
            <a:endParaRPr lang="en-IN" sz="2400" b="1" dirty="0" smtClean="0">
              <a:latin typeface="Georgia" pitchFamily="18" charset="0"/>
            </a:endParaRPr>
          </a:p>
          <a:p>
            <a:r>
              <a:rPr lang="en-US" sz="2400" dirty="0" smtClean="0">
                <a:latin typeface="Georgia" pitchFamily="18" charset="0"/>
              </a:rPr>
              <a:t> The principal effect of cooling living tissue will be to reduce its metabolic rate in accordance to </a:t>
            </a:r>
            <a:r>
              <a:rPr lang="en-US" sz="2400" dirty="0" err="1" smtClean="0">
                <a:latin typeface="Georgia" pitchFamily="18" charset="0"/>
              </a:rPr>
              <a:t>Van’t</a:t>
            </a:r>
            <a:r>
              <a:rPr lang="en-US" sz="2400" dirty="0" smtClean="0">
                <a:latin typeface="Georgia" pitchFamily="18" charset="0"/>
              </a:rPr>
              <a:t> Hoff Law.</a:t>
            </a:r>
            <a:endParaRPr lang="en-IN" sz="2400" dirty="0" smtClean="0">
              <a:latin typeface="Georgia" pitchFamily="18" charset="0"/>
            </a:endParaRPr>
          </a:p>
          <a:p>
            <a:pPr lvl="0"/>
            <a:r>
              <a:rPr lang="en-US" sz="2400" dirty="0" smtClean="0">
                <a:latin typeface="Georgia" pitchFamily="18" charset="0"/>
              </a:rPr>
              <a:t>It states that the rate of any chemical action that can be affected is increased/decreased by a temperature rise/fall.</a:t>
            </a:r>
            <a:endParaRPr lang="en-IN" sz="2400" dirty="0" smtClean="0">
              <a:latin typeface="Georgia" pitchFamily="18" charset="0"/>
            </a:endParaRPr>
          </a:p>
          <a:p>
            <a:pPr lvl="0"/>
            <a:r>
              <a:rPr lang="en-US" sz="2400" dirty="0" smtClean="0">
                <a:latin typeface="Georgia" pitchFamily="18" charset="0"/>
              </a:rPr>
              <a:t>Metabolism being a series of chemical reactions will decrease with a fall of temperature.</a:t>
            </a:r>
            <a:endParaRPr lang="en-IN" sz="2400" dirty="0" smtClean="0">
              <a:latin typeface="Georgia" pitchFamily="18" charset="0"/>
            </a:endParaRPr>
          </a:p>
          <a:p>
            <a:pPr lvl="0"/>
            <a:r>
              <a:rPr lang="en-US" sz="2400" dirty="0" smtClean="0">
                <a:latin typeface="Georgia" pitchFamily="18" charset="0"/>
              </a:rPr>
              <a:t>The actual change is about one eighth for each 1˚C.</a:t>
            </a:r>
            <a:endParaRPr lang="en-IN" sz="2400" dirty="0" smtClean="0">
              <a:latin typeface="Georgia"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085" name="Rectangle 5"/>
          <p:cNvSpPr>
            <a:spLocks noChangeArrowheads="1"/>
          </p:cNvSpPr>
          <p:nvPr/>
        </p:nvSpPr>
        <p:spPr bwMode="auto">
          <a:xfrm>
            <a:off x="727053" y="464679"/>
            <a:ext cx="11117943"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NUERAL RESPONSE-PERIPHERAL  NERVOUS SYSTEM</a:t>
            </a:r>
          </a:p>
          <a:p>
            <a:pPr marL="0" marR="0" lvl="0" indent="0" algn="just"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The skin contains primary thermal receptors. Cold receptors are several times more numerous than warm receptors. The cold receptors respond to cooling by a sustained discharge of impulses, the rate of which increases with further cooling.</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The rate of conduction of nerve fibers in a mixed (motor and sensory) peripheral nerve is reduced by cooling. The first fibers affected by gradual cooling are the A fibers (</a:t>
            </a:r>
            <a:r>
              <a:rPr kumimoji="0" lang="en-US" sz="2800" b="0" i="0" u="none" strike="noStrike" cap="none" normalizeH="0" baseline="0" dirty="0" err="1" smtClean="0">
                <a:ln>
                  <a:noFill/>
                </a:ln>
                <a:solidFill>
                  <a:schemeClr val="tx1"/>
                </a:solidFill>
                <a:effectLst/>
                <a:latin typeface="Georgia" pitchFamily="18" charset="0"/>
                <a:ea typeface="Carlito" charset="0"/>
                <a:cs typeface="Carlito" charset="0"/>
              </a:rPr>
              <a:t>myelinated</a:t>
            </a: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 and eventually at very low temperatures the B and C fibers (non-</a:t>
            </a:r>
            <a:r>
              <a:rPr kumimoji="0" lang="en-US" sz="2800" b="0" i="0" u="none" strike="noStrike" cap="none" normalizeH="0" baseline="0" dirty="0" err="1" smtClean="0">
                <a:ln>
                  <a:noFill/>
                </a:ln>
                <a:solidFill>
                  <a:schemeClr val="tx1"/>
                </a:solidFill>
                <a:effectLst/>
                <a:latin typeface="Georgia" pitchFamily="18" charset="0"/>
                <a:ea typeface="Carlito" charset="0"/>
                <a:cs typeface="Carlito" charset="0"/>
              </a:rPr>
              <a:t>myelinated</a:t>
            </a: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 are affected.</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Synaptic transmission can also be delayed.</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800" b="0" i="0" u="none" strike="noStrike" cap="none" normalizeH="0" baseline="0" dirty="0" smtClean="0">
                <a:ln>
                  <a:noFill/>
                </a:ln>
                <a:solidFill>
                  <a:schemeClr val="tx1"/>
                </a:solidFill>
                <a:effectLst/>
                <a:latin typeface="Georgia" pitchFamily="18" charset="0"/>
                <a:ea typeface="Carlito" charset="0"/>
                <a:cs typeface="Carlito" charset="0"/>
              </a:rPr>
              <a:t>This effect is helpful in treating pain and hyper tonicity.</a:t>
            </a: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597765" y="309489"/>
            <a:ext cx="11219543" cy="5216813"/>
          </a:xfrm>
          <a:prstGeom prst="rect">
            <a:avLst/>
          </a:prstGeom>
          <a:noFill/>
          <a:ln w="9525">
            <a:noFill/>
            <a:miter lim="800000"/>
            <a:headEnd/>
            <a:tailEnd/>
          </a:ln>
          <a:effectLst/>
        </p:spPr>
        <p:txBody>
          <a:bodyPr vert="horz" wrap="square" lIns="923634" tIns="45720" rIns="934743"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90575" algn="l"/>
              </a:tabLst>
            </a:pPr>
            <a:r>
              <a:rPr kumimoji="0" lang="en-US" sz="2400" b="0" i="0" u="none" strike="noStrike" cap="none" normalizeH="0" baseline="0" dirty="0" smtClean="0">
                <a:ln>
                  <a:noFill/>
                </a:ln>
                <a:solidFill>
                  <a:srgbClr val="C00000"/>
                </a:solidFill>
                <a:effectLst/>
                <a:latin typeface="Georgia" pitchFamily="18" charset="0"/>
                <a:ea typeface="Carlito"/>
                <a:cs typeface="Carlito"/>
              </a:rPr>
              <a:t>On motor system</a:t>
            </a:r>
            <a:endParaRPr kumimoji="0" lang="en-US" sz="2400" b="0" i="0" u="none" strike="noStrike" cap="none" normalizeH="0" baseline="0" dirty="0" smtClean="0">
              <a:ln>
                <a:noFill/>
              </a:ln>
              <a:solidFill>
                <a:schemeClr val="tx1"/>
              </a:solidFill>
              <a:effectLst/>
              <a:latin typeface="Georgia" pitchFamily="18" charset="0"/>
              <a:ea typeface="Carlito"/>
              <a:cs typeface="Carlito"/>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Muscle strength is seen to diminish on cooling the limb in water at 10-15 C probably because of its effect on viscosity and metabolic rate.</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But there are evidences that the strength increases over the original value about an hour or so after cooling has ceased.</a:t>
            </a:r>
          </a:p>
          <a:p>
            <a:pPr lvl="0" algn="ctr"/>
            <a:r>
              <a:rPr lang="en-US" sz="2400" b="1" dirty="0" smtClean="0">
                <a:latin typeface="Georgia" pitchFamily="18" charset="0"/>
              </a:rPr>
              <a:t>USE OF ICE THERAPY</a:t>
            </a:r>
          </a:p>
          <a:p>
            <a:pPr lvl="0"/>
            <a:r>
              <a:rPr lang="en-US" sz="2400" dirty="0" smtClean="0">
                <a:latin typeface="Georgia" pitchFamily="18" charset="0"/>
              </a:rPr>
              <a:t>Reduces pain.</a:t>
            </a:r>
            <a:endParaRPr lang="en-IN" sz="2400" dirty="0" smtClean="0">
              <a:latin typeface="Georgia" pitchFamily="18" charset="0"/>
            </a:endParaRPr>
          </a:p>
          <a:p>
            <a:pPr lvl="0"/>
            <a:r>
              <a:rPr lang="en-US" sz="2400" dirty="0" smtClean="0">
                <a:latin typeface="Georgia" pitchFamily="18" charset="0"/>
              </a:rPr>
              <a:t>Reduces spasticity.</a:t>
            </a:r>
            <a:endParaRPr lang="en-IN" sz="2400" dirty="0" smtClean="0">
              <a:latin typeface="Georgia" pitchFamily="18" charset="0"/>
            </a:endParaRPr>
          </a:p>
          <a:p>
            <a:pPr lvl="0"/>
            <a:r>
              <a:rPr lang="en-US" sz="2400" dirty="0" smtClean="0">
                <a:latin typeface="Georgia" pitchFamily="18" charset="0"/>
              </a:rPr>
              <a:t>Reduces muscle spasm.</a:t>
            </a:r>
            <a:endParaRPr lang="en-IN" sz="2400" dirty="0" smtClean="0">
              <a:latin typeface="Georgia" pitchFamily="18" charset="0"/>
            </a:endParaRPr>
          </a:p>
          <a:p>
            <a:pPr lvl="0"/>
            <a:r>
              <a:rPr lang="en-US" sz="2400" dirty="0" smtClean="0">
                <a:latin typeface="Georgia" pitchFamily="18" charset="0"/>
              </a:rPr>
              <a:t>Reduces swelling.</a:t>
            </a:r>
            <a:endParaRPr lang="en-IN" sz="2400" dirty="0" smtClean="0">
              <a:latin typeface="Georgia" pitchFamily="18" charset="0"/>
            </a:endParaRPr>
          </a:p>
          <a:p>
            <a:pPr lvl="0"/>
            <a:r>
              <a:rPr lang="en-US" sz="2400" dirty="0" smtClean="0">
                <a:latin typeface="Georgia" pitchFamily="18" charset="0"/>
              </a:rPr>
              <a:t>Promote repair of the damaged tissues.</a:t>
            </a:r>
            <a:endParaRPr lang="en-IN" sz="2400" dirty="0" smtClean="0">
              <a:latin typeface="Georgia" pitchFamily="18" charset="0"/>
            </a:endParaRPr>
          </a:p>
          <a:p>
            <a:pPr lvl="0"/>
            <a:r>
              <a:rPr lang="en-US" sz="2400" dirty="0" smtClean="0">
                <a:latin typeface="Georgia" pitchFamily="18" charset="0"/>
              </a:rPr>
              <a:t>Provide excitatory stimulus to inhibited muscles.</a:t>
            </a:r>
            <a:endParaRPr lang="en-IN" sz="2400" dirty="0" smtClean="0">
              <a:latin typeface="Georgia" pitchFamily="18" charset="0"/>
            </a:endParaRPr>
          </a:p>
          <a:p>
            <a:pPr lvl="0"/>
            <a:r>
              <a:rPr lang="en-US" sz="2400" dirty="0" smtClean="0">
                <a:latin typeface="Georgia" pitchFamily="18" charset="0"/>
              </a:rPr>
              <a:t>Used in strength training.</a:t>
            </a:r>
            <a:endParaRPr lang="en-IN" sz="2400" dirty="0" smtClean="0">
              <a:latin typeface="Georgia"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90575"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8131" name="Rectangle 3"/>
          <p:cNvSpPr>
            <a:spLocks noChangeArrowheads="1"/>
          </p:cNvSpPr>
          <p:nvPr/>
        </p:nvSpPr>
        <p:spPr bwMode="auto">
          <a:xfrm>
            <a:off x="457200" y="462915"/>
            <a:ext cx="8229600" cy="452596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48133" name="Rectangle 5"/>
          <p:cNvSpPr>
            <a:spLocks noChangeArrowheads="1"/>
          </p:cNvSpPr>
          <p:nvPr/>
        </p:nvSpPr>
        <p:spPr bwMode="auto">
          <a:xfrm>
            <a:off x="790575" y="509588"/>
            <a:ext cx="10356396"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3200" b="1" i="0" u="none" strike="noStrike" cap="none" normalizeH="0" baseline="0" dirty="0" smtClean="0">
                <a:ln>
                  <a:noFill/>
                </a:ln>
                <a:solidFill>
                  <a:srgbClr val="CC0000"/>
                </a:solidFill>
                <a:effectLst/>
                <a:latin typeface="Georgia" pitchFamily="18" charset="0"/>
                <a:ea typeface="Carlito"/>
                <a:cs typeface="Carlito"/>
              </a:rPr>
              <a:t>REDUCTION IN SPASTICITY</a:t>
            </a:r>
          </a:p>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3200" b="1" i="0" u="none" strike="noStrike" cap="none" normalizeH="0" baseline="0" dirty="0" smtClean="0">
                <a:ln>
                  <a:noFill/>
                </a:ln>
                <a:solidFill>
                  <a:srgbClr val="CC0000"/>
                </a:solidFill>
                <a:effectLst/>
                <a:latin typeface="Georgia" pitchFamily="18" charset="0"/>
                <a:ea typeface="Carlito"/>
                <a:cs typeface="Carlito"/>
              </a:rPr>
              <a:t>Spasticity </a:t>
            </a:r>
            <a:r>
              <a:rPr kumimoji="0" lang="en-US" sz="3200" b="0" i="0" u="none" strike="noStrike" cap="none" normalizeH="0" baseline="0" dirty="0" smtClean="0">
                <a:ln>
                  <a:noFill/>
                </a:ln>
                <a:solidFill>
                  <a:schemeClr val="tx1"/>
                </a:solidFill>
                <a:effectLst/>
                <a:latin typeface="Georgia" pitchFamily="18" charset="0"/>
                <a:ea typeface="Carlito"/>
                <a:cs typeface="Carlito"/>
              </a:rPr>
              <a:t>is the pathological state of increased muscle tone resulting from damage to the upper motor neurons. The small anterior horn cell from the higher control of </a:t>
            </a:r>
            <a:r>
              <a:rPr kumimoji="0" lang="en-US" sz="3200" b="0" i="0" u="none" strike="noStrike" cap="none" normalizeH="0" baseline="0" dirty="0" err="1" smtClean="0">
                <a:ln>
                  <a:noFill/>
                </a:ln>
                <a:solidFill>
                  <a:schemeClr val="tx1"/>
                </a:solidFill>
                <a:effectLst/>
                <a:latin typeface="Georgia" pitchFamily="18" charset="0"/>
                <a:ea typeface="Carlito"/>
                <a:cs typeface="Carlito"/>
              </a:rPr>
              <a:t>extrapyramidal</a:t>
            </a:r>
            <a:r>
              <a:rPr kumimoji="0" lang="en-US" sz="3200" b="0" i="0" u="none" strike="noStrike" cap="none" normalizeH="0" baseline="0" dirty="0" smtClean="0">
                <a:ln>
                  <a:noFill/>
                </a:ln>
                <a:solidFill>
                  <a:schemeClr val="tx1"/>
                </a:solidFill>
                <a:effectLst/>
                <a:latin typeface="Georgia" pitchFamily="18" charset="0"/>
                <a:ea typeface="Carlito"/>
                <a:cs typeface="Carlito"/>
              </a:rPr>
              <a:t> system and fires spontaneously at an increased rate. The net result of this is ultimately to increase tone in the </a:t>
            </a:r>
            <a:r>
              <a:rPr kumimoji="0" lang="en-US" sz="3200" b="0" i="0" u="none" strike="noStrike" cap="none" normalizeH="0" baseline="0" dirty="0" err="1" smtClean="0">
                <a:ln>
                  <a:noFill/>
                </a:ln>
                <a:solidFill>
                  <a:schemeClr val="tx1"/>
                </a:solidFill>
                <a:effectLst/>
                <a:latin typeface="Georgia" pitchFamily="18" charset="0"/>
                <a:ea typeface="Carlito"/>
                <a:cs typeface="Carlito"/>
              </a:rPr>
              <a:t>extrafusal</a:t>
            </a:r>
            <a:r>
              <a:rPr kumimoji="0" lang="en-US" sz="3200" b="0" i="0" u="none" strike="noStrike" cap="none" normalizeH="0" baseline="0" dirty="0" smtClean="0">
                <a:ln>
                  <a:noFill/>
                </a:ln>
                <a:solidFill>
                  <a:schemeClr val="tx1"/>
                </a:solidFill>
                <a:effectLst/>
                <a:latin typeface="Georgia" pitchFamily="18" charset="0"/>
                <a:ea typeface="Carlito"/>
                <a:cs typeface="Carlito"/>
              </a:rPr>
              <a:t> muscle fibers, when the hypertonic spastic state appears.</a:t>
            </a:r>
            <a:endParaRPr kumimoji="0" lang="en-US" sz="1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23634" tIns="45720" rIns="933156" bIns="0" numCol="1" anchor="ctr" anchorCtr="0" compatLnSpc="1">
            <a:prstTxWarp prst="textNoShape">
              <a:avLst/>
            </a:prstTxWarp>
            <a:spAutoFit/>
          </a:bodyPr>
          <a:lstStyle/>
          <a:p>
            <a:endParaRPr lang="en-IN"/>
          </a:p>
        </p:txBody>
      </p:sp>
      <p:sp>
        <p:nvSpPr>
          <p:cNvPr id="49155" name="Rectangle 3"/>
          <p:cNvSpPr>
            <a:spLocks noChangeArrowheads="1"/>
          </p:cNvSpPr>
          <p:nvPr/>
        </p:nvSpPr>
        <p:spPr bwMode="auto">
          <a:xfrm>
            <a:off x="0" y="457200"/>
            <a:ext cx="11254154"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4400" b="0" i="0" u="none" strike="noStrike" cap="none" normalizeH="0" baseline="0" dirty="0" smtClean="0">
                <a:ln>
                  <a:noFill/>
                </a:ln>
                <a:solidFill>
                  <a:srgbClr val="C00000"/>
                </a:solidFill>
                <a:effectLst/>
                <a:latin typeface="Georgia" pitchFamily="18" charset="0"/>
                <a:ea typeface="Carlito" charset="0"/>
                <a:cs typeface="Carlito" charset="0"/>
              </a:rPr>
              <a:t>Indications</a:t>
            </a:r>
            <a:endParaRPr kumimoji="0" lang="en-US" sz="4400" b="0" i="0" u="none" strike="noStrike" cap="none" normalizeH="0" baseline="0" dirty="0" smtClean="0">
              <a:ln>
                <a:noFill/>
              </a:ln>
              <a:solidFill>
                <a:schemeClr val="tx1"/>
              </a:solidFill>
              <a:effectLst/>
              <a:latin typeface="Georgia" pitchFamily="18" charset="0"/>
              <a:ea typeface="Carlito" charset="0"/>
              <a:cs typeface="Carlito"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pain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Chronic pain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swelling (controlling hemorrhage and edema)</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err="1" smtClean="0">
                <a:ln>
                  <a:noFill/>
                </a:ln>
                <a:solidFill>
                  <a:schemeClr val="tx1"/>
                </a:solidFill>
                <a:effectLst/>
                <a:latin typeface="Georgia" pitchFamily="18" charset="0"/>
                <a:ea typeface="Carlito" charset="0"/>
                <a:cs typeface="Carlito" charset="0"/>
              </a:rPr>
              <a:t>Myofascial</a:t>
            </a: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 trigger points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Muscle guarding</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Muscle spasm</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muscle strain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ligament sprain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Acute contusion</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Bursitis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err="1" smtClean="0">
                <a:ln>
                  <a:noFill/>
                </a:ln>
                <a:solidFill>
                  <a:schemeClr val="tx1"/>
                </a:solidFill>
                <a:effectLst/>
                <a:latin typeface="Georgia" pitchFamily="18" charset="0"/>
                <a:ea typeface="Carlito" charset="0"/>
                <a:cs typeface="Carlito" charset="0"/>
              </a:rPr>
              <a:t>Tenosynovitis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Tendinitis</a:t>
            </a:r>
            <a:endParaRPr kumimoji="0" lang="en-US" sz="11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200" b="0" i="0" u="none" strike="noStrike" cap="none" normalizeH="0" baseline="0" dirty="0" smtClean="0">
                <a:ln>
                  <a:noFill/>
                </a:ln>
                <a:solidFill>
                  <a:schemeClr val="tx1"/>
                </a:solidFill>
                <a:effectLst/>
                <a:latin typeface="Georgia" pitchFamily="18" charset="0"/>
                <a:ea typeface="Carlito" charset="0"/>
                <a:cs typeface="Carlito" charset="0"/>
              </a:rPr>
              <a:t>Delayed onset muscle soreness</a:t>
            </a:r>
            <a:endParaRPr kumimoji="0" lang="en-US" sz="1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23634" tIns="45720" rIns="933156" bIns="0" numCol="1" anchor="ctr" anchorCtr="0" compatLnSpc="1">
            <a:prstTxWarp prst="textNoShape">
              <a:avLst/>
            </a:prstTxWarp>
            <a:spAutoFit/>
          </a:bodyPr>
          <a:lstStyle/>
          <a:p>
            <a:endParaRPr lang="en-IN"/>
          </a:p>
        </p:txBody>
      </p:sp>
      <p:sp>
        <p:nvSpPr>
          <p:cNvPr id="50179" name="Rectangle 3"/>
          <p:cNvSpPr>
            <a:spLocks noChangeArrowheads="1"/>
          </p:cNvSpPr>
          <p:nvPr/>
        </p:nvSpPr>
        <p:spPr bwMode="auto">
          <a:xfrm>
            <a:off x="537029" y="457200"/>
            <a:ext cx="11292114" cy="3985706"/>
          </a:xfrm>
          <a:prstGeom prst="rect">
            <a:avLst/>
          </a:prstGeom>
          <a:noFill/>
          <a:ln w="9525">
            <a:noFill/>
            <a:miter lim="800000"/>
            <a:headEnd/>
            <a:tailEnd/>
          </a:ln>
          <a:effectLst/>
        </p:spPr>
        <p:txBody>
          <a:bodyPr vert="horz" wrap="square" lIns="923634" tIns="45720" rIns="933156"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962025" algn="l"/>
              </a:tabLst>
            </a:pPr>
            <a:r>
              <a:rPr kumimoji="0" lang="en-US" sz="3200" b="0" i="0" u="none" strike="noStrike" cap="none" normalizeH="0" baseline="0" dirty="0" smtClean="0">
                <a:ln>
                  <a:noFill/>
                </a:ln>
                <a:solidFill>
                  <a:srgbClr val="C00000"/>
                </a:solidFill>
                <a:effectLst/>
                <a:latin typeface="Georgia" pitchFamily="18" charset="0"/>
                <a:ea typeface="Carlito" charset="0"/>
                <a:cs typeface="Carlito" charset="0"/>
              </a:rPr>
              <a:t>Contraindications</a:t>
            </a:r>
            <a:endParaRPr kumimoji="0" lang="en-US" sz="3200" b="0" i="0" u="none" strike="noStrike" cap="none" normalizeH="0" baseline="0" dirty="0" smtClean="0">
              <a:ln>
                <a:noFill/>
              </a:ln>
              <a:solidFill>
                <a:schemeClr val="tx1"/>
              </a:solidFill>
              <a:effectLst/>
              <a:latin typeface="Georgia" pitchFamily="18" charset="0"/>
              <a:ea typeface="Carlito" charset="0"/>
              <a:cs typeface="Carlito"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Impaired circulation </a:t>
            </a: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Peripheral vascular disease</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Hypersensitivity to cold</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Skin anesthesia</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Open wounds or skin conditions (cold whirlpools and contrast baths)</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62025" algn="l"/>
              </a:tabLst>
            </a:pPr>
            <a:r>
              <a:rPr kumimoji="0" lang="en-US" sz="3200" b="0" i="0" u="none" strike="noStrike" cap="none" normalizeH="0" baseline="0" dirty="0" smtClean="0">
                <a:ln>
                  <a:noFill/>
                </a:ln>
                <a:solidFill>
                  <a:schemeClr val="tx1"/>
                </a:solidFill>
                <a:effectLst/>
                <a:latin typeface="Georgia" pitchFamily="18" charset="0"/>
                <a:ea typeface="Carlito" charset="0"/>
                <a:cs typeface="Carlito" charset="0"/>
              </a:rPr>
              <a:t>Infection</a:t>
            </a:r>
            <a:endParaRPr kumimoji="0" lang="en-US" sz="32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4"/>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03" name="Rectangle 3"/>
          <p:cNvSpPr>
            <a:spLocks noChangeArrowheads="1"/>
          </p:cNvSpPr>
          <p:nvPr/>
        </p:nvSpPr>
        <p:spPr bwMode="auto">
          <a:xfrm>
            <a:off x="457916" y="507365"/>
            <a:ext cx="9157320" cy="452596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IN"/>
          </a:p>
        </p:txBody>
      </p:sp>
      <p:sp>
        <p:nvSpPr>
          <p:cNvPr id="51205" name="Rectangle 5"/>
          <p:cNvSpPr>
            <a:spLocks noChangeArrowheads="1"/>
          </p:cNvSpPr>
          <p:nvPr/>
        </p:nvSpPr>
        <p:spPr bwMode="auto">
          <a:xfrm>
            <a:off x="790576" y="544513"/>
            <a:ext cx="11040354" cy="64017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190625" algn="l"/>
              </a:tabLst>
            </a:pPr>
            <a:r>
              <a:rPr kumimoji="0" lang="en-US" sz="2400" b="0" i="0" u="none" strike="noStrike" cap="none" normalizeH="0" baseline="0" dirty="0" smtClean="0">
                <a:ln>
                  <a:noFill/>
                </a:ln>
                <a:effectLst/>
                <a:latin typeface="Georgia" pitchFamily="18" charset="0"/>
                <a:ea typeface="Carlito"/>
                <a:cs typeface="Carlito"/>
              </a:rPr>
              <a:t>The way which ice is applied will vary according to the required </a:t>
            </a:r>
            <a:r>
              <a:rPr kumimoji="0" lang="en-US" sz="2400" b="0" i="0" u="none" strike="noStrike" cap="none" normalizeH="0" baseline="0" dirty="0" err="1" smtClean="0">
                <a:ln>
                  <a:noFill/>
                </a:ln>
                <a:effectLst/>
                <a:latin typeface="Georgia" pitchFamily="18" charset="0"/>
                <a:ea typeface="Carlito"/>
                <a:cs typeface="Carlito"/>
              </a:rPr>
              <a:t>effects.It</a:t>
            </a:r>
            <a:r>
              <a:rPr kumimoji="0" lang="en-US" sz="2400" b="0" i="0" u="none" strike="noStrike" cap="none" normalizeH="0" baseline="0" dirty="0" smtClean="0">
                <a:ln>
                  <a:noFill/>
                </a:ln>
                <a:effectLst/>
                <a:latin typeface="Georgia" pitchFamily="18" charset="0"/>
                <a:ea typeface="Carlito"/>
                <a:cs typeface="Carlito"/>
              </a:rPr>
              <a:t> may be applied in the following ways: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towels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packs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Immersion</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cube massage</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Cold compression units</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Ice spray</a:t>
            </a:r>
            <a:endParaRPr kumimoji="0" lang="en-US" sz="2400" b="0" i="0" u="none" strike="noStrike" cap="none" normalizeH="0" baseline="0" dirty="0" smtClean="0">
              <a:ln>
                <a:noFill/>
              </a:ln>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r>
              <a:rPr kumimoji="0" lang="en-US" sz="2400" b="0" i="0" u="none" strike="noStrike" cap="none" normalizeH="0" baseline="0" dirty="0" smtClean="0">
                <a:ln>
                  <a:noFill/>
                </a:ln>
                <a:effectLst/>
                <a:latin typeface="Georgia" pitchFamily="18" charset="0"/>
                <a:ea typeface="Carlito"/>
                <a:cs typeface="Carlito"/>
              </a:rPr>
              <a:t>Contrast bath</a:t>
            </a:r>
          </a:p>
          <a:p>
            <a:r>
              <a:rPr lang="en-US" sz="2400" b="1" dirty="0" smtClean="0">
                <a:latin typeface="Georgia" pitchFamily="18" charset="0"/>
              </a:rPr>
              <a:t>Time of application of various tech.</a:t>
            </a:r>
            <a:endParaRPr lang="en-IN" sz="2400" b="1" dirty="0" smtClean="0">
              <a:latin typeface="Georgia" pitchFamily="18" charset="0"/>
            </a:endParaRPr>
          </a:p>
          <a:p>
            <a:pPr lvl="0"/>
            <a:r>
              <a:rPr lang="en-US" sz="2400" dirty="0" smtClean="0">
                <a:latin typeface="Georgia" pitchFamily="18" charset="0"/>
              </a:rPr>
              <a:t>The time required for the sequence varies, but several authors indicate </a:t>
            </a:r>
            <a:r>
              <a:rPr lang="en-US" sz="2400" dirty="0" err="1" smtClean="0">
                <a:latin typeface="Georgia" pitchFamily="18" charset="0"/>
              </a:rPr>
              <a:t>cryotherapeutic</a:t>
            </a:r>
            <a:r>
              <a:rPr lang="en-US" sz="2400" dirty="0" smtClean="0">
                <a:latin typeface="Georgia" pitchFamily="18" charset="0"/>
              </a:rPr>
              <a:t> effect sequences occurs within 5–20minutes.</a:t>
            </a:r>
            <a:endParaRPr lang="en-IN" sz="2400" dirty="0" smtClean="0">
              <a:latin typeface="Georgia" pitchFamily="18" charset="0"/>
            </a:endParaRPr>
          </a:p>
          <a:p>
            <a:pPr lvl="0"/>
            <a:r>
              <a:rPr lang="en-US" sz="2400" dirty="0" smtClean="0">
                <a:latin typeface="Georgia" pitchFamily="18" charset="0"/>
              </a:rPr>
              <a:t>After 12–15 minutes the hunting response is sometimes demonstrated with intense cold (10°</a:t>
            </a:r>
            <a:endParaRPr lang="en-IN" sz="2400" dirty="0" smtClean="0">
              <a:latin typeface="Georgia" pitchFamily="18" charset="0"/>
            </a:endParaRPr>
          </a:p>
          <a:p>
            <a:r>
              <a:rPr lang="en-US" sz="2400" dirty="0" smtClean="0">
                <a:latin typeface="Georgia" pitchFamily="18" charset="0"/>
              </a:rPr>
              <a:t>C[50° F]). Thus, a minimum of 15 minutes are</a:t>
            </a:r>
            <a:endParaRPr lang="en-IN" sz="2400" dirty="0" smtClean="0">
              <a:latin typeface="Georgia" pitchFamily="18" charset="0"/>
            </a:endParaRPr>
          </a:p>
          <a:p>
            <a:r>
              <a:rPr lang="en-US" sz="2400" dirty="0" smtClean="0">
                <a:latin typeface="Georgia" pitchFamily="18" charset="0"/>
              </a:rPr>
              <a:t>necessary to achieve extreme analgesic effects</a:t>
            </a:r>
            <a:endParaRPr lang="en-IN" sz="24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1190625" algn="l"/>
              </a:tabLst>
            </a:pP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23634" tIns="45720" rIns="933156" bIns="0" numCol="1" anchor="ctr" anchorCtr="0" compatLnSpc="1">
            <a:prstTxWarp prst="textNoShape">
              <a:avLst/>
            </a:prstTxWarp>
            <a:spAutoFit/>
          </a:bodyPr>
          <a:lstStyle/>
          <a:p>
            <a:endParaRPr lang="en-IN"/>
          </a:p>
        </p:txBody>
      </p:sp>
      <p:sp>
        <p:nvSpPr>
          <p:cNvPr id="52227" name="Rectangle 3"/>
          <p:cNvSpPr>
            <a:spLocks noChangeArrowheads="1"/>
          </p:cNvSpPr>
          <p:nvPr/>
        </p:nvSpPr>
        <p:spPr bwMode="auto">
          <a:xfrm>
            <a:off x="493486" y="302456"/>
            <a:ext cx="11292114" cy="8663910"/>
          </a:xfrm>
          <a:prstGeom prst="rect">
            <a:avLst/>
          </a:prstGeom>
          <a:noFill/>
          <a:ln w="9525">
            <a:noFill/>
            <a:miter lim="800000"/>
            <a:headEnd/>
            <a:tailEnd/>
          </a:ln>
          <a:effectLst/>
        </p:spPr>
        <p:txBody>
          <a:bodyPr vert="horz" wrap="square" lIns="923634" tIns="45720" rIns="933156"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90575" algn="l"/>
              </a:tabLst>
            </a:pPr>
            <a:r>
              <a:rPr kumimoji="0" lang="en-US" sz="2400" b="1" i="0" u="none" strike="noStrike" cap="none" normalizeH="0" baseline="0" dirty="0" smtClean="0">
                <a:ln>
                  <a:noFill/>
                </a:ln>
                <a:solidFill>
                  <a:srgbClr val="C00000"/>
                </a:solidFill>
                <a:effectLst/>
                <a:latin typeface="Georgia" pitchFamily="18" charset="0"/>
                <a:ea typeface="Carlito" charset="0"/>
                <a:cs typeface="Carlito" charset="0"/>
              </a:rPr>
              <a:t>CRYOTHERAPY IN SPORTS</a:t>
            </a:r>
            <a:endParaRPr kumimoji="0" lang="en-US" sz="2400" b="1" i="0" u="none" strike="noStrike" cap="none" normalizeH="0" baseline="0" dirty="0" smtClean="0">
              <a:ln>
                <a:noFill/>
              </a:ln>
              <a:solidFill>
                <a:schemeClr val="tx1"/>
              </a:solidFill>
              <a:effectLst/>
              <a:latin typeface="Georgia" pitchFamily="18" charset="0"/>
              <a:ea typeface="Carlito" charset="0"/>
              <a:cs typeface="Carlito" charset="0"/>
            </a:endParaRPr>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rgbClr val="C00000"/>
                </a:solidFill>
                <a:effectLst/>
                <a:latin typeface="Georgia" pitchFamily="18" charset="0"/>
                <a:ea typeface="Carlito" charset="0"/>
                <a:cs typeface="Carlito" charset="0"/>
              </a:rPr>
              <a:t>ACUTE PHASE:</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In acute phase of injury either on field or while exercise session the </a:t>
            </a:r>
            <a:r>
              <a:rPr kumimoji="0" lang="en-US" sz="2400" b="0" i="0" u="none" strike="noStrike" cap="none" normalizeH="0" baseline="0" dirty="0" err="1" smtClean="0">
                <a:ln>
                  <a:noFill/>
                </a:ln>
                <a:solidFill>
                  <a:schemeClr val="tx1"/>
                </a:solidFill>
                <a:effectLst/>
                <a:latin typeface="Georgia" pitchFamily="18" charset="0"/>
                <a:ea typeface="Carlito" charset="0"/>
                <a:cs typeface="Carlito" charset="0"/>
              </a:rPr>
              <a:t>cryotherapy</a:t>
            </a: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 in form of either direct application of cold packs or cold spray is widely used.</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r>
              <a:rPr kumimoji="0" lang="en-US" sz="2400" b="0" i="0" u="none" strike="noStrike" cap="none" normalizeH="0" baseline="0" dirty="0" err="1" smtClean="0">
                <a:ln>
                  <a:noFill/>
                </a:ln>
                <a:solidFill>
                  <a:schemeClr val="tx1"/>
                </a:solidFill>
                <a:effectLst/>
                <a:latin typeface="Georgia" pitchFamily="18" charset="0"/>
                <a:ea typeface="Carlito" charset="0"/>
                <a:cs typeface="Carlito" charset="0"/>
              </a:rPr>
              <a:t>Cryotherapy</a:t>
            </a: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 is given for </a:t>
            </a:r>
            <a:r>
              <a:rPr kumimoji="0" lang="en-US" sz="2400" b="0" i="0" u="none" strike="noStrike" cap="none" normalizeH="0" baseline="0" dirty="0" err="1" smtClean="0">
                <a:ln>
                  <a:noFill/>
                </a:ln>
                <a:solidFill>
                  <a:schemeClr val="tx1"/>
                </a:solidFill>
                <a:effectLst/>
                <a:latin typeface="Georgia" pitchFamily="18" charset="0"/>
                <a:ea typeface="Carlito" charset="0"/>
                <a:cs typeface="Carlito" charset="0"/>
              </a:rPr>
              <a:t>atleast</a:t>
            </a:r>
            <a:r>
              <a:rPr kumimoji="0" lang="en-US" sz="2400" b="0" i="0" u="none" strike="noStrike" cap="none" normalizeH="0" baseline="0" dirty="0" smtClean="0">
                <a:ln>
                  <a:noFill/>
                </a:ln>
                <a:solidFill>
                  <a:schemeClr val="tx1"/>
                </a:solidFill>
                <a:effectLst/>
                <a:latin typeface="Georgia" pitchFamily="18" charset="0"/>
                <a:ea typeface="Carlito" charset="0"/>
                <a:cs typeface="Carlito" charset="0"/>
              </a:rPr>
              <a:t> 72 hours from injury but it provides best results within 48 hours of injury or acute conditions.</a:t>
            </a:r>
          </a:p>
          <a:p>
            <a:r>
              <a:rPr lang="en-US" sz="2400" b="1" dirty="0" smtClean="0">
                <a:latin typeface="Georgia" pitchFamily="18" charset="0"/>
              </a:rPr>
              <a:t>Rehabilitative phase</a:t>
            </a:r>
            <a:endParaRPr lang="en-IN" sz="2400" b="1" dirty="0" smtClean="0">
              <a:latin typeface="Georgia" pitchFamily="18" charset="0"/>
            </a:endParaRPr>
          </a:p>
          <a:p>
            <a:r>
              <a:rPr lang="en-US" sz="2400" dirty="0" err="1" smtClean="0">
                <a:latin typeface="Georgia" pitchFamily="18" charset="0"/>
              </a:rPr>
              <a:t>Cryokinetics</a:t>
            </a:r>
            <a:r>
              <a:rPr lang="en-US" sz="2400" dirty="0" smtClean="0">
                <a:latin typeface="Georgia" pitchFamily="18" charset="0"/>
              </a:rPr>
              <a:t>: Combination of cold application and active exercise</a:t>
            </a:r>
            <a:endParaRPr lang="en-IN" sz="2400" dirty="0" smtClean="0">
              <a:latin typeface="Georgia" pitchFamily="18" charset="0"/>
            </a:endParaRPr>
          </a:p>
          <a:p>
            <a:r>
              <a:rPr lang="en-US" sz="2400" b="1" dirty="0" err="1" smtClean="0">
                <a:latin typeface="Georgia" pitchFamily="18" charset="0"/>
              </a:rPr>
              <a:t>Cryokinetics:</a:t>
            </a:r>
            <a:r>
              <a:rPr lang="en-US" sz="2400" dirty="0" err="1" smtClean="0">
                <a:latin typeface="Georgia" pitchFamily="18" charset="0"/>
              </a:rPr>
              <a:t>Cold</a:t>
            </a:r>
            <a:r>
              <a:rPr lang="en-US" sz="2400" dirty="0" smtClean="0">
                <a:latin typeface="Georgia" pitchFamily="18" charset="0"/>
              </a:rPr>
              <a:t> decreases pain, which Facilitates active exercise</a:t>
            </a:r>
            <a:endParaRPr lang="en-IN" sz="2400" dirty="0" smtClean="0">
              <a:latin typeface="Georgia" pitchFamily="18" charset="0"/>
            </a:endParaRPr>
          </a:p>
          <a:p>
            <a:r>
              <a:rPr lang="en-US" sz="2400" b="1" dirty="0" err="1" smtClean="0">
                <a:latin typeface="Georgia" pitchFamily="18" charset="0"/>
              </a:rPr>
              <a:t>Exercise:</a:t>
            </a:r>
            <a:r>
              <a:rPr lang="en-US" sz="2400" dirty="0" err="1" smtClean="0">
                <a:latin typeface="Georgia" pitchFamily="18" charset="0"/>
              </a:rPr>
              <a:t>Reduces</a:t>
            </a:r>
            <a:r>
              <a:rPr lang="en-US" sz="2400" dirty="0" smtClean="0">
                <a:latin typeface="Georgia" pitchFamily="18" charset="0"/>
              </a:rPr>
              <a:t> swelling (dramatically)</a:t>
            </a:r>
            <a:endParaRPr lang="en-IN" sz="2400" dirty="0" smtClean="0">
              <a:latin typeface="Georgia" pitchFamily="18" charset="0"/>
            </a:endParaRPr>
          </a:p>
          <a:p>
            <a:pPr lvl="3"/>
            <a:r>
              <a:rPr lang="en-US" sz="2400" dirty="0" smtClean="0">
                <a:latin typeface="Georgia" pitchFamily="18" charset="0"/>
              </a:rPr>
              <a:t>Promotes healing and return to function</a:t>
            </a:r>
          </a:p>
          <a:p>
            <a:r>
              <a:rPr lang="en-US" sz="2400" b="1" dirty="0" err="1" smtClean="0">
                <a:latin typeface="Georgia" pitchFamily="18" charset="0"/>
              </a:rPr>
              <a:t>Cryokinetics</a:t>
            </a:r>
            <a:r>
              <a:rPr lang="en-US" sz="2400" b="1" dirty="0" smtClean="0">
                <a:latin typeface="Georgia" pitchFamily="18" charset="0"/>
              </a:rPr>
              <a:t>: Disadvantages</a:t>
            </a:r>
            <a:endParaRPr lang="en-IN" sz="2400" b="1" dirty="0" smtClean="0">
              <a:latin typeface="Georgia" pitchFamily="18" charset="0"/>
            </a:endParaRPr>
          </a:p>
          <a:p>
            <a:r>
              <a:rPr lang="en-US" sz="2400" dirty="0" smtClean="0">
                <a:latin typeface="Georgia" pitchFamily="18" charset="0"/>
              </a:rPr>
              <a:t> Pain during initial session</a:t>
            </a:r>
            <a:endParaRPr lang="en-IN" sz="2400" dirty="0" smtClean="0">
              <a:latin typeface="Georgia" pitchFamily="18" charset="0"/>
            </a:endParaRPr>
          </a:p>
          <a:p>
            <a:pPr lvl="0"/>
            <a:r>
              <a:rPr lang="en-US" sz="2400" dirty="0" smtClean="0">
                <a:latin typeface="Georgia" pitchFamily="18" charset="0"/>
              </a:rPr>
              <a:t>Cold can be messy.</a:t>
            </a:r>
            <a:endParaRPr lang="en-IN" sz="2400" dirty="0" smtClean="0">
              <a:latin typeface="Georgia" pitchFamily="18" charset="0"/>
            </a:endParaRPr>
          </a:p>
          <a:p>
            <a:pPr lvl="3"/>
            <a:endParaRPr lang="en-IN" sz="2400" dirty="0" smtClean="0">
              <a:latin typeface="Georgia" pitchFamily="18" charset="0"/>
            </a:endParaRPr>
          </a:p>
          <a:p>
            <a:endParaRPr lang="en-IN" b="1" dirty="0" smtClean="0"/>
          </a:p>
          <a:p>
            <a:r>
              <a:rPr lang="en-US" dirty="0" smtClean="0"/>
              <a:t> </a:t>
            </a:r>
            <a:endParaRPr lang="en-IN" sz="1400" dirty="0" smtClean="0"/>
          </a:p>
          <a:p>
            <a:r>
              <a:rPr lang="en-US" dirty="0" smtClean="0"/>
              <a:t/>
            </a:r>
            <a:br>
              <a:rPr lang="en-US" dirty="0" smtClean="0"/>
            </a:br>
            <a:endParaRPr lang="en-IN" sz="800" dirty="0" smtClean="0"/>
          </a:p>
          <a:p>
            <a:r>
              <a:rPr lang="en-US" dirty="0" smtClean="0"/>
              <a:t> </a:t>
            </a:r>
            <a:endParaRPr lang="en-IN" sz="6000" dirty="0" smtClean="0"/>
          </a:p>
          <a:p>
            <a:r>
              <a:rPr lang="en-US" dirty="0" smtClean="0"/>
              <a:t> </a:t>
            </a:r>
            <a:endParaRPr lang="en-IN" sz="6000" dirty="0" smtClean="0"/>
          </a:p>
          <a:p>
            <a:r>
              <a:rPr lang="en-US" dirty="0" smtClean="0"/>
              <a:t> </a:t>
            </a:r>
            <a:endParaRPr lang="en-IN" sz="6000" dirty="0" smtClean="0"/>
          </a:p>
          <a:p>
            <a:r>
              <a:rPr lang="en-US" dirty="0" smtClean="0"/>
              <a:t> </a:t>
            </a:r>
            <a:endParaRPr lang="en-IN" sz="6000" dirty="0" smtClean="0"/>
          </a:p>
          <a:p>
            <a:r>
              <a:rPr lang="en-US" dirty="0" smtClean="0"/>
              <a:t> </a:t>
            </a:r>
            <a:endParaRPr lang="en-IN" sz="4000" dirty="0" smtClean="0"/>
          </a:p>
          <a:p>
            <a:pPr marL="457200" marR="0" lvl="1" indent="0" algn="just" defTabSz="914400" rtl="0" eaLnBrk="0" fontAlgn="base" latinLnBrk="0" hangingPunct="0">
              <a:lnSpc>
                <a:spcPct val="100000"/>
              </a:lnSpc>
              <a:spcBef>
                <a:spcPct val="0"/>
              </a:spcBef>
              <a:spcAft>
                <a:spcPct val="0"/>
              </a:spcAft>
              <a:buClrTx/>
              <a:buSzTx/>
              <a:buFontTx/>
              <a:buChar char="•"/>
              <a:tabLst>
                <a:tab pos="790575"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80002"/>
          </a:xfrm>
        </p:spPr>
        <p:txBody>
          <a:bodyPr>
            <a:noAutofit/>
          </a:bodyPr>
          <a:lstStyle/>
          <a:p>
            <a:r>
              <a:rPr lang="en-IN" sz="2400" dirty="0" smtClean="0">
                <a:latin typeface="Georgia" panose="02040502050405020303" pitchFamily="18" charset="0"/>
              </a:rPr>
              <a:t>Meaning and definition of doping</a:t>
            </a:r>
            <a:endParaRPr lang="en-IN" sz="2400" dirty="0">
              <a:latin typeface="Georgia" panose="02040502050405020303" pitchFamily="18" charset="0"/>
            </a:endParaRPr>
          </a:p>
        </p:txBody>
      </p:sp>
      <p:sp>
        <p:nvSpPr>
          <p:cNvPr id="3" name="Content Placeholder 2"/>
          <p:cNvSpPr>
            <a:spLocks noGrp="1"/>
          </p:cNvSpPr>
          <p:nvPr>
            <p:ph idx="1"/>
          </p:nvPr>
        </p:nvSpPr>
        <p:spPr>
          <a:xfrm>
            <a:off x="838200" y="969818"/>
            <a:ext cx="10515600" cy="5207145"/>
          </a:xfrm>
        </p:spPr>
        <p:txBody>
          <a:bodyPr/>
          <a:lstStyle/>
          <a:p>
            <a:pPr algn="just"/>
            <a:r>
              <a:rPr lang="en-IN" sz="2000" dirty="0" smtClean="0">
                <a:latin typeface="Georgia" panose="02040502050405020303" pitchFamily="18" charset="0"/>
              </a:rPr>
              <a:t>Doping is the use of methods or taking substances (usually various forms of medicaments) which in an artificial way will increase physical performance capacity. Doping is forbidden on medical as well as sports ethical grounds. The word 'dope' originated from a primitive South African alcoholic drink that was used as a stimulant in ceremonial dances. In today's sporting context, doping refers to the use of performance enhancing chemicals of banned substances or methods that may enhance the performance of an athlete.</a:t>
            </a:r>
          </a:p>
          <a:p>
            <a:r>
              <a:rPr lang="en-IN" sz="2000" dirty="0" smtClean="0">
                <a:latin typeface="Georgia" panose="02040502050405020303" pitchFamily="18" charset="0"/>
              </a:rPr>
              <a:t>List of doping classes and methods: </a:t>
            </a:r>
          </a:p>
          <a:p>
            <a:r>
              <a:rPr lang="en-IN" sz="2000" dirty="0" smtClean="0">
                <a:latin typeface="Georgia" panose="02040502050405020303" pitchFamily="18" charset="0"/>
              </a:rPr>
              <a:t>A.Stimulants </a:t>
            </a:r>
          </a:p>
          <a:p>
            <a:r>
              <a:rPr lang="en-IN" sz="2000" dirty="0" smtClean="0">
                <a:latin typeface="Georgia" panose="02040502050405020303" pitchFamily="18" charset="0"/>
              </a:rPr>
              <a:t>B. Narcotics </a:t>
            </a:r>
          </a:p>
          <a:p>
            <a:r>
              <a:rPr lang="en-IN" sz="2000" dirty="0" smtClean="0">
                <a:latin typeface="Georgia" panose="02040502050405020303" pitchFamily="18" charset="0"/>
              </a:rPr>
              <a:t>C. Anabolic Agents/Steroids </a:t>
            </a:r>
          </a:p>
          <a:p>
            <a:r>
              <a:rPr lang="en-IN" sz="2000" dirty="0" smtClean="0">
                <a:latin typeface="Georgia" panose="02040502050405020303" pitchFamily="18" charset="0"/>
              </a:rPr>
              <a:t>D. Diuretics </a:t>
            </a:r>
          </a:p>
          <a:p>
            <a:r>
              <a:rPr lang="en-IN" sz="2000" dirty="0" smtClean="0">
                <a:latin typeface="Georgia" panose="02040502050405020303" pitchFamily="18" charset="0"/>
              </a:rPr>
              <a:t>E. Peptide and glycoprotein hormones:</a:t>
            </a:r>
          </a:p>
          <a:p>
            <a:endParaRPr lang="en-IN" sz="2000" dirty="0" smtClean="0">
              <a:latin typeface="Georgia" panose="02040502050405020303" pitchFamily="18" charset="0"/>
            </a:endParaRPr>
          </a:p>
          <a:p>
            <a:endParaRPr lang="en-IN" dirty="0"/>
          </a:p>
        </p:txBody>
      </p:sp>
    </p:spTree>
    <p:extLst>
      <p:ext uri="{BB962C8B-B14F-4D97-AF65-F5344CB8AC3E}">
        <p14:creationId xmlns:p14="http://schemas.microsoft.com/office/powerpoint/2010/main" val="20714935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771282" tIns="45720" rIns="934743" bIns="0" numCol="1" anchor="ctr" anchorCtr="0" compatLnSpc="1">
            <a:prstTxWarp prst="textNoShape">
              <a:avLst/>
            </a:prstTxWarp>
            <a:spAutoFit/>
          </a:bodyPr>
          <a:lstStyle/>
          <a:p>
            <a:endParaRPr lang="en-IN"/>
          </a:p>
        </p:txBody>
      </p:sp>
      <p:sp>
        <p:nvSpPr>
          <p:cNvPr id="53251" name="Rectangle 3"/>
          <p:cNvSpPr>
            <a:spLocks noChangeArrowheads="1"/>
          </p:cNvSpPr>
          <p:nvPr/>
        </p:nvSpPr>
        <p:spPr bwMode="auto">
          <a:xfrm>
            <a:off x="-1" y="457200"/>
            <a:ext cx="11859065" cy="5955476"/>
          </a:xfrm>
          <a:prstGeom prst="rect">
            <a:avLst/>
          </a:prstGeom>
          <a:noFill/>
          <a:ln w="9525">
            <a:noFill/>
            <a:miter lim="800000"/>
            <a:headEnd/>
            <a:tailEnd/>
          </a:ln>
          <a:effectLst/>
        </p:spPr>
        <p:txBody>
          <a:bodyPr vert="horz" wrap="square" lIns="771282" tIns="45720" rIns="934743"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419225" algn="l"/>
              </a:tabLst>
            </a:pPr>
            <a:r>
              <a:rPr kumimoji="0" lang="en-US" sz="2400" b="1" i="0" u="none" strike="noStrike" cap="none" normalizeH="0" baseline="0" dirty="0" err="1" smtClean="0">
                <a:ln>
                  <a:noFill/>
                </a:ln>
                <a:effectLst/>
                <a:latin typeface="Georgia" pitchFamily="18" charset="0"/>
                <a:ea typeface="Carlito"/>
                <a:cs typeface="Carlito"/>
              </a:rPr>
              <a:t>Cryokinetics</a:t>
            </a:r>
            <a:r>
              <a:rPr kumimoji="0" lang="en-US" sz="2400" b="1" i="0" u="none" strike="noStrike" cap="none" normalizeH="0" baseline="0" dirty="0" smtClean="0">
                <a:ln>
                  <a:noFill/>
                </a:ln>
                <a:effectLst/>
                <a:latin typeface="Georgia" pitchFamily="18" charset="0"/>
                <a:ea typeface="Carlito"/>
                <a:cs typeface="Carlito"/>
              </a:rPr>
              <a:t>: Indications</a:t>
            </a:r>
          </a:p>
          <a:p>
            <a:pPr marL="0" marR="0" lvl="0" indent="0" algn="l" defTabSz="914400" rtl="0" eaLnBrk="0" fontAlgn="base" latinLnBrk="0" hangingPunct="0">
              <a:lnSpc>
                <a:spcPct val="100000"/>
              </a:lnSpc>
              <a:spcBef>
                <a:spcPct val="0"/>
              </a:spcBef>
              <a:spcAft>
                <a:spcPct val="0"/>
              </a:spcAft>
              <a:buClrTx/>
              <a:buSzTx/>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Sprains—dynamite treatment</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Ankle (especially)</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Pct val="100000"/>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Fingers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419225" algn="l"/>
              </a:tabLst>
            </a:pPr>
            <a:r>
              <a:rPr kumimoji="0" lang="en-US" sz="2400" b="0" i="0" u="none" strike="noStrike" cap="none" normalizeH="0" baseline="0" dirty="0" smtClean="0">
                <a:ln>
                  <a:noFill/>
                </a:ln>
                <a:solidFill>
                  <a:schemeClr val="tx1"/>
                </a:solidFill>
                <a:effectLst/>
                <a:latin typeface="Georgia" pitchFamily="18" charset="0"/>
                <a:ea typeface="Carlito"/>
                <a:cs typeface="Carlito"/>
              </a:rPr>
              <a:t>Strength training</a:t>
            </a:r>
          </a:p>
          <a:p>
            <a:pPr algn="ctr"/>
            <a:r>
              <a:rPr lang="en-US" sz="2400" b="1" dirty="0" err="1" smtClean="0">
                <a:latin typeface="Georgia" pitchFamily="18" charset="0"/>
              </a:rPr>
              <a:t>Cryokinetics</a:t>
            </a:r>
            <a:r>
              <a:rPr lang="en-US" sz="2400" b="1" dirty="0" smtClean="0">
                <a:latin typeface="Georgia" pitchFamily="18" charset="0"/>
              </a:rPr>
              <a:t>: Contraindications</a:t>
            </a:r>
            <a:endParaRPr lang="en-IN" sz="2400" b="1" dirty="0" smtClean="0">
              <a:latin typeface="Georgia" pitchFamily="18" charset="0"/>
            </a:endParaRPr>
          </a:p>
          <a:p>
            <a:r>
              <a:rPr lang="en-US" sz="2400" dirty="0" smtClean="0">
                <a:latin typeface="Georgia" pitchFamily="18" charset="0"/>
              </a:rPr>
              <a:t> Any exercise or activity that causes pain</a:t>
            </a:r>
            <a:r>
              <a:rPr lang="en-IN" sz="2400" dirty="0" smtClean="0">
                <a:latin typeface="Georgia" pitchFamily="18" charset="0"/>
              </a:rPr>
              <a:t>.</a:t>
            </a:r>
            <a:r>
              <a:rPr lang="en-US" sz="2400" dirty="0" smtClean="0">
                <a:latin typeface="Georgia" pitchFamily="18" charset="0"/>
              </a:rPr>
              <a:t>Use of ice on a patient who is hypersensitive to cold</a:t>
            </a:r>
          </a:p>
          <a:p>
            <a:pPr algn="ctr"/>
            <a:r>
              <a:rPr lang="en-US" sz="2400" b="1" dirty="0" smtClean="0">
                <a:latin typeface="Georgia" pitchFamily="18" charset="0"/>
              </a:rPr>
              <a:t>Principles of </a:t>
            </a:r>
            <a:r>
              <a:rPr lang="en-US" sz="2400" b="1" dirty="0" err="1" smtClean="0">
                <a:latin typeface="Georgia" pitchFamily="18" charset="0"/>
              </a:rPr>
              <a:t>Cryokinetics</a:t>
            </a:r>
            <a:r>
              <a:rPr lang="en-US" sz="2400" b="1" dirty="0" smtClean="0">
                <a:latin typeface="Georgia" pitchFamily="18" charset="0"/>
              </a:rPr>
              <a:t> Exercise</a:t>
            </a:r>
            <a:endParaRPr lang="en-IN" sz="2400" b="1" dirty="0" smtClean="0">
              <a:latin typeface="Georgia" pitchFamily="18" charset="0"/>
            </a:endParaRPr>
          </a:p>
          <a:p>
            <a:r>
              <a:rPr lang="en-US" sz="2400" dirty="0" smtClean="0">
                <a:latin typeface="Georgia" pitchFamily="18" charset="0"/>
              </a:rPr>
              <a:t> All exercise should be active.</a:t>
            </a:r>
            <a:endParaRPr lang="en-IN" sz="2400" dirty="0" smtClean="0">
              <a:latin typeface="Georgia" pitchFamily="18" charset="0"/>
            </a:endParaRPr>
          </a:p>
          <a:p>
            <a:r>
              <a:rPr lang="en-US" sz="2400" dirty="0" smtClean="0">
                <a:latin typeface="Georgia" pitchFamily="18" charset="0"/>
              </a:rPr>
              <a:t>Performed by the patient</a:t>
            </a:r>
            <a:endParaRPr lang="en-IN" sz="2400" dirty="0" smtClean="0">
              <a:latin typeface="Georgia" pitchFamily="18" charset="0"/>
            </a:endParaRPr>
          </a:p>
          <a:p>
            <a:pPr lvl="0"/>
            <a:r>
              <a:rPr lang="en-US" sz="2400" dirty="0" smtClean="0">
                <a:latin typeface="Georgia" pitchFamily="18" charset="0"/>
              </a:rPr>
              <a:t>Exercise must be graded</a:t>
            </a:r>
            <a:endParaRPr lang="en-IN" sz="2400" dirty="0" smtClean="0">
              <a:latin typeface="Georgia" pitchFamily="18" charset="0"/>
            </a:endParaRPr>
          </a:p>
          <a:p>
            <a:pPr lvl="0"/>
            <a:r>
              <a:rPr lang="en-US" sz="2400" dirty="0" smtClean="0">
                <a:latin typeface="Georgia" pitchFamily="18" charset="0"/>
              </a:rPr>
              <a:t>Begin with range of motion exercises.</a:t>
            </a:r>
            <a:endParaRPr lang="en-IN" sz="2400" dirty="0" smtClean="0">
              <a:latin typeface="Georgia" pitchFamily="18" charset="0"/>
            </a:endParaRPr>
          </a:p>
          <a:p>
            <a:pPr lvl="0"/>
            <a:r>
              <a:rPr lang="en-US" sz="2400" dirty="0" smtClean="0">
                <a:latin typeface="Georgia" pitchFamily="18" charset="0"/>
              </a:rPr>
              <a:t>Progress through increasing levels of difficulty.</a:t>
            </a:r>
            <a:endParaRPr lang="en-IN" sz="2400" dirty="0" smtClean="0">
              <a:latin typeface="Georgia" pitchFamily="18" charset="0"/>
            </a:endParaRPr>
          </a:p>
          <a:p>
            <a:r>
              <a:rPr lang="en-US" sz="2400" dirty="0" smtClean="0">
                <a:latin typeface="Georgia" pitchFamily="18" charset="0"/>
              </a:rPr>
              <a:t>Full sport activity is final level.</a:t>
            </a:r>
            <a:endParaRPr lang="en-IN" sz="24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tab pos="1419225"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1012506" tIns="45720" rIns="933156" bIns="0" numCol="1" anchor="ctr" anchorCtr="0" compatLnSpc="1">
            <a:prstTxWarp prst="textNoShape">
              <a:avLst/>
            </a:prstTxWarp>
            <a:spAutoFit/>
          </a:bodyPr>
          <a:lstStyle/>
          <a:p>
            <a:endParaRPr lang="en-IN"/>
          </a:p>
        </p:txBody>
      </p:sp>
      <p:sp>
        <p:nvSpPr>
          <p:cNvPr id="54275" name="Rectangle 3"/>
          <p:cNvSpPr>
            <a:spLocks noChangeArrowheads="1"/>
          </p:cNvSpPr>
          <p:nvPr/>
        </p:nvSpPr>
        <p:spPr bwMode="auto">
          <a:xfrm>
            <a:off x="478970" y="457200"/>
            <a:ext cx="11422743" cy="58785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8988" algn="l"/>
                <a:tab pos="790575" algn="l"/>
              </a:tabLst>
            </a:pPr>
            <a:r>
              <a:rPr kumimoji="0" lang="en-US" sz="2000" b="0" i="0" u="none" strike="noStrike" cap="none" normalizeH="0" baseline="0" dirty="0" err="1" smtClean="0">
                <a:ln>
                  <a:noFill/>
                </a:ln>
                <a:solidFill>
                  <a:srgbClr val="C00000"/>
                </a:solidFill>
                <a:effectLst/>
                <a:latin typeface="Georgia" pitchFamily="18" charset="0"/>
                <a:ea typeface="Carlito"/>
                <a:cs typeface="Carlito"/>
              </a:rPr>
              <a:t>Cryostretch</a:t>
            </a:r>
            <a:r>
              <a:rPr kumimoji="0" lang="en-US" sz="2000" b="0" i="0" u="none" strike="noStrike" cap="none" normalizeH="0" baseline="0" dirty="0" smtClean="0">
                <a:ln>
                  <a:noFill/>
                </a:ln>
                <a:solidFill>
                  <a:srgbClr val="C00000"/>
                </a:solidFill>
                <a:effectLst/>
                <a:latin typeface="Georgia" pitchFamily="18" charset="0"/>
                <a:ea typeface="Carlito"/>
                <a:cs typeface="Carlito"/>
              </a:rPr>
              <a:t> for muscle injuries</a:t>
            </a:r>
            <a:endParaRPr kumimoji="0" lang="en-US" sz="2000" b="0" i="0" u="none" strike="noStrike" cap="none" normalizeH="0" baseline="0" dirty="0" smtClean="0">
              <a:ln>
                <a:noFill/>
              </a:ln>
              <a:solidFill>
                <a:schemeClr val="tx1"/>
              </a:solidFill>
              <a:effectLst/>
              <a:latin typeface="Georgia" pitchFamily="18" charset="0"/>
              <a:ea typeface="Carlito"/>
              <a:cs typeface="Carlito"/>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000" b="0" i="0" u="none" strike="noStrike" cap="none" normalizeH="0" baseline="0" dirty="0" smtClean="0">
                <a:ln>
                  <a:noFill/>
                </a:ln>
                <a:solidFill>
                  <a:schemeClr val="tx1"/>
                </a:solidFill>
                <a:effectLst/>
                <a:latin typeface="Georgia" pitchFamily="18" charset="0"/>
                <a:ea typeface="Carlito"/>
                <a:cs typeface="Carlito"/>
              </a:rPr>
              <a:t>Most ( strains and contusions)result in muscle spasm or tightness.</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000" b="0" i="0" u="none" strike="noStrike" cap="none" normalizeH="0" baseline="0" dirty="0" smtClean="0">
                <a:ln>
                  <a:noFill/>
                </a:ln>
                <a:solidFill>
                  <a:schemeClr val="tx1"/>
                </a:solidFill>
                <a:effectLst/>
                <a:latin typeface="Georgia" pitchFamily="18" charset="0"/>
                <a:ea typeface="Carlito"/>
                <a:cs typeface="Carlito"/>
              </a:rPr>
              <a:t>Many mild muscle pulls are actually muscle in spasm rather than torn muscle fiber.</a:t>
            </a:r>
            <a:endParaRPr kumimoji="0" lang="en-US" sz="20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r>
              <a:rPr kumimoji="0" lang="en-US" sz="2000" b="0" i="0" u="none" strike="noStrike" cap="none" normalizeH="0" baseline="0" dirty="0" smtClean="0">
                <a:ln>
                  <a:noFill/>
                </a:ln>
                <a:solidFill>
                  <a:schemeClr val="tx1"/>
                </a:solidFill>
                <a:effectLst/>
                <a:latin typeface="Georgia" pitchFamily="18" charset="0"/>
                <a:ea typeface="Carlito"/>
                <a:cs typeface="Carlito"/>
              </a:rPr>
              <a:t>Reduce spasm with </a:t>
            </a:r>
            <a:r>
              <a:rPr kumimoji="0" lang="en-US" sz="2000" b="0" i="0" u="none" strike="noStrike" cap="none" normalizeH="0" baseline="0" dirty="0" err="1" smtClean="0">
                <a:ln>
                  <a:noFill/>
                </a:ln>
                <a:solidFill>
                  <a:schemeClr val="tx1"/>
                </a:solidFill>
                <a:effectLst/>
                <a:latin typeface="Georgia" pitchFamily="18" charset="0"/>
                <a:ea typeface="Carlito"/>
                <a:cs typeface="Carlito"/>
              </a:rPr>
              <a:t>cryostretch</a:t>
            </a:r>
            <a:r>
              <a:rPr kumimoji="0" lang="en-US" sz="2000" b="0" i="0" u="none" strike="noStrike" cap="none" normalizeH="0" baseline="0" dirty="0" smtClean="0">
                <a:ln>
                  <a:noFill/>
                </a:ln>
                <a:solidFill>
                  <a:schemeClr val="tx1"/>
                </a:solidFill>
                <a:effectLst/>
                <a:latin typeface="Georgia" pitchFamily="18" charset="0"/>
                <a:ea typeface="Carlito"/>
                <a:cs typeface="Carlito"/>
              </a:rPr>
              <a:t>.</a:t>
            </a:r>
          </a:p>
          <a:p>
            <a:r>
              <a:rPr lang="en-US" sz="2000" b="1" dirty="0" smtClean="0">
                <a:latin typeface="Georgia" pitchFamily="18" charset="0"/>
              </a:rPr>
              <a:t>Rehabilitation goal</a:t>
            </a:r>
            <a:endParaRPr lang="en-IN" sz="2000" b="1" dirty="0" smtClean="0">
              <a:latin typeface="Georgia" pitchFamily="18" charset="0"/>
            </a:endParaRPr>
          </a:p>
          <a:p>
            <a:r>
              <a:rPr lang="en-US" sz="2000" dirty="0" smtClean="0">
                <a:latin typeface="Georgia" pitchFamily="18" charset="0"/>
              </a:rPr>
              <a:t> Promote healing, if tissue torn.</a:t>
            </a:r>
            <a:endParaRPr lang="en-IN" sz="2000" dirty="0" smtClean="0">
              <a:latin typeface="Georgia" pitchFamily="18" charset="0"/>
            </a:endParaRPr>
          </a:p>
          <a:p>
            <a:pPr lvl="0"/>
            <a:r>
              <a:rPr lang="en-US" sz="2000" dirty="0" smtClean="0">
                <a:latin typeface="Georgia" pitchFamily="18" charset="0"/>
              </a:rPr>
              <a:t>Control pain</a:t>
            </a:r>
            <a:endParaRPr lang="en-IN" sz="2000" dirty="0" smtClean="0">
              <a:latin typeface="Georgia" pitchFamily="18" charset="0"/>
            </a:endParaRPr>
          </a:p>
          <a:p>
            <a:pPr lvl="0"/>
            <a:r>
              <a:rPr lang="en-US" sz="2000" dirty="0" smtClean="0">
                <a:latin typeface="Georgia" pitchFamily="18" charset="0"/>
              </a:rPr>
              <a:t>Reduce spasm</a:t>
            </a:r>
            <a:endParaRPr lang="en-IN" sz="2000" dirty="0" smtClean="0">
              <a:latin typeface="Georgia" pitchFamily="18" charset="0"/>
            </a:endParaRPr>
          </a:p>
          <a:p>
            <a:pPr lvl="0"/>
            <a:r>
              <a:rPr lang="en-US" sz="2000" dirty="0" smtClean="0">
                <a:latin typeface="Georgia" pitchFamily="18" charset="0"/>
              </a:rPr>
              <a:t>Control neural inhibition</a:t>
            </a:r>
          </a:p>
          <a:p>
            <a:r>
              <a:rPr lang="en-US" sz="2000" b="1" dirty="0" err="1" smtClean="0">
                <a:latin typeface="Georgia" pitchFamily="18" charset="0"/>
              </a:rPr>
              <a:t>Cryostretch</a:t>
            </a:r>
            <a:r>
              <a:rPr lang="en-US" sz="2000" b="1" dirty="0" smtClean="0">
                <a:latin typeface="Georgia" pitchFamily="18" charset="0"/>
              </a:rPr>
              <a:t>: Application Parameters</a:t>
            </a:r>
            <a:endParaRPr lang="en-IN" sz="2000" b="1" dirty="0" smtClean="0">
              <a:latin typeface="Georgia" pitchFamily="18" charset="0"/>
            </a:endParaRPr>
          </a:p>
          <a:p>
            <a:pPr lvl="1"/>
            <a:r>
              <a:rPr lang="en-US" sz="2000" dirty="0" smtClean="0">
                <a:latin typeface="Georgia" pitchFamily="18" charset="0"/>
              </a:rPr>
              <a:t>Three sets</a:t>
            </a:r>
            <a:endParaRPr lang="en-IN" sz="2000" dirty="0" smtClean="0">
              <a:latin typeface="Georgia" pitchFamily="18" charset="0"/>
            </a:endParaRPr>
          </a:p>
          <a:p>
            <a:pPr lvl="2"/>
            <a:r>
              <a:rPr lang="en-US" sz="2000" dirty="0" smtClean="0">
                <a:latin typeface="Georgia" pitchFamily="18" charset="0"/>
              </a:rPr>
              <a:t>Numb with ice then activity</a:t>
            </a:r>
            <a:endParaRPr lang="en-IN" sz="2000" dirty="0" smtClean="0">
              <a:latin typeface="Georgia" pitchFamily="18" charset="0"/>
            </a:endParaRPr>
          </a:p>
          <a:p>
            <a:pPr lvl="3"/>
            <a:r>
              <a:rPr lang="en-US" sz="2000" dirty="0" smtClean="0">
                <a:latin typeface="Georgia" pitchFamily="18" charset="0"/>
              </a:rPr>
              <a:t>Activity consists of two 65 sec bouts of exercise with 20 sec rest between bouts</a:t>
            </a:r>
            <a:endParaRPr lang="en-IN" sz="2000" dirty="0" smtClean="0">
              <a:latin typeface="Georgia" pitchFamily="18" charset="0"/>
            </a:endParaRPr>
          </a:p>
          <a:p>
            <a:pPr lvl="1"/>
            <a:r>
              <a:rPr lang="en-US" sz="2000" dirty="0" smtClean="0">
                <a:latin typeface="Georgia" pitchFamily="18" charset="0"/>
              </a:rPr>
              <a:t>65 sec bout</a:t>
            </a:r>
            <a:endParaRPr lang="en-IN" sz="2000" dirty="0" smtClean="0">
              <a:latin typeface="Georgia" pitchFamily="18" charset="0"/>
            </a:endParaRPr>
          </a:p>
          <a:p>
            <a:pPr lvl="2"/>
            <a:r>
              <a:rPr lang="en-US" sz="2000" dirty="0" smtClean="0">
                <a:latin typeface="Georgia" pitchFamily="18" charset="0"/>
              </a:rPr>
              <a:t>Stretch muscle to limits and hold 20 sec</a:t>
            </a:r>
            <a:endParaRPr lang="en-IN" sz="2000" dirty="0" smtClean="0">
              <a:latin typeface="Georgia" pitchFamily="18" charset="0"/>
            </a:endParaRPr>
          </a:p>
          <a:p>
            <a:pPr lvl="2"/>
            <a:r>
              <a:rPr lang="en-US" sz="2000" dirty="0" smtClean="0">
                <a:latin typeface="Georgia" pitchFamily="18" charset="0"/>
              </a:rPr>
              <a:t>Three static stretches, interspersed with maximal isometric contraction (hold–relax)</a:t>
            </a:r>
            <a:endParaRPr lang="en-IN" sz="2000" dirty="0" smtClean="0">
              <a:latin typeface="Georgia" pitchFamily="18" charset="0"/>
            </a:endParaRPr>
          </a:p>
          <a:p>
            <a:pPr lvl="0"/>
            <a:endParaRPr lang="en-IN" sz="2800" dirty="0" smtClean="0"/>
          </a:p>
          <a:p>
            <a:pPr marL="0" marR="0" lvl="0" indent="0" algn="l" defTabSz="914400" rtl="0" eaLnBrk="0" fontAlgn="base" latinLnBrk="0" hangingPunct="0">
              <a:lnSpc>
                <a:spcPct val="100000"/>
              </a:lnSpc>
              <a:spcBef>
                <a:spcPct val="0"/>
              </a:spcBef>
              <a:spcAft>
                <a:spcPct val="0"/>
              </a:spcAft>
              <a:buClrTx/>
              <a:buSzTx/>
              <a:buFontTx/>
              <a:buChar char="•"/>
              <a:tabLst>
                <a:tab pos="788988" algn="l"/>
                <a:tab pos="790575" algn="l"/>
              </a:tabLst>
            </a:pPr>
            <a:endParaRPr kumimoji="0" lang="en-US" sz="28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0436" y="210419"/>
            <a:ext cx="10848109" cy="4093428"/>
          </a:xfrm>
          <a:prstGeom prst="rect">
            <a:avLst/>
          </a:prstGeom>
        </p:spPr>
        <p:txBody>
          <a:bodyPr wrap="square">
            <a:spAutoFit/>
          </a:bodyPr>
          <a:lstStyle/>
          <a:p>
            <a:r>
              <a:rPr lang="en-IN" sz="2000" b="1" dirty="0" smtClean="0">
                <a:latin typeface="Georgia" panose="02040502050405020303" pitchFamily="18" charset="0"/>
              </a:rPr>
              <a:t>A.Stimulants </a:t>
            </a:r>
            <a:r>
              <a:rPr lang="en-IN" sz="2000" dirty="0" smtClean="0">
                <a:latin typeface="Georgia" panose="02040502050405020303" pitchFamily="18" charset="0"/>
              </a:rPr>
              <a:t>: Examples: Amphetamines, Ephedrine, Cocaine, Caffeine etc. </a:t>
            </a:r>
          </a:p>
          <a:p>
            <a:r>
              <a:rPr lang="en-IN" sz="2000" dirty="0" smtClean="0">
                <a:latin typeface="Georgia" panose="02040502050405020303" pitchFamily="18" charset="0"/>
              </a:rPr>
              <a:t>positive effects are its produce alertness, Wakefulness may increase </a:t>
            </a:r>
            <a:r>
              <a:rPr lang="en-IN" sz="2000" dirty="0" err="1" smtClean="0">
                <a:latin typeface="Georgia" panose="02040502050405020303" pitchFamily="18" charset="0"/>
              </a:rPr>
              <a:t>hostitlity</a:t>
            </a:r>
            <a:r>
              <a:rPr lang="en-IN" sz="2000" dirty="0" smtClean="0">
                <a:latin typeface="Georgia" panose="02040502050405020303" pitchFamily="18" charset="0"/>
              </a:rPr>
              <a:t>, Reduce fatigue, Less sensitivity to pain, Increase in ability to concentrate, Increase endurance and speed. Commonly used by Athletics, Football, Cycling, Swimming, Wrestling, Boxing players.</a:t>
            </a:r>
          </a:p>
          <a:p>
            <a:endParaRPr lang="en-IN" sz="2000" dirty="0">
              <a:latin typeface="Georgia" panose="02040502050405020303" pitchFamily="18" charset="0"/>
            </a:endParaRPr>
          </a:p>
          <a:p>
            <a:r>
              <a:rPr lang="en-IN" sz="2000" b="1" dirty="0" smtClean="0">
                <a:latin typeface="Georgia" panose="02040502050405020303" pitchFamily="18" charset="0"/>
              </a:rPr>
              <a:t>B. Narcotics</a:t>
            </a:r>
            <a:r>
              <a:rPr lang="en-IN" sz="2000" dirty="0" smtClean="0">
                <a:latin typeface="Georgia" panose="02040502050405020303" pitchFamily="18" charset="0"/>
              </a:rPr>
              <a:t>: Examples: Pethidine, Morphine, Heroine etc. </a:t>
            </a:r>
          </a:p>
          <a:p>
            <a:r>
              <a:rPr lang="en-IN" sz="2000" dirty="0" smtClean="0">
                <a:latin typeface="Georgia" panose="02040502050405020303" pitchFamily="18" charset="0"/>
              </a:rPr>
              <a:t>The positive effect is that they are powerful pain killers. </a:t>
            </a:r>
          </a:p>
          <a:p>
            <a:r>
              <a:rPr lang="en-IN" sz="2000" dirty="0" smtClean="0">
                <a:latin typeface="Georgia" panose="02040502050405020303" pitchFamily="18" charset="0"/>
              </a:rPr>
              <a:t>Side effects are:</a:t>
            </a:r>
          </a:p>
          <a:p>
            <a:r>
              <a:rPr lang="en-IN" sz="2000" dirty="0" smtClean="0">
                <a:latin typeface="Georgia" panose="02040502050405020303" pitchFamily="18" charset="0"/>
              </a:rPr>
              <a:t>1. Dose related respiratory depression 2. Physical and psychological dependence 3. Increase of the pain threshold resulting in the failure to recognize injury leading to  more serious injury 4. Impaired judgement 5. Addiction 6. Loss of muscular co-ordination 7. Nausea, Vomiting, Dizziness, Mental clouding</a:t>
            </a:r>
          </a:p>
          <a:p>
            <a:endParaRPr lang="en-IN" sz="2000" dirty="0">
              <a:latin typeface="Georgia" panose="02040502050405020303" pitchFamily="18" charset="0"/>
            </a:endParaRPr>
          </a:p>
        </p:txBody>
      </p:sp>
    </p:spTree>
    <p:extLst>
      <p:ext uri="{BB962C8B-B14F-4D97-AF65-F5344CB8AC3E}">
        <p14:creationId xmlns:p14="http://schemas.microsoft.com/office/powerpoint/2010/main" val="2860718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54183" y="252350"/>
            <a:ext cx="11194472" cy="3170099"/>
          </a:xfrm>
          <a:prstGeom prst="rect">
            <a:avLst/>
          </a:prstGeom>
        </p:spPr>
        <p:txBody>
          <a:bodyPr wrap="square">
            <a:spAutoFit/>
          </a:bodyPr>
          <a:lstStyle/>
          <a:p>
            <a:r>
              <a:rPr lang="en-IN" sz="2000" b="1" dirty="0" smtClean="0">
                <a:latin typeface="Georgia" panose="02040502050405020303" pitchFamily="18" charset="0"/>
              </a:rPr>
              <a:t>C. Anabolic Agents/Steroids</a:t>
            </a:r>
            <a:r>
              <a:rPr lang="en-IN" sz="2000" dirty="0" smtClean="0">
                <a:latin typeface="Georgia" panose="02040502050405020303" pitchFamily="18" charset="0"/>
              </a:rPr>
              <a:t>: These are synthetic derivatives of the male hormone testosterone, they produce both androgenic and anabolic effects. </a:t>
            </a:r>
          </a:p>
          <a:p>
            <a:r>
              <a:rPr lang="en-IN" sz="2000" dirty="0" smtClean="0">
                <a:latin typeface="Georgia" panose="02040502050405020303" pitchFamily="18" charset="0"/>
              </a:rPr>
              <a:t>Examples: </a:t>
            </a:r>
            <a:r>
              <a:rPr lang="en-IN" sz="2000" dirty="0" err="1" smtClean="0">
                <a:latin typeface="Georgia" panose="02040502050405020303" pitchFamily="18" charset="0"/>
              </a:rPr>
              <a:t>stanozolol</a:t>
            </a:r>
            <a:r>
              <a:rPr lang="en-IN" sz="2000" dirty="0" smtClean="0">
                <a:latin typeface="Georgia" panose="02040502050405020303" pitchFamily="18" charset="0"/>
              </a:rPr>
              <a:t>, Methyl test, Testosterone, </a:t>
            </a:r>
            <a:r>
              <a:rPr lang="en-IN" sz="2000" dirty="0" err="1" smtClean="0">
                <a:latin typeface="Georgia" panose="02040502050405020303" pitchFamily="18" charset="0"/>
              </a:rPr>
              <a:t>Dianabol</a:t>
            </a:r>
            <a:r>
              <a:rPr lang="en-IN" sz="2000" dirty="0" smtClean="0">
                <a:latin typeface="Georgia" panose="02040502050405020303" pitchFamily="18" charset="0"/>
              </a:rPr>
              <a:t>, </a:t>
            </a:r>
            <a:r>
              <a:rPr lang="en-IN" sz="2000" dirty="0" err="1" smtClean="0">
                <a:latin typeface="Georgia" panose="02040502050405020303" pitchFamily="18" charset="0"/>
              </a:rPr>
              <a:t>Nandrolone</a:t>
            </a:r>
            <a:r>
              <a:rPr lang="en-IN" sz="2000" dirty="0" smtClean="0">
                <a:latin typeface="Georgia" panose="02040502050405020303" pitchFamily="18" charset="0"/>
              </a:rPr>
              <a:t> etc.</a:t>
            </a:r>
          </a:p>
          <a:p>
            <a:r>
              <a:rPr lang="en-IN" sz="2000" dirty="0" smtClean="0">
                <a:latin typeface="Georgia" panose="02040502050405020303" pitchFamily="18" charset="0"/>
              </a:rPr>
              <a:t>Types Of Anabolic Steroids:</a:t>
            </a:r>
          </a:p>
          <a:p>
            <a:r>
              <a:rPr lang="en-IN" sz="2000" dirty="0" smtClean="0">
                <a:latin typeface="Georgia" panose="02040502050405020303" pitchFamily="18" charset="0"/>
              </a:rPr>
              <a:t>Oral: </a:t>
            </a:r>
            <a:r>
              <a:rPr lang="en-IN" sz="2000" dirty="0" err="1" smtClean="0">
                <a:latin typeface="Georgia" panose="02040502050405020303" pitchFamily="18" charset="0"/>
              </a:rPr>
              <a:t>Dianabole</a:t>
            </a:r>
            <a:r>
              <a:rPr lang="en-IN" sz="2000" dirty="0" smtClean="0">
                <a:latin typeface="Georgia" panose="02040502050405020303" pitchFamily="18" charset="0"/>
              </a:rPr>
              <a:t>, </a:t>
            </a:r>
            <a:r>
              <a:rPr lang="en-IN" sz="2000" dirty="0" err="1" smtClean="0">
                <a:latin typeface="Georgia" panose="02040502050405020303" pitchFamily="18" charset="0"/>
              </a:rPr>
              <a:t>Stromba</a:t>
            </a:r>
            <a:r>
              <a:rPr lang="en-IN" sz="2000" dirty="0" smtClean="0">
                <a:latin typeface="Georgia" panose="02040502050405020303" pitchFamily="18" charset="0"/>
              </a:rPr>
              <a:t>, </a:t>
            </a:r>
            <a:r>
              <a:rPr lang="en-IN" sz="2000" dirty="0" err="1" smtClean="0">
                <a:latin typeface="Georgia" panose="02040502050405020303" pitchFamily="18" charset="0"/>
              </a:rPr>
              <a:t>Nuvir</a:t>
            </a:r>
            <a:r>
              <a:rPr lang="en-IN" sz="2000" dirty="0" smtClean="0">
                <a:latin typeface="Georgia" panose="02040502050405020303" pitchFamily="18" charset="0"/>
              </a:rPr>
              <a:t>, </a:t>
            </a:r>
            <a:r>
              <a:rPr lang="en-IN" sz="2000" dirty="0" err="1" smtClean="0">
                <a:latin typeface="Georgia" panose="02040502050405020303" pitchFamily="18" charset="0"/>
              </a:rPr>
              <a:t>Oraboline</a:t>
            </a:r>
            <a:r>
              <a:rPr lang="en-IN" sz="2000" dirty="0" smtClean="0">
                <a:latin typeface="Georgia" panose="02040502050405020303" pitchFamily="18" charset="0"/>
              </a:rPr>
              <a:t> etc.</a:t>
            </a:r>
          </a:p>
          <a:p>
            <a:r>
              <a:rPr lang="en-IN" sz="2000" dirty="0" smtClean="0">
                <a:latin typeface="Georgia" panose="02040502050405020303" pitchFamily="18" charset="0"/>
              </a:rPr>
              <a:t>Water Soluble </a:t>
            </a:r>
            <a:r>
              <a:rPr lang="en-IN" sz="2000" dirty="0" err="1" smtClean="0">
                <a:latin typeface="Georgia" panose="02040502050405020303" pitchFamily="18" charset="0"/>
              </a:rPr>
              <a:t>Inj</a:t>
            </a:r>
            <a:r>
              <a:rPr lang="en-IN" sz="2000" dirty="0" smtClean="0">
                <a:latin typeface="Georgia" panose="02040502050405020303" pitchFamily="18" charset="0"/>
              </a:rPr>
              <a:t>: Testosterone</a:t>
            </a:r>
          </a:p>
          <a:p>
            <a:r>
              <a:rPr lang="en-IN" sz="2000" dirty="0" smtClean="0">
                <a:latin typeface="Georgia" panose="02040502050405020303" pitchFamily="18" charset="0"/>
              </a:rPr>
              <a:t>Fast Soluble </a:t>
            </a:r>
            <a:r>
              <a:rPr lang="en-IN" sz="2000" dirty="0" err="1" smtClean="0">
                <a:latin typeface="Georgia" panose="02040502050405020303" pitchFamily="18" charset="0"/>
              </a:rPr>
              <a:t>Inj</a:t>
            </a:r>
            <a:r>
              <a:rPr lang="en-IN" sz="2000" dirty="0" smtClean="0">
                <a:latin typeface="Georgia" panose="02040502050405020303" pitchFamily="18" charset="0"/>
              </a:rPr>
              <a:t>: </a:t>
            </a:r>
            <a:r>
              <a:rPr lang="en-IN" sz="2000" dirty="0" err="1" smtClean="0">
                <a:latin typeface="Georgia" panose="02040502050405020303" pitchFamily="18" charset="0"/>
              </a:rPr>
              <a:t>Methandiol</a:t>
            </a:r>
            <a:r>
              <a:rPr lang="en-IN" sz="2000" dirty="0" smtClean="0">
                <a:latin typeface="Georgia" panose="02040502050405020303" pitchFamily="18" charset="0"/>
              </a:rPr>
              <a:t>, </a:t>
            </a:r>
            <a:r>
              <a:rPr lang="en-IN" sz="2000" dirty="0" err="1" smtClean="0">
                <a:latin typeface="Georgia" panose="02040502050405020303" pitchFamily="18" charset="0"/>
              </a:rPr>
              <a:t>Dromestelone</a:t>
            </a:r>
            <a:r>
              <a:rPr lang="en-IN" sz="2000" dirty="0" smtClean="0">
                <a:latin typeface="Georgia" panose="02040502050405020303" pitchFamily="18" charset="0"/>
              </a:rPr>
              <a:t>, </a:t>
            </a:r>
            <a:r>
              <a:rPr lang="en-IN" sz="2000" dirty="0" err="1" smtClean="0">
                <a:latin typeface="Georgia" panose="02040502050405020303" pitchFamily="18" charset="0"/>
              </a:rPr>
              <a:t>Nandrolone</a:t>
            </a:r>
            <a:r>
              <a:rPr lang="en-IN" sz="2000" dirty="0" smtClean="0">
                <a:latin typeface="Georgia" panose="02040502050405020303" pitchFamily="18" charset="0"/>
              </a:rPr>
              <a:t>, Testosterone propionate.</a:t>
            </a:r>
          </a:p>
          <a:p>
            <a:r>
              <a:rPr lang="en-IN" sz="2000" dirty="0" smtClean="0">
                <a:latin typeface="Georgia" panose="02040502050405020303" pitchFamily="18" charset="0"/>
              </a:rPr>
              <a:t>Advantages are (1) Increase in muscle development (2) Increase in muscular strength (3) Increase in aggressiveness (4) Helps to train harder and for longer periods</a:t>
            </a:r>
          </a:p>
          <a:p>
            <a:r>
              <a:rPr lang="en-IN" sz="2000" dirty="0" smtClean="0">
                <a:latin typeface="Georgia" panose="02040502050405020303" pitchFamily="18" charset="0"/>
              </a:rPr>
              <a:t>Commonly used by: Wrestlers, Weightlifters, Boxers, Body builders, Throwers, Power lifters</a:t>
            </a:r>
            <a:endParaRPr lang="en-IN" sz="2000" dirty="0">
              <a:latin typeface="Georgia" panose="02040502050405020303" pitchFamily="18" charset="0"/>
            </a:endParaRPr>
          </a:p>
        </p:txBody>
      </p:sp>
    </p:spTree>
    <p:extLst>
      <p:ext uri="{BB962C8B-B14F-4D97-AF65-F5344CB8AC3E}">
        <p14:creationId xmlns:p14="http://schemas.microsoft.com/office/powerpoint/2010/main" val="1068751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2727" y="751344"/>
            <a:ext cx="11055927" cy="4708981"/>
          </a:xfrm>
          <a:prstGeom prst="rect">
            <a:avLst/>
          </a:prstGeom>
        </p:spPr>
        <p:txBody>
          <a:bodyPr wrap="square">
            <a:spAutoFit/>
          </a:bodyPr>
          <a:lstStyle/>
          <a:p>
            <a:r>
              <a:rPr lang="en-IN" sz="2000" b="1" dirty="0" smtClean="0">
                <a:latin typeface="Georgia" panose="02040502050405020303" pitchFamily="18" charset="0"/>
              </a:rPr>
              <a:t>D. Diuretics:</a:t>
            </a:r>
            <a:r>
              <a:rPr lang="en-IN" sz="2000" dirty="0" smtClean="0">
                <a:latin typeface="Georgia" panose="02040502050405020303" pitchFamily="18" charset="0"/>
              </a:rPr>
              <a:t> </a:t>
            </a:r>
          </a:p>
          <a:p>
            <a:r>
              <a:rPr lang="en-IN" sz="2000" dirty="0" smtClean="0">
                <a:latin typeface="Georgia" panose="02040502050405020303" pitchFamily="18" charset="0"/>
              </a:rPr>
              <a:t>examples are Lasix, </a:t>
            </a:r>
            <a:r>
              <a:rPr lang="en-IN" sz="2000" dirty="0" err="1" smtClean="0">
                <a:latin typeface="Georgia" panose="02040502050405020303" pitchFamily="18" charset="0"/>
              </a:rPr>
              <a:t>Dyide</a:t>
            </a:r>
            <a:r>
              <a:rPr lang="en-IN" sz="2000" dirty="0" smtClean="0">
                <a:latin typeface="Georgia" panose="02040502050405020303" pitchFamily="18" charset="0"/>
              </a:rPr>
              <a:t>, </a:t>
            </a:r>
            <a:r>
              <a:rPr lang="en-IN" sz="2000" dirty="0" err="1" smtClean="0">
                <a:latin typeface="Georgia" panose="02040502050405020303" pitchFamily="18" charset="0"/>
              </a:rPr>
              <a:t>Spironoactone</a:t>
            </a:r>
            <a:r>
              <a:rPr lang="en-IN" sz="2000" dirty="0" smtClean="0">
                <a:latin typeface="Georgia" panose="02040502050405020303" pitchFamily="18" charset="0"/>
              </a:rPr>
              <a:t> etc. </a:t>
            </a:r>
          </a:p>
          <a:p>
            <a:r>
              <a:rPr lang="en-IN" sz="2000" dirty="0" smtClean="0">
                <a:latin typeface="Georgia" panose="02040502050405020303" pitchFamily="18" charset="0"/>
              </a:rPr>
              <a:t>They are used to reduce body weight quickly in sports , reduce concentration of drugs in urine and commonly used by Athletes, Boxers, Judo, Power lifters, Weight lifters, Wrestlers, Weight Category Sports people. </a:t>
            </a:r>
          </a:p>
          <a:p>
            <a:r>
              <a:rPr lang="en-IN" sz="2000" dirty="0" smtClean="0">
                <a:latin typeface="Georgia" panose="02040502050405020303" pitchFamily="18" charset="0"/>
              </a:rPr>
              <a:t>Side effects are: dehydration and electrolyte imbalance, decrease VO2 Max, workload in maximal exercise and blood lactate level (Hypovolemia), muscular cramps, orthostatic hypotension, </a:t>
            </a:r>
            <a:r>
              <a:rPr lang="en-IN" sz="2000" dirty="0" err="1" smtClean="0">
                <a:latin typeface="Georgia" panose="02040502050405020303" pitchFamily="18" charset="0"/>
              </a:rPr>
              <a:t>Hypokalemia</a:t>
            </a:r>
            <a:r>
              <a:rPr lang="en-IN" sz="2000" dirty="0" smtClean="0">
                <a:latin typeface="Georgia" panose="02040502050405020303" pitchFamily="18" charset="0"/>
              </a:rPr>
              <a:t> if severe life threatening. “Elimination time 24-72 hrs” </a:t>
            </a:r>
          </a:p>
          <a:p>
            <a:r>
              <a:rPr lang="en-IN" sz="2000" b="1" dirty="0" smtClean="0">
                <a:latin typeface="Georgia" panose="02040502050405020303" pitchFamily="18" charset="0"/>
              </a:rPr>
              <a:t>E. Peptide and glycoprotein hormones</a:t>
            </a:r>
            <a:r>
              <a:rPr lang="en-IN" sz="2000" dirty="0" smtClean="0">
                <a:latin typeface="Georgia" panose="02040502050405020303" pitchFamily="18" charset="0"/>
              </a:rPr>
              <a:t>: HCG (Human Chorionic </a:t>
            </a:r>
            <a:r>
              <a:rPr lang="en-IN" sz="2000" dirty="0" err="1" smtClean="0">
                <a:latin typeface="Georgia" panose="02040502050405020303" pitchFamily="18" charset="0"/>
              </a:rPr>
              <a:t>Gonadotrophine</a:t>
            </a:r>
            <a:r>
              <a:rPr lang="en-IN" sz="2000" dirty="0" smtClean="0">
                <a:latin typeface="Georgia" panose="02040502050405020303" pitchFamily="18" charset="0"/>
              </a:rPr>
              <a:t>) - Administrated to males lead to increased rate of Endogenous Androgenic steroids and is equivalent to exogenous administration of testosterone.</a:t>
            </a:r>
          </a:p>
          <a:p>
            <a:r>
              <a:rPr lang="en-IN" sz="2000" dirty="0" smtClean="0">
                <a:latin typeface="Georgia" panose="02040502050405020303" pitchFamily="18" charset="0"/>
              </a:rPr>
              <a:t>Growth hormones : Misuse is unethical and dangerous because of various adverse effects. Allergic reactions, </a:t>
            </a:r>
            <a:r>
              <a:rPr lang="en-IN" sz="2000" dirty="0" err="1" smtClean="0">
                <a:latin typeface="Georgia" panose="02040502050405020303" pitchFamily="18" charset="0"/>
              </a:rPr>
              <a:t>Diabetogenic</a:t>
            </a:r>
            <a:r>
              <a:rPr lang="en-IN" sz="2000" dirty="0" smtClean="0">
                <a:latin typeface="Georgia" panose="02040502050405020303" pitchFamily="18" charset="0"/>
              </a:rPr>
              <a:t> effects and acromegaly when applied in high doses  </a:t>
            </a:r>
          </a:p>
          <a:p>
            <a:r>
              <a:rPr lang="en-IN" sz="2000" dirty="0" smtClean="0">
                <a:latin typeface="Georgia" panose="02040502050405020303" pitchFamily="18" charset="0"/>
              </a:rPr>
              <a:t>Erythropoietin: Glycoprotein produced in the kidney which stimulates the production of RBC.</a:t>
            </a:r>
          </a:p>
          <a:p>
            <a:endParaRPr lang="en-IN" sz="2000" dirty="0">
              <a:latin typeface="Georgia" panose="02040502050405020303" pitchFamily="18" charset="0"/>
            </a:endParaRPr>
          </a:p>
        </p:txBody>
      </p:sp>
    </p:spTree>
    <p:extLst>
      <p:ext uri="{BB962C8B-B14F-4D97-AF65-F5344CB8AC3E}">
        <p14:creationId xmlns:p14="http://schemas.microsoft.com/office/powerpoint/2010/main" val="1365107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5019" y="556967"/>
            <a:ext cx="11249890" cy="2246769"/>
          </a:xfrm>
          <a:prstGeom prst="rect">
            <a:avLst/>
          </a:prstGeom>
        </p:spPr>
        <p:txBody>
          <a:bodyPr wrap="square">
            <a:spAutoFit/>
          </a:bodyPr>
          <a:lstStyle/>
          <a:p>
            <a:pPr algn="ctr"/>
            <a:r>
              <a:rPr lang="en-IN" sz="2000" dirty="0" smtClean="0">
                <a:latin typeface="Georgia" panose="02040502050405020303" pitchFamily="18" charset="0"/>
              </a:rPr>
              <a:t> </a:t>
            </a:r>
            <a:r>
              <a:rPr lang="en-IN" sz="2000" b="1" dirty="0" smtClean="0">
                <a:latin typeface="Georgia" panose="02040502050405020303" pitchFamily="18" charset="0"/>
              </a:rPr>
              <a:t>PROHIBITED METHODS OF DOPING</a:t>
            </a:r>
          </a:p>
          <a:p>
            <a:r>
              <a:rPr lang="en-IN" sz="2000" b="1" dirty="0" smtClean="0">
                <a:latin typeface="Georgia" panose="02040502050405020303" pitchFamily="18" charset="0"/>
              </a:rPr>
              <a:t>A. Blood doping</a:t>
            </a:r>
            <a:r>
              <a:rPr lang="en-IN" sz="2000" dirty="0" smtClean="0">
                <a:latin typeface="Georgia" panose="02040502050405020303" pitchFamily="18" charset="0"/>
              </a:rPr>
              <a:t>: Is the administration of blood or related red blood products obtained from the same or from a different individual to an athlete in an attempt to gain unfair advantage in competition by increasing the blood’s oxygen carrying capacity.</a:t>
            </a:r>
          </a:p>
          <a:p>
            <a:r>
              <a:rPr lang="en-IN" sz="2000" dirty="0" smtClean="0">
                <a:latin typeface="Georgia" panose="02040502050405020303" pitchFamily="18" charset="0"/>
              </a:rPr>
              <a:t>RISK: (</a:t>
            </a:r>
            <a:r>
              <a:rPr lang="en-IN" sz="2000" dirty="0" err="1" smtClean="0">
                <a:latin typeface="Georgia" panose="02040502050405020303" pitchFamily="18" charset="0"/>
              </a:rPr>
              <a:t>i</a:t>
            </a:r>
            <a:r>
              <a:rPr lang="en-IN" sz="2000" dirty="0" smtClean="0">
                <a:latin typeface="Georgia" panose="02040502050405020303" pitchFamily="18" charset="0"/>
              </a:rPr>
              <a:t>) </a:t>
            </a:r>
            <a:r>
              <a:rPr lang="en-IN" sz="2000" dirty="0" err="1" smtClean="0">
                <a:latin typeface="Georgia" panose="02040502050405020303" pitchFamily="18" charset="0"/>
              </a:rPr>
              <a:t>Alergicration</a:t>
            </a:r>
            <a:r>
              <a:rPr lang="en-IN" sz="2000" dirty="0" smtClean="0">
                <a:latin typeface="Georgia" panose="02040502050405020303" pitchFamily="18" charset="0"/>
              </a:rPr>
              <a:t> (ii)Mismatched blood can be fatal (iii) Viral hepatitis (iv) Shock (v) Overloading of circulation and metabolic shock (vi) Kidney diseases.</a:t>
            </a:r>
          </a:p>
          <a:p>
            <a:r>
              <a:rPr lang="en-IN" sz="2000" b="1" dirty="0" smtClean="0">
                <a:latin typeface="Georgia" panose="02040502050405020303" pitchFamily="18" charset="0"/>
              </a:rPr>
              <a:t>B. Pharmacological, chemical and physical manipulation</a:t>
            </a:r>
            <a:endParaRPr lang="en-IN" sz="2000" b="1" dirty="0">
              <a:latin typeface="Georgia" panose="02040502050405020303" pitchFamily="18" charset="0"/>
            </a:endParaRPr>
          </a:p>
        </p:txBody>
      </p:sp>
    </p:spTree>
    <p:extLst>
      <p:ext uri="{BB962C8B-B14F-4D97-AF65-F5344CB8AC3E}">
        <p14:creationId xmlns:p14="http://schemas.microsoft.com/office/powerpoint/2010/main" val="2544904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8763" y="515311"/>
            <a:ext cx="11152909" cy="2585323"/>
          </a:xfrm>
          <a:prstGeom prst="rect">
            <a:avLst/>
          </a:prstGeom>
        </p:spPr>
        <p:txBody>
          <a:bodyPr wrap="square">
            <a:spAutoFit/>
          </a:bodyPr>
          <a:lstStyle/>
          <a:p>
            <a:pPr algn="ctr"/>
            <a:r>
              <a:rPr lang="en-IN" sz="2400" b="1" dirty="0" smtClean="0">
                <a:latin typeface="Georgia" panose="02040502050405020303" pitchFamily="18" charset="0"/>
              </a:rPr>
              <a:t>ERGOGENIC AIDS: </a:t>
            </a:r>
          </a:p>
          <a:p>
            <a:pPr algn="just"/>
            <a:r>
              <a:rPr lang="en-IN" sz="2400" dirty="0" smtClean="0">
                <a:latin typeface="Georgia" panose="02040502050405020303" pitchFamily="18" charset="0"/>
              </a:rPr>
              <a:t>Athletes should be counselled regarding the appropriate use of ergogenic aids. Such products should only be used after careful evaluation for safety, efficacy, potency, and legality. Ergogenic aid is defined as any substance or treatment that either directly improves physiological variables associated with exercise performance or removes subjective restraints that may limit physiologic capacity.</a:t>
            </a:r>
          </a:p>
          <a:p>
            <a:pPr algn="just"/>
            <a:endParaRPr lang="en-IN" dirty="0">
              <a:latin typeface="Georgia" panose="02040502050405020303" pitchFamily="18" charset="0"/>
            </a:endParaRPr>
          </a:p>
        </p:txBody>
      </p:sp>
    </p:spTree>
    <p:extLst>
      <p:ext uri="{BB962C8B-B14F-4D97-AF65-F5344CB8AC3E}">
        <p14:creationId xmlns:p14="http://schemas.microsoft.com/office/powerpoint/2010/main" val="198714907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851</TotalTime>
  <Words>3421</Words>
  <Application>Microsoft Office PowerPoint</Application>
  <PresentationFormat>Widescreen</PresentationFormat>
  <Paragraphs>334</Paragraphs>
  <Slides>41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Carlito</vt:lpstr>
      <vt:lpstr>Georgia</vt:lpstr>
      <vt:lpstr>Times New Roman</vt:lpstr>
      <vt:lpstr>Trebuchet MS</vt:lpstr>
      <vt:lpstr>Wingdings 3</vt:lpstr>
      <vt:lpstr>Facet</vt:lpstr>
      <vt:lpstr>Sports Medicine Chapter-5 </vt:lpstr>
      <vt:lpstr>PREVENTION OF INJURIES</vt:lpstr>
      <vt:lpstr>THINGS TO BE TAKEN INTO CONSIDERATION FOR RECOVERY OF MUSCLE INJURIES</vt:lpstr>
      <vt:lpstr>Meaning and definition of doping</vt:lpstr>
      <vt:lpstr>PowerPoint Presentation</vt:lpstr>
      <vt:lpstr>PowerPoint Presentation</vt:lpstr>
      <vt:lpstr>PowerPoint Presentation</vt:lpstr>
      <vt:lpstr>PowerPoint Presentation</vt:lpstr>
      <vt:lpstr>PowerPoint Presentation</vt:lpstr>
      <vt:lpstr>PowerPoint Presentation</vt:lpstr>
      <vt:lpstr>HYDROTHERAPY</vt:lpstr>
      <vt:lpstr>PowerPoint Presentation</vt:lpstr>
      <vt:lpstr>Properties of water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PREVENTION OF INJURIES</dc:title>
  <dc:creator>Windows User</dc:creator>
  <cp:lastModifiedBy>Admin</cp:lastModifiedBy>
  <cp:revision>11</cp:revision>
  <dcterms:created xsi:type="dcterms:W3CDTF">2020-05-23T02:48:45Z</dcterms:created>
  <dcterms:modified xsi:type="dcterms:W3CDTF">2024-08-17T03:48:23Z</dcterms:modified>
</cp:coreProperties>
</file>