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01" r:id="rId2"/>
    <p:sldId id="277" r:id="rId3"/>
    <p:sldId id="257" r:id="rId4"/>
    <p:sldId id="258" r:id="rId5"/>
    <p:sldId id="259" r:id="rId6"/>
    <p:sldId id="260" r:id="rId7"/>
    <p:sldId id="261" r:id="rId8"/>
    <p:sldId id="263" r:id="rId9"/>
    <p:sldId id="302" r:id="rId10"/>
    <p:sldId id="265" r:id="rId11"/>
    <p:sldId id="266" r:id="rId12"/>
    <p:sldId id="267" r:id="rId13"/>
    <p:sldId id="268" r:id="rId14"/>
    <p:sldId id="269" r:id="rId15"/>
    <p:sldId id="303" r:id="rId16"/>
    <p:sldId id="304" r:id="rId17"/>
    <p:sldId id="270" r:id="rId18"/>
    <p:sldId id="276" r:id="rId19"/>
    <p:sldId id="271" r:id="rId20"/>
    <p:sldId id="272" r:id="rId21"/>
    <p:sldId id="282" r:id="rId22"/>
    <p:sldId id="273" r:id="rId23"/>
    <p:sldId id="274" r:id="rId24"/>
    <p:sldId id="280" r:id="rId25"/>
    <p:sldId id="281" r:id="rId26"/>
    <p:sldId id="275" r:id="rId27"/>
    <p:sldId id="278" r:id="rId28"/>
    <p:sldId id="283" r:id="rId29"/>
    <p:sldId id="284" r:id="rId30"/>
    <p:sldId id="285" r:id="rId31"/>
    <p:sldId id="286" r:id="rId32"/>
    <p:sldId id="287" r:id="rId33"/>
    <p:sldId id="291" r:id="rId34"/>
    <p:sldId id="288" r:id="rId35"/>
    <p:sldId id="289" r:id="rId36"/>
    <p:sldId id="290" r:id="rId37"/>
    <p:sldId id="292" r:id="rId38"/>
    <p:sldId id="293" r:id="rId39"/>
    <p:sldId id="294" r:id="rId40"/>
    <p:sldId id="295" r:id="rId41"/>
    <p:sldId id="296" r:id="rId42"/>
    <p:sldId id="297" r:id="rId43"/>
    <p:sldId id="298" r:id="rId44"/>
    <p:sldId id="299" r:id="rId45"/>
    <p:sldId id="300" r:id="rId4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755" autoAdjust="0"/>
    <p:restoredTop sz="94660"/>
  </p:normalViewPr>
  <p:slideViewPr>
    <p:cSldViewPr snapToGrid="0">
      <p:cViewPr varScale="1">
        <p:scale>
          <a:sx n="105" d="100"/>
          <a:sy n="105" d="100"/>
        </p:scale>
        <p:origin x="936"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IN"/>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3504C50E-6E88-4366-878A-2F22358B56F5}" type="datetimeFigureOut">
              <a:rPr lang="en-IN" smtClean="0"/>
              <a:t>29-01-2023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3FC996EC-3893-4316-83D3-2ACBF4163EC0}" type="slidenum">
              <a:rPr lang="en-IN" smtClean="0"/>
              <a:t>‹#›</a:t>
            </a:fld>
            <a:endParaRPr lang="en-IN"/>
          </a:p>
        </p:txBody>
      </p:sp>
    </p:spTree>
    <p:extLst>
      <p:ext uri="{BB962C8B-B14F-4D97-AF65-F5344CB8AC3E}">
        <p14:creationId xmlns:p14="http://schemas.microsoft.com/office/powerpoint/2010/main" val="35813368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3504C50E-6E88-4366-878A-2F22358B56F5}" type="datetimeFigureOut">
              <a:rPr lang="en-IN" smtClean="0"/>
              <a:t>29-01-2023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3FC996EC-3893-4316-83D3-2ACBF4163EC0}" type="slidenum">
              <a:rPr lang="en-IN" smtClean="0"/>
              <a:t>‹#›</a:t>
            </a:fld>
            <a:endParaRPr lang="en-IN"/>
          </a:p>
        </p:txBody>
      </p:sp>
    </p:spTree>
    <p:extLst>
      <p:ext uri="{BB962C8B-B14F-4D97-AF65-F5344CB8AC3E}">
        <p14:creationId xmlns:p14="http://schemas.microsoft.com/office/powerpoint/2010/main" val="31397714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3504C50E-6E88-4366-878A-2F22358B56F5}" type="datetimeFigureOut">
              <a:rPr lang="en-IN" smtClean="0"/>
              <a:t>29-01-2023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3FC996EC-3893-4316-83D3-2ACBF4163EC0}" type="slidenum">
              <a:rPr lang="en-IN" smtClean="0"/>
              <a:t>‹#›</a:t>
            </a:fld>
            <a:endParaRPr lang="en-IN"/>
          </a:p>
        </p:txBody>
      </p:sp>
    </p:spTree>
    <p:extLst>
      <p:ext uri="{BB962C8B-B14F-4D97-AF65-F5344CB8AC3E}">
        <p14:creationId xmlns:p14="http://schemas.microsoft.com/office/powerpoint/2010/main" val="38226801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3504C50E-6E88-4366-878A-2F22358B56F5}" type="datetimeFigureOut">
              <a:rPr lang="en-IN" smtClean="0"/>
              <a:t>29-01-2023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3FC996EC-3893-4316-83D3-2ACBF4163EC0}" type="slidenum">
              <a:rPr lang="en-IN" smtClean="0"/>
              <a:t>‹#›</a:t>
            </a:fld>
            <a:endParaRPr lang="en-IN"/>
          </a:p>
        </p:txBody>
      </p:sp>
    </p:spTree>
    <p:extLst>
      <p:ext uri="{BB962C8B-B14F-4D97-AF65-F5344CB8AC3E}">
        <p14:creationId xmlns:p14="http://schemas.microsoft.com/office/powerpoint/2010/main" val="19279184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IN"/>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3504C50E-6E88-4366-878A-2F22358B56F5}" type="datetimeFigureOut">
              <a:rPr lang="en-IN" smtClean="0"/>
              <a:t>29-01-2023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3FC996EC-3893-4316-83D3-2ACBF4163EC0}" type="slidenum">
              <a:rPr lang="en-IN" smtClean="0"/>
              <a:t>‹#›</a:t>
            </a:fld>
            <a:endParaRPr lang="en-IN"/>
          </a:p>
        </p:txBody>
      </p:sp>
    </p:spTree>
    <p:extLst>
      <p:ext uri="{BB962C8B-B14F-4D97-AF65-F5344CB8AC3E}">
        <p14:creationId xmlns:p14="http://schemas.microsoft.com/office/powerpoint/2010/main" val="22151459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3504C50E-6E88-4366-878A-2F22358B56F5}" type="datetimeFigureOut">
              <a:rPr lang="en-IN" smtClean="0"/>
              <a:t>29-01-2023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3FC996EC-3893-4316-83D3-2ACBF4163EC0}" type="slidenum">
              <a:rPr lang="en-IN" smtClean="0"/>
              <a:t>‹#›</a:t>
            </a:fld>
            <a:endParaRPr lang="en-IN"/>
          </a:p>
        </p:txBody>
      </p:sp>
    </p:spTree>
    <p:extLst>
      <p:ext uri="{BB962C8B-B14F-4D97-AF65-F5344CB8AC3E}">
        <p14:creationId xmlns:p14="http://schemas.microsoft.com/office/powerpoint/2010/main" val="2403027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IN"/>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3504C50E-6E88-4366-878A-2F22358B56F5}" type="datetimeFigureOut">
              <a:rPr lang="en-IN" smtClean="0"/>
              <a:t>29-01-2023</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3FC996EC-3893-4316-83D3-2ACBF4163EC0}" type="slidenum">
              <a:rPr lang="en-IN" smtClean="0"/>
              <a:t>‹#›</a:t>
            </a:fld>
            <a:endParaRPr lang="en-IN"/>
          </a:p>
        </p:txBody>
      </p:sp>
    </p:spTree>
    <p:extLst>
      <p:ext uri="{BB962C8B-B14F-4D97-AF65-F5344CB8AC3E}">
        <p14:creationId xmlns:p14="http://schemas.microsoft.com/office/powerpoint/2010/main" val="32373288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3504C50E-6E88-4366-878A-2F22358B56F5}" type="datetimeFigureOut">
              <a:rPr lang="en-IN" smtClean="0"/>
              <a:t>29-01-2023</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3FC996EC-3893-4316-83D3-2ACBF4163EC0}" type="slidenum">
              <a:rPr lang="en-IN" smtClean="0"/>
              <a:t>‹#›</a:t>
            </a:fld>
            <a:endParaRPr lang="en-IN"/>
          </a:p>
        </p:txBody>
      </p:sp>
    </p:spTree>
    <p:extLst>
      <p:ext uri="{BB962C8B-B14F-4D97-AF65-F5344CB8AC3E}">
        <p14:creationId xmlns:p14="http://schemas.microsoft.com/office/powerpoint/2010/main" val="31387451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504C50E-6E88-4366-878A-2F22358B56F5}" type="datetimeFigureOut">
              <a:rPr lang="en-IN" smtClean="0"/>
              <a:t>29-01-2023</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3FC996EC-3893-4316-83D3-2ACBF4163EC0}" type="slidenum">
              <a:rPr lang="en-IN" smtClean="0"/>
              <a:t>‹#›</a:t>
            </a:fld>
            <a:endParaRPr lang="en-IN"/>
          </a:p>
        </p:txBody>
      </p:sp>
    </p:spTree>
    <p:extLst>
      <p:ext uri="{BB962C8B-B14F-4D97-AF65-F5344CB8AC3E}">
        <p14:creationId xmlns:p14="http://schemas.microsoft.com/office/powerpoint/2010/main" val="33465723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IN"/>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504C50E-6E88-4366-878A-2F22358B56F5}" type="datetimeFigureOut">
              <a:rPr lang="en-IN" smtClean="0"/>
              <a:t>29-01-2023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3FC996EC-3893-4316-83D3-2ACBF4163EC0}" type="slidenum">
              <a:rPr lang="en-IN" smtClean="0"/>
              <a:t>‹#›</a:t>
            </a:fld>
            <a:endParaRPr lang="en-IN"/>
          </a:p>
        </p:txBody>
      </p:sp>
    </p:spTree>
    <p:extLst>
      <p:ext uri="{BB962C8B-B14F-4D97-AF65-F5344CB8AC3E}">
        <p14:creationId xmlns:p14="http://schemas.microsoft.com/office/powerpoint/2010/main" val="20607921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IN"/>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504C50E-6E88-4366-878A-2F22358B56F5}" type="datetimeFigureOut">
              <a:rPr lang="en-IN" smtClean="0"/>
              <a:t>29-01-2023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3FC996EC-3893-4316-83D3-2ACBF4163EC0}" type="slidenum">
              <a:rPr lang="en-IN" smtClean="0"/>
              <a:t>‹#›</a:t>
            </a:fld>
            <a:endParaRPr lang="en-IN"/>
          </a:p>
        </p:txBody>
      </p:sp>
    </p:spTree>
    <p:extLst>
      <p:ext uri="{BB962C8B-B14F-4D97-AF65-F5344CB8AC3E}">
        <p14:creationId xmlns:p14="http://schemas.microsoft.com/office/powerpoint/2010/main" val="41161572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504C50E-6E88-4366-878A-2F22358B56F5}" type="datetimeFigureOut">
              <a:rPr lang="en-IN" smtClean="0"/>
              <a:t>29-01-2023</a:t>
            </a:fld>
            <a:endParaRPr lang="en-IN"/>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C996EC-3893-4316-83D3-2ACBF4163EC0}" type="slidenum">
              <a:rPr lang="en-IN" smtClean="0"/>
              <a:t>‹#›</a:t>
            </a:fld>
            <a:endParaRPr lang="en-IN"/>
          </a:p>
        </p:txBody>
      </p:sp>
    </p:spTree>
    <p:extLst>
      <p:ext uri="{BB962C8B-B14F-4D97-AF65-F5344CB8AC3E}">
        <p14:creationId xmlns:p14="http://schemas.microsoft.com/office/powerpoint/2010/main" val="24958479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hyperlink" Target="https://www.penn.museum/sites/olympics/olympicglossary.shtml" TargetMode="Externa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43.jp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492186"/>
            <a:ext cx="12192000" cy="3365814"/>
          </a:xfrm>
          <a:prstGeom prst="rect">
            <a:avLst/>
          </a:prstGeom>
        </p:spPr>
      </p:pic>
      <p:sp>
        <p:nvSpPr>
          <p:cNvPr id="2" name="Title 1"/>
          <p:cNvSpPr>
            <a:spLocks noGrp="1"/>
          </p:cNvSpPr>
          <p:nvPr>
            <p:ph type="ctrTitle"/>
          </p:nvPr>
        </p:nvSpPr>
        <p:spPr>
          <a:xfrm>
            <a:off x="1689538" y="1747417"/>
            <a:ext cx="9144000" cy="1691582"/>
          </a:xfrm>
        </p:spPr>
        <p:txBody>
          <a:bodyPr>
            <a:noAutofit/>
          </a:bodyPr>
          <a:lstStyle/>
          <a:p>
            <a:r>
              <a:rPr lang="en-IN" sz="66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Arial Black" panose="020B0A04020102020204" pitchFamily="34" charset="0"/>
              </a:rPr>
              <a:t>UNIT 2</a:t>
            </a:r>
            <a:br>
              <a:rPr lang="en-IN" sz="66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Arial Black" panose="020B0A04020102020204" pitchFamily="34" charset="0"/>
              </a:rPr>
            </a:br>
            <a:r>
              <a:rPr lang="en-IN" sz="66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HISTORICAL </a:t>
            </a:r>
            <a:r>
              <a:rPr lang="en-IN" sz="66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FOUNDATION</a:t>
            </a:r>
            <a:endParaRPr lang="en-IN" sz="66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Arial Black" panose="020B0A04020102020204" pitchFamily="34" charset="0"/>
            </a:endParaRPr>
          </a:p>
        </p:txBody>
      </p:sp>
      <p:sp>
        <p:nvSpPr>
          <p:cNvPr id="3" name="Subtitle 2"/>
          <p:cNvSpPr>
            <a:spLocks noGrp="1"/>
          </p:cNvSpPr>
          <p:nvPr>
            <p:ph type="subTitle" idx="1"/>
          </p:nvPr>
        </p:nvSpPr>
        <p:spPr>
          <a:xfrm>
            <a:off x="832919" y="3246608"/>
            <a:ext cx="10389918" cy="703907"/>
          </a:xfrm>
        </p:spPr>
        <p:txBody>
          <a:bodyPr>
            <a:noAutofit/>
          </a:bodyPr>
          <a:lstStyle/>
          <a:p>
            <a:r>
              <a:rPr lang="en-IN" sz="4000" dirty="0" smtClean="0">
                <a:latin typeface="Arial Black" panose="020B0A04020102020204" pitchFamily="34" charset="0"/>
              </a:rPr>
              <a:t>C. HISTORY OF ANCIENT OLYMPICS</a:t>
            </a:r>
            <a:endParaRPr lang="en-IN" sz="4000" dirty="0">
              <a:latin typeface="Arial Black" panose="020B0A04020102020204" pitchFamily="34" charset="0"/>
            </a:endParaRPr>
          </a:p>
        </p:txBody>
      </p:sp>
      <p:sp>
        <p:nvSpPr>
          <p:cNvPr id="4" name="Rectangle 3"/>
          <p:cNvSpPr/>
          <p:nvPr/>
        </p:nvSpPr>
        <p:spPr>
          <a:xfrm>
            <a:off x="1689538" y="18194"/>
            <a:ext cx="8812923" cy="1569660"/>
          </a:xfrm>
          <a:prstGeom prst="rect">
            <a:avLst/>
          </a:prstGeom>
        </p:spPr>
        <p:txBody>
          <a:bodyPr wrap="square">
            <a:spAutoFit/>
          </a:bodyPr>
          <a:lstStyle/>
          <a:p>
            <a:pPr algn="ctr"/>
            <a:r>
              <a:rPr lang="en-IN" sz="3200" dirty="0">
                <a:ln w="0"/>
                <a:solidFill>
                  <a:srgbClr val="FF0000"/>
                </a:solidFill>
                <a:effectLst>
                  <a:reflection blurRad="6350" stA="53000" endA="300" endPos="35500" dir="5400000" sy="-90000" algn="bl" rotWithShape="0"/>
                </a:effectLst>
                <a:latin typeface="Arial Black" panose="020B0A04020102020204" pitchFamily="34" charset="0"/>
              </a:rPr>
              <a:t>COURSE </a:t>
            </a:r>
            <a:r>
              <a:rPr lang="en-IN" sz="3200" dirty="0" smtClean="0">
                <a:ln w="0"/>
                <a:solidFill>
                  <a:srgbClr val="FF0000"/>
                </a:solidFill>
                <a:effectLst>
                  <a:reflection blurRad="6350" stA="53000" endA="300" endPos="35500" dir="5400000" sy="-90000" algn="bl" rotWithShape="0"/>
                </a:effectLst>
                <a:latin typeface="Arial Black" panose="020B0A04020102020204" pitchFamily="34" charset="0"/>
              </a:rPr>
              <a:t>1</a:t>
            </a:r>
          </a:p>
          <a:p>
            <a:pPr algn="ctr"/>
            <a:r>
              <a:rPr lang="en-IN" sz="32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Arial Black" panose="020B0A04020102020204" pitchFamily="34" charset="0"/>
              </a:rPr>
              <a:t>FOUNDATION OF EDUCATION, PHYSICAL EDUCATION &amp; SPORTS</a:t>
            </a:r>
            <a:endParaRPr lang="en-IN" sz="32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Tree>
    <p:extLst>
      <p:ext uri="{BB962C8B-B14F-4D97-AF65-F5344CB8AC3E}">
        <p14:creationId xmlns:p14="http://schemas.microsoft.com/office/powerpoint/2010/main" val="22100796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14271" r="14479" b="4074"/>
          <a:stretch/>
        </p:blipFill>
        <p:spPr>
          <a:xfrm>
            <a:off x="17064" y="0"/>
            <a:ext cx="12174936" cy="6858000"/>
          </a:xfrm>
          <a:prstGeom prst="rect">
            <a:avLst/>
          </a:prstGeom>
        </p:spPr>
      </p:pic>
    </p:spTree>
    <p:extLst>
      <p:ext uri="{BB962C8B-B14F-4D97-AF65-F5344CB8AC3E}">
        <p14:creationId xmlns:p14="http://schemas.microsoft.com/office/powerpoint/2010/main" val="25521887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14479" t="-185" r="14271" b="4629"/>
          <a:stretch/>
        </p:blipFill>
        <p:spPr>
          <a:xfrm>
            <a:off x="0" y="0"/>
            <a:ext cx="12192000" cy="6858000"/>
          </a:xfrm>
          <a:prstGeom prst="rect">
            <a:avLst/>
          </a:prstGeom>
        </p:spPr>
      </p:pic>
    </p:spTree>
    <p:extLst>
      <p:ext uri="{BB962C8B-B14F-4D97-AF65-F5344CB8AC3E}">
        <p14:creationId xmlns:p14="http://schemas.microsoft.com/office/powerpoint/2010/main" val="2814951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14167" t="-185" r="14584" b="3888"/>
          <a:stretch/>
        </p:blipFill>
        <p:spPr>
          <a:xfrm>
            <a:off x="13774" y="0"/>
            <a:ext cx="12178225" cy="6858000"/>
          </a:xfrm>
          <a:prstGeom prst="rect">
            <a:avLst/>
          </a:prstGeom>
        </p:spPr>
      </p:pic>
    </p:spTree>
    <p:extLst>
      <p:ext uri="{BB962C8B-B14F-4D97-AF65-F5344CB8AC3E}">
        <p14:creationId xmlns:p14="http://schemas.microsoft.com/office/powerpoint/2010/main" val="203599192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14583" t="371" r="14584" b="3888"/>
          <a:stretch/>
        </p:blipFill>
        <p:spPr>
          <a:xfrm>
            <a:off x="-10318" y="0"/>
            <a:ext cx="12202317" cy="6858000"/>
          </a:xfrm>
          <a:prstGeom prst="rect">
            <a:avLst/>
          </a:prstGeom>
        </p:spPr>
      </p:pic>
    </p:spTree>
    <p:extLst>
      <p:ext uri="{BB962C8B-B14F-4D97-AF65-F5344CB8AC3E}">
        <p14:creationId xmlns:p14="http://schemas.microsoft.com/office/powerpoint/2010/main" val="319968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14583" t="503" r="14375" b="4683"/>
          <a:stretch/>
        </p:blipFill>
        <p:spPr>
          <a:xfrm>
            <a:off x="11906" y="0"/>
            <a:ext cx="12180094" cy="6858000"/>
          </a:xfrm>
          <a:prstGeom prst="rect">
            <a:avLst/>
          </a:prstGeom>
        </p:spPr>
      </p:pic>
    </p:spTree>
    <p:extLst>
      <p:ext uri="{BB962C8B-B14F-4D97-AF65-F5344CB8AC3E}">
        <p14:creationId xmlns:p14="http://schemas.microsoft.com/office/powerpoint/2010/main" val="9553835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4825" y="180975"/>
            <a:ext cx="11487150" cy="6391275"/>
          </a:xfrm>
          <a:prstGeom prst="rect">
            <a:avLst/>
          </a:prstGeom>
        </p:spPr>
      </p:pic>
    </p:spTree>
    <p:extLst>
      <p:ext uri="{BB962C8B-B14F-4D97-AF65-F5344CB8AC3E}">
        <p14:creationId xmlns:p14="http://schemas.microsoft.com/office/powerpoint/2010/main" val="7486630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7860" y="219075"/>
            <a:ext cx="8422740" cy="6467475"/>
          </a:xfrm>
          <a:prstGeom prst="rect">
            <a:avLst/>
          </a:prstGeom>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77125" y="219075"/>
            <a:ext cx="4514850" cy="6467475"/>
          </a:xfrm>
          <a:prstGeom prst="rect">
            <a:avLst/>
          </a:prstGeom>
        </p:spPr>
      </p:pic>
    </p:spTree>
    <p:extLst>
      <p:ext uri="{BB962C8B-B14F-4D97-AF65-F5344CB8AC3E}">
        <p14:creationId xmlns:p14="http://schemas.microsoft.com/office/powerpoint/2010/main" val="242436890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14375" t="370" r="14479" b="4630"/>
          <a:stretch/>
        </p:blipFill>
        <p:spPr>
          <a:xfrm>
            <a:off x="0" y="0"/>
            <a:ext cx="12192000" cy="6858000"/>
          </a:xfrm>
          <a:prstGeom prst="rect">
            <a:avLst/>
          </a:prstGeom>
        </p:spPr>
      </p:pic>
    </p:spTree>
    <p:extLst>
      <p:ext uri="{BB962C8B-B14F-4D97-AF65-F5344CB8AC3E}">
        <p14:creationId xmlns:p14="http://schemas.microsoft.com/office/powerpoint/2010/main" val="335927474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3875" y="523012"/>
            <a:ext cx="10963276" cy="2246769"/>
          </a:xfrm>
          <a:prstGeom prst="rect">
            <a:avLst/>
          </a:prstGeom>
        </p:spPr>
        <p:txBody>
          <a:bodyPr wrap="square">
            <a:spAutoFit/>
          </a:bodyPr>
          <a:lstStyle/>
          <a:p>
            <a:pPr algn="just"/>
            <a:r>
              <a:rPr lang="en-US" sz="2800" b="1" dirty="0" smtClean="0">
                <a:solidFill>
                  <a:srgbClr val="663300"/>
                </a:solidFill>
                <a:latin typeface="Verdana" panose="020B0604030504040204" pitchFamily="34" charset="0"/>
              </a:rPr>
              <a:t>	The </a:t>
            </a:r>
            <a:r>
              <a:rPr lang="en-US" sz="2800" b="1" dirty="0">
                <a:solidFill>
                  <a:srgbClr val="663300"/>
                </a:solidFill>
                <a:latin typeface="Verdana" panose="020B0604030504040204" pitchFamily="34" charset="0"/>
              </a:rPr>
              <a:t>marathon</a:t>
            </a:r>
            <a:r>
              <a:rPr lang="en-US" sz="2800" dirty="0">
                <a:solidFill>
                  <a:srgbClr val="663300"/>
                </a:solidFill>
                <a:latin typeface="Verdana" panose="020B0604030504040204" pitchFamily="34" charset="0"/>
              </a:rPr>
              <a:t> was NOT an event of the ancient Olympic games. The marathon is a modern event that was first introduced in the Modern Olympic Games of 1896 in Athens, a race from Marathon northeast of Athens to the Olympic Stadium, a distance of 40 kilometers.</a:t>
            </a:r>
            <a:endParaRPr lang="en-IN" sz="2800" dirty="0"/>
          </a:p>
        </p:txBody>
      </p:sp>
      <p:sp>
        <p:nvSpPr>
          <p:cNvPr id="3" name="Rectangle 2"/>
          <p:cNvSpPr/>
          <p:nvPr/>
        </p:nvSpPr>
        <p:spPr>
          <a:xfrm>
            <a:off x="523875" y="3190012"/>
            <a:ext cx="11163301" cy="2246769"/>
          </a:xfrm>
          <a:prstGeom prst="rect">
            <a:avLst/>
          </a:prstGeom>
        </p:spPr>
        <p:txBody>
          <a:bodyPr wrap="square">
            <a:spAutoFit/>
          </a:bodyPr>
          <a:lstStyle/>
          <a:p>
            <a:pPr algn="just"/>
            <a:r>
              <a:rPr lang="en-US" sz="2800" dirty="0" smtClean="0">
                <a:solidFill>
                  <a:srgbClr val="663300"/>
                </a:solidFill>
                <a:latin typeface="Verdana" panose="020B0604030504040204" pitchFamily="34" charset="0"/>
              </a:rPr>
              <a:t>	The </a:t>
            </a:r>
            <a:r>
              <a:rPr lang="en-US" sz="2800" dirty="0">
                <a:solidFill>
                  <a:srgbClr val="663300"/>
                </a:solidFill>
                <a:latin typeface="Verdana" panose="020B0604030504040204" pitchFamily="34" charset="0"/>
              </a:rPr>
              <a:t>distance of the modern marathon was standardized as 26 miles 385 yards or 42.195 km. in 1908 when the Olympic Games were held in London. The distance was the exact measurement between Windsor Castle, the start of the race, and the finish line inside White City Stadium.</a:t>
            </a:r>
            <a:endParaRPr lang="en-IN" sz="2800" dirty="0"/>
          </a:p>
        </p:txBody>
      </p:sp>
    </p:spTree>
    <p:extLst>
      <p:ext uri="{BB962C8B-B14F-4D97-AF65-F5344CB8AC3E}">
        <p14:creationId xmlns:p14="http://schemas.microsoft.com/office/powerpoint/2010/main" val="306928043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14062" t="1297" r="14688" b="4814"/>
          <a:stretch/>
        </p:blipFill>
        <p:spPr>
          <a:xfrm>
            <a:off x="0" y="1"/>
            <a:ext cx="12192000" cy="6858000"/>
          </a:xfrm>
          <a:prstGeom prst="rect">
            <a:avLst/>
          </a:prstGeom>
        </p:spPr>
      </p:pic>
    </p:spTree>
    <p:extLst>
      <p:ext uri="{BB962C8B-B14F-4D97-AF65-F5344CB8AC3E}">
        <p14:creationId xmlns:p14="http://schemas.microsoft.com/office/powerpoint/2010/main" val="13546750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8612" y="142564"/>
            <a:ext cx="11658600" cy="2308324"/>
          </a:xfrm>
          <a:prstGeom prst="rect">
            <a:avLst/>
          </a:prstGeom>
        </p:spPr>
        <p:txBody>
          <a:bodyPr wrap="square">
            <a:spAutoFit/>
          </a:bodyPr>
          <a:lstStyle/>
          <a:p>
            <a:r>
              <a:rPr lang="en-US" sz="2400" dirty="0">
                <a:solidFill>
                  <a:srgbClr val="990000"/>
                </a:solidFill>
                <a:latin typeface="Arial Rounded MT Bold" panose="020F0704030504030204" pitchFamily="34" charset="0"/>
              </a:rPr>
              <a:t>THE GAMES</a:t>
            </a:r>
          </a:p>
          <a:p>
            <a:r>
              <a:rPr lang="en-US" sz="2400" dirty="0" smtClean="0">
                <a:solidFill>
                  <a:srgbClr val="990000"/>
                </a:solidFill>
                <a:latin typeface="Arial Rounded MT Bold" panose="020F0704030504030204" pitchFamily="34" charset="0"/>
              </a:rPr>
              <a:t>	The </a:t>
            </a:r>
            <a:r>
              <a:rPr lang="en-US" sz="2400" dirty="0">
                <a:solidFill>
                  <a:srgbClr val="990000"/>
                </a:solidFill>
                <a:latin typeface="Arial Rounded MT Bold" panose="020F0704030504030204" pitchFamily="34" charset="0"/>
              </a:rPr>
              <a:t>ancient Olympic Games were primarily a part of a religious festival in honor of Zeus, the father of the Greek gods and goddesses. The festival and the games were held in </a:t>
            </a:r>
            <a:r>
              <a:rPr lang="en-US" sz="2400" b="1" dirty="0">
                <a:solidFill>
                  <a:srgbClr val="990000"/>
                </a:solidFill>
                <a:latin typeface="Arial Rounded MT Bold" panose="020F0704030504030204" pitchFamily="34" charset="0"/>
              </a:rPr>
              <a:t>Olympia </a:t>
            </a:r>
            <a:r>
              <a:rPr lang="en-US" sz="2400" dirty="0">
                <a:solidFill>
                  <a:srgbClr val="990000"/>
                </a:solidFill>
                <a:latin typeface="Arial Rounded MT Bold" panose="020F0704030504030204" pitchFamily="34" charset="0"/>
              </a:rPr>
              <a:t>(see </a:t>
            </a:r>
            <a:r>
              <a:rPr lang="en-US" sz="2400" dirty="0">
                <a:solidFill>
                  <a:srgbClr val="000000"/>
                </a:solidFill>
                <a:latin typeface="Arial Rounded MT Bold" panose="020F0704030504030204" pitchFamily="34" charset="0"/>
                <a:hlinkClick r:id="rId2"/>
              </a:rPr>
              <a:t>'Did you know'</a:t>
            </a:r>
            <a:r>
              <a:rPr lang="en-US" sz="2400" dirty="0">
                <a:solidFill>
                  <a:srgbClr val="990000"/>
                </a:solidFill>
                <a:latin typeface="Arial Rounded MT Bold" panose="020F0704030504030204" pitchFamily="34" charset="0"/>
              </a:rPr>
              <a:t> in the glossary), a rural sanctuary site (model shown here, courtesy of the British Museum) in the western </a:t>
            </a:r>
            <a:r>
              <a:rPr lang="en-US" sz="2400" dirty="0" err="1">
                <a:solidFill>
                  <a:srgbClr val="990000"/>
                </a:solidFill>
                <a:latin typeface="Arial Rounded MT Bold" panose="020F0704030504030204" pitchFamily="34" charset="0"/>
              </a:rPr>
              <a:t>Peloponnesos</a:t>
            </a:r>
            <a:r>
              <a:rPr lang="en-US" sz="2400" dirty="0">
                <a:solidFill>
                  <a:srgbClr val="990000"/>
                </a:solidFill>
                <a:latin typeface="Arial Rounded MT Bold" panose="020F0704030504030204" pitchFamily="34" charset="0"/>
              </a:rPr>
              <a:t>.</a:t>
            </a:r>
            <a:endParaRPr lang="en-IN" sz="2400" dirty="0">
              <a:latin typeface="Arial Rounded MT Bold" panose="020F0704030504030204" pitchFamily="34" charset="0"/>
            </a:endParaRPr>
          </a:p>
        </p:txBody>
      </p:sp>
      <p:sp>
        <p:nvSpPr>
          <p:cNvPr id="3" name="Rectangle 2"/>
          <p:cNvSpPr/>
          <p:nvPr/>
        </p:nvSpPr>
        <p:spPr>
          <a:xfrm>
            <a:off x="361950" y="2423724"/>
            <a:ext cx="11525250" cy="1938992"/>
          </a:xfrm>
          <a:prstGeom prst="rect">
            <a:avLst/>
          </a:prstGeom>
        </p:spPr>
        <p:txBody>
          <a:bodyPr wrap="square">
            <a:spAutoFit/>
          </a:bodyPr>
          <a:lstStyle/>
          <a:p>
            <a:r>
              <a:rPr lang="en-US" sz="2400" dirty="0" smtClean="0">
                <a:solidFill>
                  <a:srgbClr val="990000"/>
                </a:solidFill>
                <a:latin typeface="Arial Rounded MT Bold" panose="020F0704030504030204" pitchFamily="34" charset="0"/>
              </a:rPr>
              <a:t>	The </a:t>
            </a:r>
            <a:r>
              <a:rPr lang="en-US" sz="2400" dirty="0">
                <a:solidFill>
                  <a:srgbClr val="990000"/>
                </a:solidFill>
                <a:latin typeface="Arial Rounded MT Bold" panose="020F0704030504030204" pitchFamily="34" charset="0"/>
              </a:rPr>
              <a:t>Greeks that came to the Sanctuary of Zeus at Olympia shared the same religious beliefs and spoke the same language. The athletes were all male citizens of the city-states from every corner of the Greek world, coming from as far away as Iberia (Spain) in the west and the Black Sea (Turkey) in the east.</a:t>
            </a:r>
            <a:endParaRPr lang="en-IN" sz="2400" dirty="0">
              <a:latin typeface="Arial Rounded MT Bold" panose="020F0704030504030204" pitchFamily="34" charset="0"/>
            </a:endParaRPr>
          </a:p>
        </p:txBody>
      </p:sp>
      <p:sp>
        <p:nvSpPr>
          <p:cNvPr id="4" name="Rectangle 3"/>
          <p:cNvSpPr/>
          <p:nvPr/>
        </p:nvSpPr>
        <p:spPr>
          <a:xfrm>
            <a:off x="328612" y="4290291"/>
            <a:ext cx="11591925" cy="830997"/>
          </a:xfrm>
          <a:prstGeom prst="rect">
            <a:avLst/>
          </a:prstGeom>
        </p:spPr>
        <p:txBody>
          <a:bodyPr wrap="square">
            <a:spAutoFit/>
          </a:bodyPr>
          <a:lstStyle/>
          <a:p>
            <a:r>
              <a:rPr lang="en-US" sz="2400" dirty="0" smtClean="0">
                <a:solidFill>
                  <a:srgbClr val="990000"/>
                </a:solidFill>
                <a:latin typeface="Arial Rounded MT Bold" panose="020F0704030504030204" pitchFamily="34" charset="0"/>
              </a:rPr>
              <a:t>	In </a:t>
            </a:r>
            <a:r>
              <a:rPr lang="en-US" sz="2400" dirty="0">
                <a:solidFill>
                  <a:srgbClr val="990000"/>
                </a:solidFill>
                <a:latin typeface="Arial Rounded MT Bold" panose="020F0704030504030204" pitchFamily="34" charset="0"/>
              </a:rPr>
              <a:t>Greek mythology, Mt. </a:t>
            </a:r>
            <a:r>
              <a:rPr lang="en-US" sz="2400" dirty="0" err="1">
                <a:solidFill>
                  <a:srgbClr val="990000"/>
                </a:solidFill>
                <a:latin typeface="Arial Rounded MT Bold" panose="020F0704030504030204" pitchFamily="34" charset="0"/>
              </a:rPr>
              <a:t>Olympos</a:t>
            </a:r>
            <a:r>
              <a:rPr lang="en-US" sz="2400" dirty="0">
                <a:solidFill>
                  <a:srgbClr val="990000"/>
                </a:solidFill>
                <a:latin typeface="Arial Rounded MT Bold" panose="020F0704030504030204" pitchFamily="34" charset="0"/>
              </a:rPr>
              <a:t> was the home of the greatest of the Greek gods and goddesses.</a:t>
            </a:r>
            <a:endParaRPr lang="en-IN" sz="2400" dirty="0">
              <a:latin typeface="Arial Rounded MT Bold" panose="020F0704030504030204" pitchFamily="34" charset="0"/>
            </a:endParaRPr>
          </a:p>
        </p:txBody>
      </p:sp>
      <p:sp>
        <p:nvSpPr>
          <p:cNvPr id="5" name="Rectangle 4"/>
          <p:cNvSpPr/>
          <p:nvPr/>
        </p:nvSpPr>
        <p:spPr>
          <a:xfrm>
            <a:off x="361950" y="5128920"/>
            <a:ext cx="11325225" cy="1200329"/>
          </a:xfrm>
          <a:prstGeom prst="rect">
            <a:avLst/>
          </a:prstGeom>
        </p:spPr>
        <p:txBody>
          <a:bodyPr wrap="square">
            <a:spAutoFit/>
          </a:bodyPr>
          <a:lstStyle/>
          <a:p>
            <a:r>
              <a:rPr lang="en-US" sz="2400" dirty="0" smtClean="0">
                <a:solidFill>
                  <a:srgbClr val="663300"/>
                </a:solidFill>
                <a:latin typeface="Arial Rounded MT Bold" panose="020F0704030504030204" pitchFamily="34" charset="0"/>
              </a:rPr>
              <a:t>	The </a:t>
            </a:r>
            <a:r>
              <a:rPr lang="en-US" sz="2400" dirty="0">
                <a:solidFill>
                  <a:srgbClr val="663300"/>
                </a:solidFill>
                <a:latin typeface="Arial Rounded MT Bold" panose="020F0704030504030204" pitchFamily="34" charset="0"/>
              </a:rPr>
              <a:t>ancient Olympic Games began in the year </a:t>
            </a:r>
            <a:r>
              <a:rPr lang="en-US" sz="2400" b="1" dirty="0">
                <a:solidFill>
                  <a:srgbClr val="663300"/>
                </a:solidFill>
                <a:latin typeface="Arial Rounded MT Bold" panose="020F0704030504030204" pitchFamily="34" charset="0"/>
              </a:rPr>
              <a:t>776 BC</a:t>
            </a:r>
            <a:r>
              <a:rPr lang="en-US" sz="2400" dirty="0">
                <a:solidFill>
                  <a:srgbClr val="663300"/>
                </a:solidFill>
                <a:latin typeface="Arial Rounded MT Bold" panose="020F0704030504030204" pitchFamily="34" charset="0"/>
              </a:rPr>
              <a:t>, when </a:t>
            </a:r>
            <a:r>
              <a:rPr lang="en-US" sz="2400" dirty="0" err="1">
                <a:solidFill>
                  <a:srgbClr val="663300"/>
                </a:solidFill>
                <a:latin typeface="Arial Rounded MT Bold" panose="020F0704030504030204" pitchFamily="34" charset="0"/>
              </a:rPr>
              <a:t>Koroibos</a:t>
            </a:r>
            <a:r>
              <a:rPr lang="en-US" sz="2400" dirty="0">
                <a:solidFill>
                  <a:srgbClr val="663300"/>
                </a:solidFill>
                <a:latin typeface="Arial Rounded MT Bold" panose="020F0704030504030204" pitchFamily="34" charset="0"/>
              </a:rPr>
              <a:t>, a cook from the nearby city of Elis, won the </a:t>
            </a:r>
            <a:r>
              <a:rPr lang="en-US" sz="2400" dirty="0" err="1">
                <a:solidFill>
                  <a:srgbClr val="000000"/>
                </a:solidFill>
                <a:latin typeface="Arial Rounded MT Bold" panose="020F0704030504030204" pitchFamily="34" charset="0"/>
                <a:hlinkClick r:id="rId2"/>
              </a:rPr>
              <a:t>stadion</a:t>
            </a:r>
            <a:r>
              <a:rPr lang="en-US" sz="2400" dirty="0">
                <a:solidFill>
                  <a:srgbClr val="663300"/>
                </a:solidFill>
                <a:latin typeface="Arial Rounded MT Bold" panose="020F0704030504030204" pitchFamily="34" charset="0"/>
              </a:rPr>
              <a:t> race, a foot race 600 feet long</a:t>
            </a:r>
            <a:r>
              <a:rPr lang="en-US" sz="2400" dirty="0" smtClean="0">
                <a:solidFill>
                  <a:srgbClr val="663300"/>
                </a:solidFill>
                <a:latin typeface="Arial Rounded MT Bold" panose="020F0704030504030204" pitchFamily="34" charset="0"/>
              </a:rPr>
              <a:t>.</a:t>
            </a:r>
            <a:endParaRPr lang="en-IN" sz="2400" dirty="0">
              <a:latin typeface="Arial Rounded MT Bold" panose="020F0704030504030204" pitchFamily="34" charset="0"/>
            </a:endParaRPr>
          </a:p>
        </p:txBody>
      </p:sp>
    </p:spTree>
    <p:extLst>
      <p:ext uri="{BB962C8B-B14F-4D97-AF65-F5344CB8AC3E}">
        <p14:creationId xmlns:p14="http://schemas.microsoft.com/office/powerpoint/2010/main" val="17208902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28649" y="577066"/>
            <a:ext cx="10448925" cy="5693866"/>
          </a:xfrm>
          <a:prstGeom prst="rect">
            <a:avLst/>
          </a:prstGeom>
        </p:spPr>
        <p:txBody>
          <a:bodyPr wrap="square">
            <a:spAutoFit/>
          </a:bodyPr>
          <a:lstStyle/>
          <a:p>
            <a:r>
              <a:rPr lang="en-US" sz="2800" b="1" dirty="0">
                <a:latin typeface="Verdana" panose="020B0604030504040204" pitchFamily="34" charset="0"/>
              </a:rPr>
              <a:t>FROM ANCIENT TO MODERN</a:t>
            </a:r>
            <a:r>
              <a:rPr lang="en-US" sz="2800" dirty="0"/>
              <a:t/>
            </a:r>
            <a:br>
              <a:rPr lang="en-US" sz="2800" dirty="0"/>
            </a:br>
            <a:r>
              <a:rPr lang="en-US" sz="2800" dirty="0"/>
              <a:t/>
            </a:r>
            <a:br>
              <a:rPr lang="en-US" sz="2800" dirty="0"/>
            </a:br>
            <a:r>
              <a:rPr lang="en-US" sz="2800" dirty="0">
                <a:solidFill>
                  <a:srgbClr val="663300"/>
                </a:solidFill>
                <a:latin typeface="Verdana" panose="020B0604030504040204" pitchFamily="34" charset="0"/>
              </a:rPr>
              <a:t>Although the ancient Games were staged in Olympia, Greece, from 776 BC through 393 AD, it took 1503 years for the Olympics to return. The first modern Olympics were held in Athens, Greece, in 1896. The man responsible for its rebirth was a Frenchman named Baron Pierre de Coubertin, who presented the idea in 1894. His original thought was to unveil the modern Games in 1900 in his native Paris, but delegates from 34 countries were so enthralled with the concept that they convinced him to move the Games up to 1896 and have Athens serve as the first host.</a:t>
            </a:r>
            <a:endParaRPr lang="en-IN" sz="2800" dirty="0"/>
          </a:p>
        </p:txBody>
      </p:sp>
    </p:spTree>
    <p:extLst>
      <p:ext uri="{BB962C8B-B14F-4D97-AF65-F5344CB8AC3E}">
        <p14:creationId xmlns:p14="http://schemas.microsoft.com/office/powerpoint/2010/main" val="213055212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16042" t="370" r="13541" b="2037"/>
          <a:stretch/>
        </p:blipFill>
        <p:spPr>
          <a:xfrm>
            <a:off x="0" y="0"/>
            <a:ext cx="12192000" cy="6858000"/>
          </a:xfrm>
          <a:prstGeom prst="rect">
            <a:avLst/>
          </a:prstGeom>
        </p:spPr>
      </p:pic>
    </p:spTree>
    <p:extLst>
      <p:ext uri="{BB962C8B-B14F-4D97-AF65-F5344CB8AC3E}">
        <p14:creationId xmlns:p14="http://schemas.microsoft.com/office/powerpoint/2010/main" val="6871266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14271" t="6111" r="15313" b="10370"/>
          <a:stretch/>
        </p:blipFill>
        <p:spPr>
          <a:xfrm>
            <a:off x="0" y="0"/>
            <a:ext cx="12192000" cy="6858000"/>
          </a:xfrm>
          <a:prstGeom prst="rect">
            <a:avLst/>
          </a:prstGeom>
        </p:spPr>
      </p:pic>
    </p:spTree>
    <p:extLst>
      <p:ext uri="{BB962C8B-B14F-4D97-AF65-F5344CB8AC3E}">
        <p14:creationId xmlns:p14="http://schemas.microsoft.com/office/powerpoint/2010/main" val="56082003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18229" t="6111" r="15313" b="8148"/>
          <a:stretch/>
        </p:blipFill>
        <p:spPr>
          <a:xfrm>
            <a:off x="0" y="-1"/>
            <a:ext cx="12192000" cy="6858001"/>
          </a:xfrm>
          <a:prstGeom prst="rect">
            <a:avLst/>
          </a:prstGeom>
        </p:spPr>
      </p:pic>
    </p:spTree>
    <p:extLst>
      <p:ext uri="{BB962C8B-B14F-4D97-AF65-F5344CB8AC3E}">
        <p14:creationId xmlns:p14="http://schemas.microsoft.com/office/powerpoint/2010/main" val="210667391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14688" t="6665" r="14792" b="2593"/>
          <a:stretch/>
        </p:blipFill>
        <p:spPr>
          <a:xfrm>
            <a:off x="0" y="1"/>
            <a:ext cx="12192000" cy="6858000"/>
          </a:xfrm>
          <a:prstGeom prst="rect">
            <a:avLst/>
          </a:prstGeom>
        </p:spPr>
      </p:pic>
    </p:spTree>
    <p:extLst>
      <p:ext uri="{BB962C8B-B14F-4D97-AF65-F5344CB8AC3E}">
        <p14:creationId xmlns:p14="http://schemas.microsoft.com/office/powerpoint/2010/main" val="5987408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13854" t="7963" r="16146" b="10370"/>
          <a:stretch/>
        </p:blipFill>
        <p:spPr>
          <a:xfrm>
            <a:off x="0" y="0"/>
            <a:ext cx="12192000" cy="6858000"/>
          </a:xfrm>
          <a:prstGeom prst="rect">
            <a:avLst/>
          </a:prstGeom>
        </p:spPr>
      </p:pic>
    </p:spTree>
    <p:extLst>
      <p:ext uri="{BB962C8B-B14F-4D97-AF65-F5344CB8AC3E}">
        <p14:creationId xmlns:p14="http://schemas.microsoft.com/office/powerpoint/2010/main" val="48129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17292" t="3333" r="19792" b="8333"/>
          <a:stretch/>
        </p:blipFill>
        <p:spPr>
          <a:xfrm>
            <a:off x="0" y="0"/>
            <a:ext cx="12192000" cy="6858000"/>
          </a:xfrm>
          <a:prstGeom prst="rect">
            <a:avLst/>
          </a:prstGeom>
        </p:spPr>
      </p:pic>
    </p:spTree>
    <p:extLst>
      <p:ext uri="{BB962C8B-B14F-4D97-AF65-F5344CB8AC3E}">
        <p14:creationId xmlns:p14="http://schemas.microsoft.com/office/powerpoint/2010/main" val="42017860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13750" t="555" r="14479" b="4816"/>
          <a:stretch/>
        </p:blipFill>
        <p:spPr>
          <a:xfrm>
            <a:off x="0" y="1"/>
            <a:ext cx="12192000" cy="6858000"/>
          </a:xfrm>
          <a:prstGeom prst="rect">
            <a:avLst/>
          </a:prstGeom>
        </p:spPr>
      </p:pic>
    </p:spTree>
    <p:extLst>
      <p:ext uri="{BB962C8B-B14F-4D97-AF65-F5344CB8AC3E}">
        <p14:creationId xmlns:p14="http://schemas.microsoft.com/office/powerpoint/2010/main" val="41284195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14376" t="6481" r="17812" b="740"/>
          <a:stretch/>
        </p:blipFill>
        <p:spPr>
          <a:xfrm>
            <a:off x="0" y="1"/>
            <a:ext cx="12192000" cy="6858000"/>
          </a:xfrm>
          <a:prstGeom prst="rect">
            <a:avLst/>
          </a:prstGeom>
        </p:spPr>
      </p:pic>
    </p:spTree>
    <p:extLst>
      <p:ext uri="{BB962C8B-B14F-4D97-AF65-F5344CB8AC3E}">
        <p14:creationId xmlns:p14="http://schemas.microsoft.com/office/powerpoint/2010/main" val="2009908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16458" t="5185" r="15833" b="4445"/>
          <a:stretch/>
        </p:blipFill>
        <p:spPr>
          <a:xfrm>
            <a:off x="0" y="0"/>
            <a:ext cx="12192000" cy="6858000"/>
          </a:xfrm>
          <a:prstGeom prst="rect">
            <a:avLst/>
          </a:prstGeom>
        </p:spPr>
      </p:pic>
    </p:spTree>
    <p:extLst>
      <p:ext uri="{BB962C8B-B14F-4D97-AF65-F5344CB8AC3E}">
        <p14:creationId xmlns:p14="http://schemas.microsoft.com/office/powerpoint/2010/main" val="20736482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14126" r="14287" b="4462"/>
          <a:stretch/>
        </p:blipFill>
        <p:spPr>
          <a:xfrm>
            <a:off x="1" y="1"/>
            <a:ext cx="12192000" cy="6858000"/>
          </a:xfrm>
          <a:prstGeom prst="rect">
            <a:avLst/>
          </a:prstGeom>
        </p:spPr>
      </p:pic>
    </p:spTree>
    <p:extLst>
      <p:ext uri="{BB962C8B-B14F-4D97-AF65-F5344CB8AC3E}">
        <p14:creationId xmlns:p14="http://schemas.microsoft.com/office/powerpoint/2010/main" val="46181620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12605" t="1296" r="12916" b="5000"/>
          <a:stretch/>
        </p:blipFill>
        <p:spPr>
          <a:xfrm>
            <a:off x="-2072" y="0"/>
            <a:ext cx="12194071" cy="6858000"/>
          </a:xfrm>
          <a:prstGeom prst="rect">
            <a:avLst/>
          </a:prstGeom>
        </p:spPr>
      </p:pic>
    </p:spTree>
    <p:extLst>
      <p:ext uri="{BB962C8B-B14F-4D97-AF65-F5344CB8AC3E}">
        <p14:creationId xmlns:p14="http://schemas.microsoft.com/office/powerpoint/2010/main" val="38768147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12709" t="371" r="13020" b="5926"/>
          <a:stretch/>
        </p:blipFill>
        <p:spPr>
          <a:xfrm>
            <a:off x="0" y="1"/>
            <a:ext cx="12192000" cy="6858000"/>
          </a:xfrm>
          <a:prstGeom prst="rect">
            <a:avLst/>
          </a:prstGeom>
        </p:spPr>
      </p:pic>
    </p:spTree>
    <p:extLst>
      <p:ext uri="{BB962C8B-B14F-4D97-AF65-F5344CB8AC3E}">
        <p14:creationId xmlns:p14="http://schemas.microsoft.com/office/powerpoint/2010/main" val="380251768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14895" t="5926" r="15833" b="1111"/>
          <a:stretch/>
        </p:blipFill>
        <p:spPr>
          <a:xfrm>
            <a:off x="0" y="0"/>
            <a:ext cx="12192000" cy="6858000"/>
          </a:xfrm>
          <a:prstGeom prst="rect">
            <a:avLst/>
          </a:prstGeom>
        </p:spPr>
      </p:pic>
    </p:spTree>
    <p:extLst>
      <p:ext uri="{BB962C8B-B14F-4D97-AF65-F5344CB8AC3E}">
        <p14:creationId xmlns:p14="http://schemas.microsoft.com/office/powerpoint/2010/main" val="302590404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14236" t="185" r="14375" b="5185"/>
          <a:stretch/>
        </p:blipFill>
        <p:spPr>
          <a:xfrm>
            <a:off x="0" y="0"/>
            <a:ext cx="12192000" cy="6860585"/>
          </a:xfrm>
          <a:prstGeom prst="rect">
            <a:avLst/>
          </a:prstGeom>
        </p:spPr>
      </p:pic>
      <p:pic>
        <p:nvPicPr>
          <p:cNvPr id="3" name="Picture 2"/>
          <p:cNvPicPr>
            <a:picLocks noChangeAspect="1"/>
          </p:cNvPicPr>
          <p:nvPr/>
        </p:nvPicPr>
        <p:blipFill rotWithShape="1">
          <a:blip r:embed="rId3"/>
          <a:srcRect l="13229" t="2407" r="13125" b="11852"/>
          <a:stretch/>
        </p:blipFill>
        <p:spPr>
          <a:xfrm>
            <a:off x="0" y="0"/>
            <a:ext cx="12217510" cy="6858000"/>
          </a:xfrm>
          <a:prstGeom prst="rect">
            <a:avLst/>
          </a:prstGeom>
        </p:spPr>
      </p:pic>
    </p:spTree>
    <p:extLst>
      <p:ext uri="{BB962C8B-B14F-4D97-AF65-F5344CB8AC3E}">
        <p14:creationId xmlns:p14="http://schemas.microsoft.com/office/powerpoint/2010/main" val="287149466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14167" t="2037" r="16458" b="2221"/>
          <a:stretch/>
        </p:blipFill>
        <p:spPr>
          <a:xfrm>
            <a:off x="0" y="0"/>
            <a:ext cx="12192000" cy="6858000"/>
          </a:xfrm>
          <a:prstGeom prst="rect">
            <a:avLst/>
          </a:prstGeom>
        </p:spPr>
      </p:pic>
    </p:spTree>
    <p:extLst>
      <p:ext uri="{BB962C8B-B14F-4D97-AF65-F5344CB8AC3E}">
        <p14:creationId xmlns:p14="http://schemas.microsoft.com/office/powerpoint/2010/main" val="324339112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13438" t="4629" r="13124" b="7037"/>
          <a:stretch/>
        </p:blipFill>
        <p:spPr>
          <a:xfrm>
            <a:off x="0" y="1"/>
            <a:ext cx="12192000" cy="6858000"/>
          </a:xfrm>
          <a:prstGeom prst="rect">
            <a:avLst/>
          </a:prstGeom>
        </p:spPr>
      </p:pic>
    </p:spTree>
    <p:extLst>
      <p:ext uri="{BB962C8B-B14F-4D97-AF65-F5344CB8AC3E}">
        <p14:creationId xmlns:p14="http://schemas.microsoft.com/office/powerpoint/2010/main" val="39383166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13125" t="6296" r="12396" b="5185"/>
          <a:stretch/>
        </p:blipFill>
        <p:spPr>
          <a:xfrm>
            <a:off x="24510" y="0"/>
            <a:ext cx="12167490" cy="6858000"/>
          </a:xfrm>
          <a:prstGeom prst="rect">
            <a:avLst/>
          </a:prstGeom>
        </p:spPr>
      </p:pic>
    </p:spTree>
    <p:extLst>
      <p:ext uri="{BB962C8B-B14F-4D97-AF65-F5344CB8AC3E}">
        <p14:creationId xmlns:p14="http://schemas.microsoft.com/office/powerpoint/2010/main" val="45806815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16250" t="5000" r="18646" b="7593"/>
          <a:stretch/>
        </p:blipFill>
        <p:spPr>
          <a:xfrm>
            <a:off x="0" y="0"/>
            <a:ext cx="12192000" cy="6858000"/>
          </a:xfrm>
          <a:prstGeom prst="rect">
            <a:avLst/>
          </a:prstGeom>
        </p:spPr>
      </p:pic>
    </p:spTree>
    <p:extLst>
      <p:ext uri="{BB962C8B-B14F-4D97-AF65-F5344CB8AC3E}">
        <p14:creationId xmlns:p14="http://schemas.microsoft.com/office/powerpoint/2010/main" val="53361448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13124" t="3148" r="15000" b="4259"/>
          <a:stretch/>
        </p:blipFill>
        <p:spPr>
          <a:xfrm>
            <a:off x="0" y="1"/>
            <a:ext cx="12192000" cy="6858000"/>
          </a:xfrm>
          <a:prstGeom prst="rect">
            <a:avLst/>
          </a:prstGeom>
        </p:spPr>
      </p:pic>
    </p:spTree>
    <p:extLst>
      <p:ext uri="{BB962C8B-B14F-4D97-AF65-F5344CB8AC3E}">
        <p14:creationId xmlns:p14="http://schemas.microsoft.com/office/powerpoint/2010/main" val="254407458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14375" t="2037" r="13333" b="5184"/>
          <a:stretch/>
        </p:blipFill>
        <p:spPr>
          <a:xfrm>
            <a:off x="0" y="1"/>
            <a:ext cx="12192000" cy="6858000"/>
          </a:xfrm>
          <a:prstGeom prst="rect">
            <a:avLst/>
          </a:prstGeom>
        </p:spPr>
      </p:pic>
    </p:spTree>
    <p:extLst>
      <p:ext uri="{BB962C8B-B14F-4D97-AF65-F5344CB8AC3E}">
        <p14:creationId xmlns:p14="http://schemas.microsoft.com/office/powerpoint/2010/main" val="9609215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14271" t="-185" r="14271" b="4629"/>
          <a:stretch/>
        </p:blipFill>
        <p:spPr>
          <a:xfrm>
            <a:off x="0" y="1"/>
            <a:ext cx="12192000" cy="6858000"/>
          </a:xfrm>
          <a:prstGeom prst="rect">
            <a:avLst/>
          </a:prstGeom>
        </p:spPr>
      </p:pic>
    </p:spTree>
    <p:extLst>
      <p:ext uri="{BB962C8B-B14F-4D97-AF65-F5344CB8AC3E}">
        <p14:creationId xmlns:p14="http://schemas.microsoft.com/office/powerpoint/2010/main" val="385576596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12604" t="1111" r="13125" b="186"/>
          <a:stretch/>
        </p:blipFill>
        <p:spPr>
          <a:xfrm>
            <a:off x="10936" y="0"/>
            <a:ext cx="12181063" cy="6858000"/>
          </a:xfrm>
          <a:prstGeom prst="rect">
            <a:avLst/>
          </a:prstGeom>
        </p:spPr>
      </p:pic>
    </p:spTree>
    <p:extLst>
      <p:ext uri="{BB962C8B-B14F-4D97-AF65-F5344CB8AC3E}">
        <p14:creationId xmlns:p14="http://schemas.microsoft.com/office/powerpoint/2010/main" val="82973502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13438" t="6297" r="14375" b="3888"/>
          <a:stretch/>
        </p:blipFill>
        <p:spPr>
          <a:xfrm>
            <a:off x="0" y="1"/>
            <a:ext cx="12192000" cy="6858000"/>
          </a:xfrm>
          <a:prstGeom prst="rect">
            <a:avLst/>
          </a:prstGeom>
        </p:spPr>
      </p:pic>
    </p:spTree>
    <p:extLst>
      <p:ext uri="{BB962C8B-B14F-4D97-AF65-F5344CB8AC3E}">
        <p14:creationId xmlns:p14="http://schemas.microsoft.com/office/powerpoint/2010/main" val="209443864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16563" t="5371" r="15730" b="13889"/>
          <a:stretch/>
        </p:blipFill>
        <p:spPr>
          <a:xfrm>
            <a:off x="0" y="0"/>
            <a:ext cx="12192000" cy="6858000"/>
          </a:xfrm>
          <a:prstGeom prst="rect">
            <a:avLst/>
          </a:prstGeom>
        </p:spPr>
      </p:pic>
    </p:spTree>
    <p:extLst>
      <p:ext uri="{BB962C8B-B14F-4D97-AF65-F5344CB8AC3E}">
        <p14:creationId xmlns:p14="http://schemas.microsoft.com/office/powerpoint/2010/main" val="150902335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13854" t="6296" r="13750" b="8704"/>
          <a:stretch/>
        </p:blipFill>
        <p:spPr>
          <a:xfrm>
            <a:off x="-9338" y="0"/>
            <a:ext cx="12201338" cy="6858000"/>
          </a:xfrm>
          <a:prstGeom prst="rect">
            <a:avLst/>
          </a:prstGeom>
        </p:spPr>
      </p:pic>
    </p:spTree>
    <p:extLst>
      <p:ext uri="{BB962C8B-B14F-4D97-AF65-F5344CB8AC3E}">
        <p14:creationId xmlns:p14="http://schemas.microsoft.com/office/powerpoint/2010/main" val="341708335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84697174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9328673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14375" t="-926" r="14375" b="4075"/>
          <a:stretch/>
        </p:blipFill>
        <p:spPr>
          <a:xfrm>
            <a:off x="-40942" y="-152400"/>
            <a:ext cx="12232941" cy="7010400"/>
          </a:xfrm>
          <a:prstGeom prst="rect">
            <a:avLst/>
          </a:prstGeom>
        </p:spPr>
      </p:pic>
    </p:spTree>
    <p:extLst>
      <p:ext uri="{BB962C8B-B14F-4D97-AF65-F5344CB8AC3E}">
        <p14:creationId xmlns:p14="http://schemas.microsoft.com/office/powerpoint/2010/main" val="32683030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14374" t="-184" r="14584" b="4444"/>
          <a:stretch/>
        </p:blipFill>
        <p:spPr>
          <a:xfrm>
            <a:off x="-46206" y="0"/>
            <a:ext cx="12238206" cy="6858000"/>
          </a:xfrm>
          <a:prstGeom prst="rect">
            <a:avLst/>
          </a:prstGeom>
        </p:spPr>
      </p:pic>
    </p:spTree>
    <p:extLst>
      <p:ext uri="{BB962C8B-B14F-4D97-AF65-F5344CB8AC3E}">
        <p14:creationId xmlns:p14="http://schemas.microsoft.com/office/powerpoint/2010/main" val="4218593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14375" r="14271" b="4259"/>
          <a:stretch/>
        </p:blipFill>
        <p:spPr>
          <a:xfrm>
            <a:off x="0" y="1"/>
            <a:ext cx="12192000" cy="6858000"/>
          </a:xfrm>
          <a:prstGeom prst="rect">
            <a:avLst/>
          </a:prstGeom>
        </p:spPr>
      </p:pic>
    </p:spTree>
    <p:extLst>
      <p:ext uri="{BB962C8B-B14F-4D97-AF65-F5344CB8AC3E}">
        <p14:creationId xmlns:p14="http://schemas.microsoft.com/office/powerpoint/2010/main" val="35333338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14271" t="132" r="14479" b="4868"/>
          <a:stretch/>
        </p:blipFill>
        <p:spPr>
          <a:xfrm>
            <a:off x="0" y="0"/>
            <a:ext cx="12192000" cy="6858000"/>
          </a:xfrm>
          <a:prstGeom prst="rect">
            <a:avLst/>
          </a:prstGeom>
        </p:spPr>
      </p:pic>
    </p:spTree>
    <p:extLst>
      <p:ext uri="{BB962C8B-B14F-4D97-AF65-F5344CB8AC3E}">
        <p14:creationId xmlns:p14="http://schemas.microsoft.com/office/powerpoint/2010/main" val="28821850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159" t="6367" r="-79" b="4885"/>
          <a:stretch/>
        </p:blipFill>
        <p:spPr>
          <a:xfrm>
            <a:off x="-9690" y="0"/>
            <a:ext cx="12201690" cy="6858000"/>
          </a:xfrm>
          <a:prstGeom prst="rect">
            <a:avLst/>
          </a:prstGeom>
        </p:spPr>
      </p:pic>
    </p:spTree>
    <p:extLst>
      <p:ext uri="{BB962C8B-B14F-4D97-AF65-F5344CB8AC3E}">
        <p14:creationId xmlns:p14="http://schemas.microsoft.com/office/powerpoint/2010/main" val="207825167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157</TotalTime>
  <Words>440</Words>
  <Application>Microsoft Office PowerPoint</Application>
  <PresentationFormat>Widescreen</PresentationFormat>
  <Paragraphs>12</Paragraphs>
  <Slides>45</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45</vt:i4>
      </vt:variant>
    </vt:vector>
  </HeadingPairs>
  <TitlesOfParts>
    <vt:vector size="52" baseType="lpstr">
      <vt:lpstr>Arial</vt:lpstr>
      <vt:lpstr>Arial Black</vt:lpstr>
      <vt:lpstr>Arial Rounded MT Bold</vt:lpstr>
      <vt:lpstr>Calibri</vt:lpstr>
      <vt:lpstr>Calibri Light</vt:lpstr>
      <vt:lpstr>Verdana</vt:lpstr>
      <vt:lpstr>Office Theme</vt:lpstr>
      <vt:lpstr>UNIT 2 HISTORICAL FOUNDATION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Milind</dc:creator>
  <cp:lastModifiedBy>Milind</cp:lastModifiedBy>
  <cp:revision>21</cp:revision>
  <dcterms:created xsi:type="dcterms:W3CDTF">2022-03-13T03:15:34Z</dcterms:created>
  <dcterms:modified xsi:type="dcterms:W3CDTF">2023-01-29T07:43:34Z</dcterms:modified>
</cp:coreProperties>
</file>