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53920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42931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82137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62949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56455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399673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65202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19682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304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35746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67373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23560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8/17/2024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49364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16488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65137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45709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8/17/2024</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5492572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Georgia" panose="02040502050405020303" pitchFamily="18" charset="0"/>
              </a:rPr>
              <a:t>Sports Medicine</a:t>
            </a:r>
            <a:br>
              <a:rPr lang="en-US" dirty="0" smtClean="0">
                <a:latin typeface="Georgia" panose="02040502050405020303" pitchFamily="18" charset="0"/>
              </a:rPr>
            </a:br>
            <a:r>
              <a:rPr lang="en-US" dirty="0" smtClean="0">
                <a:latin typeface="Georgia" panose="02040502050405020303" pitchFamily="18" charset="0"/>
              </a:rPr>
              <a:t>Chapter-11</a:t>
            </a:r>
            <a:endParaRPr lang="en-IN" dirty="0">
              <a:latin typeface="Georgia" panose="02040502050405020303" pitchFamily="18" charset="0"/>
            </a:endParaRPr>
          </a:p>
        </p:txBody>
      </p:sp>
      <p:sp>
        <p:nvSpPr>
          <p:cNvPr id="3" name="Subtitle 2"/>
          <p:cNvSpPr>
            <a:spLocks noGrp="1"/>
          </p:cNvSpPr>
          <p:nvPr>
            <p:ph type="subTitle" idx="1"/>
          </p:nvPr>
        </p:nvSpPr>
        <p:spPr/>
        <p:txBody>
          <a:bodyPr/>
          <a:lstStyle/>
          <a:p>
            <a:pPr algn="ctr"/>
            <a:r>
              <a:rPr lang="en-US" dirty="0" err="1" smtClean="0">
                <a:solidFill>
                  <a:srgbClr val="FF0000"/>
                </a:solidFill>
                <a:latin typeface="Georgia" panose="02040502050405020303" pitchFamily="18" charset="0"/>
              </a:rPr>
              <a:t>Padmakshan</a:t>
            </a:r>
            <a:r>
              <a:rPr lang="en-US" dirty="0" smtClean="0">
                <a:solidFill>
                  <a:srgbClr val="FF0000"/>
                </a:solidFill>
                <a:latin typeface="Georgia" panose="02040502050405020303" pitchFamily="18" charset="0"/>
              </a:rPr>
              <a:t> </a:t>
            </a:r>
            <a:r>
              <a:rPr lang="en-US" dirty="0" err="1" smtClean="0">
                <a:solidFill>
                  <a:srgbClr val="FF0000"/>
                </a:solidFill>
                <a:latin typeface="Georgia" panose="02040502050405020303" pitchFamily="18" charset="0"/>
              </a:rPr>
              <a:t>Padmanabhan</a:t>
            </a:r>
            <a:endParaRPr lang="en-IN" dirty="0">
              <a:solidFill>
                <a:srgbClr val="FF0000"/>
              </a:solidFill>
              <a:latin typeface="Georgia" panose="02040502050405020303" pitchFamily="18" charset="0"/>
            </a:endParaRPr>
          </a:p>
        </p:txBody>
      </p:sp>
    </p:spTree>
    <p:extLst>
      <p:ext uri="{BB962C8B-B14F-4D97-AF65-F5344CB8AC3E}">
        <p14:creationId xmlns:p14="http://schemas.microsoft.com/office/powerpoint/2010/main" val="4078621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2400" dirty="0" smtClean="0">
                <a:latin typeface="Georgia" pitchFamily="18" charset="0"/>
              </a:rPr>
              <a:t>What is difference between sports massage and deep tissue massage</a:t>
            </a:r>
            <a:endParaRPr lang="en-IN" sz="2400" dirty="0">
              <a:latin typeface="Georgia" pitchFamily="18" charset="0"/>
            </a:endParaRPr>
          </a:p>
        </p:txBody>
      </p:sp>
      <p:sp>
        <p:nvSpPr>
          <p:cNvPr id="3" name="Content Placeholder 2"/>
          <p:cNvSpPr>
            <a:spLocks noGrp="1"/>
          </p:cNvSpPr>
          <p:nvPr>
            <p:ph idx="1"/>
          </p:nvPr>
        </p:nvSpPr>
        <p:spPr>
          <a:xfrm>
            <a:off x="457200" y="914400"/>
            <a:ext cx="8229600" cy="4525963"/>
          </a:xfrm>
        </p:spPr>
        <p:txBody>
          <a:bodyPr>
            <a:normAutofit/>
          </a:bodyPr>
          <a:lstStyle/>
          <a:p>
            <a:pPr algn="just"/>
            <a:r>
              <a:rPr lang="en-IN" sz="2400" dirty="0" smtClean="0">
                <a:latin typeface="Georgia" pitchFamily="18" charset="0"/>
              </a:rPr>
              <a:t>Sports massage earns its name from targeting injuries that are specific to sports, whereas deep tissue massage is more specifically focused on chronic muscle tension and stress reduction.</a:t>
            </a:r>
          </a:p>
          <a:p>
            <a:pPr algn="just"/>
            <a:r>
              <a:rPr lang="en-IN" sz="2400" dirty="0" smtClean="0">
                <a:latin typeface="Georgia" pitchFamily="18" charset="0"/>
              </a:rPr>
              <a:t>The discomfort you feel during and after a massage is completely normal and, on the whole, it means it is working. But a sports massage should never cause you so much pain that you feel the need to tense up in order to bear it. If your muscles are tense then they won't be getting much of a benefit from the massage.</a:t>
            </a:r>
            <a:endParaRPr lang="en-IN" sz="2400" dirty="0">
              <a:latin typeface="Georgia"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000" dirty="0" smtClean="0">
                <a:latin typeface="Georgia" pitchFamily="18" charset="0"/>
              </a:rPr>
              <a:t>AIM OF MASSAGE</a:t>
            </a:r>
            <a:endParaRPr lang="en-IN" sz="2000" dirty="0">
              <a:latin typeface="Georgia" pitchFamily="18" charset="0"/>
            </a:endParaRPr>
          </a:p>
        </p:txBody>
      </p:sp>
      <p:sp>
        <p:nvSpPr>
          <p:cNvPr id="3" name="Content Placeholder 2"/>
          <p:cNvSpPr>
            <a:spLocks noGrp="1"/>
          </p:cNvSpPr>
          <p:nvPr>
            <p:ph idx="1"/>
          </p:nvPr>
        </p:nvSpPr>
        <p:spPr>
          <a:xfrm>
            <a:off x="457200" y="762000"/>
            <a:ext cx="8229600" cy="4525963"/>
          </a:xfrm>
        </p:spPr>
        <p:txBody>
          <a:bodyPr>
            <a:normAutofit/>
          </a:bodyPr>
          <a:lstStyle/>
          <a:p>
            <a:r>
              <a:rPr lang="en-US" sz="2400" dirty="0" smtClean="0">
                <a:latin typeface="Georgia" pitchFamily="18" charset="0"/>
              </a:rPr>
              <a:t>Massage  is a technique for relaxation of muscles and it is always performed down to upward alternative direction. </a:t>
            </a:r>
            <a:r>
              <a:rPr lang="en-US" sz="2400" dirty="0" err="1" smtClean="0">
                <a:latin typeface="Georgia" pitchFamily="18" charset="0"/>
              </a:rPr>
              <a:t>Tocuhes</a:t>
            </a:r>
            <a:r>
              <a:rPr lang="en-US" sz="2400" dirty="0" smtClean="0">
                <a:latin typeface="Georgia" pitchFamily="18" charset="0"/>
              </a:rPr>
              <a:t> simply placing your hand(palm, </a:t>
            </a:r>
            <a:r>
              <a:rPr lang="en-US" sz="2400" dirty="0" err="1" smtClean="0">
                <a:latin typeface="Georgia" pitchFamily="18" charset="0"/>
              </a:rPr>
              <a:t>finger,fore</a:t>
            </a:r>
            <a:r>
              <a:rPr lang="en-US" sz="2400" dirty="0" smtClean="0">
                <a:latin typeface="Georgia" pitchFamily="18" charset="0"/>
              </a:rPr>
              <a:t> arm)</a:t>
            </a:r>
          </a:p>
          <a:p>
            <a:r>
              <a:rPr lang="en-US" sz="2400" dirty="0" smtClean="0">
                <a:latin typeface="Georgia" pitchFamily="18" charset="0"/>
              </a:rPr>
              <a:t>The aim of massage is to maintain the body generally in  better  conditions.</a:t>
            </a:r>
          </a:p>
          <a:p>
            <a:r>
              <a:rPr lang="en-US" sz="2400" dirty="0" smtClean="0">
                <a:latin typeface="Georgia" pitchFamily="18" charset="0"/>
              </a:rPr>
              <a:t>To prevent injury/loss of mobility</a:t>
            </a:r>
          </a:p>
          <a:p>
            <a:r>
              <a:rPr lang="en-US" sz="2400" dirty="0" smtClean="0">
                <a:latin typeface="Georgia" pitchFamily="18" charset="0"/>
              </a:rPr>
              <a:t>To cure and restore injured muscle tissues</a:t>
            </a:r>
          </a:p>
          <a:p>
            <a:r>
              <a:rPr lang="en-US" sz="2400" dirty="0" smtClean="0">
                <a:latin typeface="Georgia" pitchFamily="18" charset="0"/>
              </a:rPr>
              <a:t>To boost performance</a:t>
            </a:r>
          </a:p>
          <a:p>
            <a:r>
              <a:rPr lang="en-US" sz="2400" dirty="0" smtClean="0">
                <a:latin typeface="Georgia" pitchFamily="18" charset="0"/>
              </a:rPr>
              <a:t>To extend overall life of your sporting career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latin typeface="Georgia" pitchFamily="18" charset="0"/>
              </a:rPr>
              <a:t>EFFECTS OF MASSAGES</a:t>
            </a:r>
            <a:endParaRPr lang="en-IN" sz="2400" dirty="0">
              <a:latin typeface="Georgia" pitchFamily="18" charset="0"/>
            </a:endParaRPr>
          </a:p>
        </p:txBody>
      </p:sp>
      <p:sp>
        <p:nvSpPr>
          <p:cNvPr id="3" name="Content Placeholder 2"/>
          <p:cNvSpPr>
            <a:spLocks noGrp="1"/>
          </p:cNvSpPr>
          <p:nvPr>
            <p:ph idx="1"/>
          </p:nvPr>
        </p:nvSpPr>
        <p:spPr>
          <a:xfrm>
            <a:off x="457200" y="685800"/>
            <a:ext cx="8229600" cy="4525963"/>
          </a:xfrm>
        </p:spPr>
        <p:txBody>
          <a:bodyPr>
            <a:normAutofit/>
          </a:bodyPr>
          <a:lstStyle/>
          <a:p>
            <a:r>
              <a:rPr lang="en-US" sz="2400" dirty="0" smtClean="0">
                <a:latin typeface="Georgia" pitchFamily="18" charset="0"/>
              </a:rPr>
              <a:t>Physiological effects: stretching</a:t>
            </a:r>
            <a:r>
              <a:rPr lang="en-US" sz="2400" smtClean="0">
                <a:latin typeface="Georgia" pitchFamily="18" charset="0"/>
              </a:rPr>
              <a:t>, pumping, increase </a:t>
            </a:r>
            <a:r>
              <a:rPr lang="en-US" sz="2400" dirty="0" smtClean="0">
                <a:latin typeface="Georgia" pitchFamily="18" charset="0"/>
              </a:rPr>
              <a:t>permeability, improve tissue elasticity, improve micro circulation.</a:t>
            </a:r>
          </a:p>
          <a:p>
            <a:r>
              <a:rPr lang="en-US" sz="2400" dirty="0" err="1" smtClean="0">
                <a:latin typeface="Georgia" pitchFamily="18" charset="0"/>
              </a:rPr>
              <a:t>Psycological</a:t>
            </a:r>
            <a:r>
              <a:rPr lang="en-US" sz="2400" dirty="0" smtClean="0">
                <a:latin typeface="Georgia" pitchFamily="18" charset="0"/>
              </a:rPr>
              <a:t> effects: Relief from anxiety and tension.</a:t>
            </a:r>
          </a:p>
          <a:p>
            <a:r>
              <a:rPr lang="en-US" sz="2400" dirty="0" smtClean="0">
                <a:latin typeface="Georgia" pitchFamily="18" charset="0"/>
              </a:rPr>
              <a:t>Make a person feel marvelous.</a:t>
            </a:r>
          </a:p>
          <a:p>
            <a:r>
              <a:rPr lang="en-US" sz="2400" dirty="0" smtClean="0">
                <a:latin typeface="Georgia" pitchFamily="18" charset="0"/>
              </a:rPr>
              <a:t>To promote high natural feelings</a:t>
            </a:r>
          </a:p>
          <a:p>
            <a:r>
              <a:rPr lang="en-US" sz="2400" dirty="0" smtClean="0">
                <a:latin typeface="Georgia" pitchFamily="18" charset="0"/>
              </a:rPr>
              <a:t>To improve job performance.</a:t>
            </a:r>
          </a:p>
          <a:p>
            <a:r>
              <a:rPr lang="en-US" sz="2400" dirty="0" smtClean="0">
                <a:latin typeface="Georgia" pitchFamily="18" charset="0"/>
              </a:rPr>
              <a:t>Invigorating( to produce enthusiasm)</a:t>
            </a:r>
            <a:endParaRPr lang="en-IN" sz="2400" dirty="0">
              <a:latin typeface="Georgia"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latin typeface="Georgia" pitchFamily="18" charset="0"/>
              </a:rPr>
              <a:t>TYPE OF MASSAGES</a:t>
            </a:r>
            <a:endParaRPr lang="en-IN" sz="2400" dirty="0">
              <a:latin typeface="Georgia" pitchFamily="18" charset="0"/>
            </a:endParaRPr>
          </a:p>
        </p:txBody>
      </p:sp>
      <p:sp>
        <p:nvSpPr>
          <p:cNvPr id="3" name="Content Placeholder 2"/>
          <p:cNvSpPr>
            <a:spLocks noGrp="1"/>
          </p:cNvSpPr>
          <p:nvPr>
            <p:ph idx="1"/>
          </p:nvPr>
        </p:nvSpPr>
        <p:spPr>
          <a:xfrm>
            <a:off x="457200" y="838200"/>
            <a:ext cx="8229600" cy="4525963"/>
          </a:xfrm>
        </p:spPr>
        <p:txBody>
          <a:bodyPr>
            <a:normAutofit fontScale="92500" lnSpcReduction="10000"/>
          </a:bodyPr>
          <a:lstStyle/>
          <a:p>
            <a:r>
              <a:rPr lang="en-US" sz="2400" dirty="0" smtClean="0">
                <a:latin typeface="Georgia" pitchFamily="18" charset="0"/>
              </a:rPr>
              <a:t>Effleurage massage(soft touch)</a:t>
            </a:r>
          </a:p>
          <a:p>
            <a:r>
              <a:rPr lang="en-US" sz="2400" dirty="0" smtClean="0">
                <a:latin typeface="Georgia" pitchFamily="18" charset="0"/>
              </a:rPr>
              <a:t>Kneading (folding skin)</a:t>
            </a:r>
          </a:p>
          <a:p>
            <a:r>
              <a:rPr lang="en-US" sz="2400" dirty="0" smtClean="0">
                <a:latin typeface="Georgia" pitchFamily="18" charset="0"/>
              </a:rPr>
              <a:t>Hacking(palm together  wrist and finger closed)</a:t>
            </a:r>
          </a:p>
          <a:p>
            <a:r>
              <a:rPr lang="en-US" sz="2400" dirty="0" smtClean="0">
                <a:latin typeface="Georgia" pitchFamily="18" charset="0"/>
              </a:rPr>
              <a:t>Clamping(one by one clamp with hand)</a:t>
            </a:r>
          </a:p>
          <a:p>
            <a:r>
              <a:rPr lang="en-US" sz="2400" dirty="0" smtClean="0">
                <a:latin typeface="Georgia" pitchFamily="18" charset="0"/>
              </a:rPr>
              <a:t>Cupping(making cup moment with palm)</a:t>
            </a:r>
          </a:p>
          <a:p>
            <a:r>
              <a:rPr lang="en-US" sz="2400" dirty="0" smtClean="0">
                <a:latin typeface="Georgia" pitchFamily="18" charset="0"/>
              </a:rPr>
              <a:t>Taping(fore arm massage)</a:t>
            </a:r>
          </a:p>
          <a:p>
            <a:r>
              <a:rPr lang="en-US" sz="2400" dirty="0" smtClean="0">
                <a:latin typeface="Georgia" pitchFamily="18" charset="0"/>
              </a:rPr>
              <a:t>Petri sage(one hand keep still and other palm massage) </a:t>
            </a:r>
          </a:p>
          <a:p>
            <a:r>
              <a:rPr lang="en-US" sz="2400" dirty="0" smtClean="0">
                <a:latin typeface="Georgia" pitchFamily="18" charset="0"/>
              </a:rPr>
              <a:t>Friction(a) thump/finger(b)</a:t>
            </a:r>
            <a:r>
              <a:rPr lang="en-US" sz="2400" dirty="0" err="1" smtClean="0">
                <a:latin typeface="Georgia" pitchFamily="18" charset="0"/>
              </a:rPr>
              <a:t>palmour</a:t>
            </a:r>
            <a:endParaRPr lang="en-US" sz="2400" dirty="0" smtClean="0">
              <a:latin typeface="Georgia" pitchFamily="18" charset="0"/>
            </a:endParaRPr>
          </a:p>
          <a:p>
            <a:r>
              <a:rPr lang="en-US" sz="2400" dirty="0" smtClean="0">
                <a:latin typeface="Georgia" pitchFamily="18" charset="0"/>
              </a:rPr>
              <a:t>Beating(wrist over palm)</a:t>
            </a:r>
          </a:p>
          <a:p>
            <a:r>
              <a:rPr lang="en-US" sz="2400" dirty="0" smtClean="0">
                <a:latin typeface="Georgia" pitchFamily="18" charset="0"/>
              </a:rPr>
              <a:t>squeezing</a:t>
            </a:r>
            <a:endParaRPr lang="en-IN" sz="2400" dirty="0">
              <a:latin typeface="Georgia"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dirty="0" smtClean="0">
                <a:latin typeface="Georgia" pitchFamily="18" charset="0"/>
              </a:rPr>
              <a:t>Benefits</a:t>
            </a:r>
            <a:endParaRPr lang="en-IN" sz="2400" dirty="0">
              <a:latin typeface="Georgia" pitchFamily="18" charset="0"/>
            </a:endParaRPr>
          </a:p>
        </p:txBody>
      </p:sp>
      <p:sp>
        <p:nvSpPr>
          <p:cNvPr id="3" name="Content Placeholder 2"/>
          <p:cNvSpPr>
            <a:spLocks noGrp="1"/>
          </p:cNvSpPr>
          <p:nvPr>
            <p:ph idx="1"/>
          </p:nvPr>
        </p:nvSpPr>
        <p:spPr>
          <a:xfrm>
            <a:off x="381000" y="838200"/>
            <a:ext cx="8229600" cy="4525963"/>
          </a:xfrm>
        </p:spPr>
        <p:txBody>
          <a:bodyPr>
            <a:normAutofit fontScale="92500" lnSpcReduction="10000"/>
          </a:bodyPr>
          <a:lstStyle/>
          <a:p>
            <a:r>
              <a:rPr lang="en-US" sz="2400" dirty="0" smtClean="0">
                <a:latin typeface="Georgia" pitchFamily="18" charset="0"/>
              </a:rPr>
              <a:t>Improve blood circulation</a:t>
            </a:r>
          </a:p>
          <a:p>
            <a:r>
              <a:rPr lang="en-US" sz="2400" dirty="0" smtClean="0">
                <a:latin typeface="Georgia" pitchFamily="18" charset="0"/>
              </a:rPr>
              <a:t>Increase lymph circulation</a:t>
            </a:r>
          </a:p>
          <a:p>
            <a:r>
              <a:rPr lang="en-US" sz="2400" dirty="0" smtClean="0">
                <a:latin typeface="Georgia" pitchFamily="18" charset="0"/>
              </a:rPr>
              <a:t>Increase O2 capacity of muscles</a:t>
            </a:r>
          </a:p>
          <a:p>
            <a:r>
              <a:rPr lang="en-US" sz="2400" dirty="0" smtClean="0">
                <a:latin typeface="Georgia" pitchFamily="18" charset="0"/>
              </a:rPr>
              <a:t>Increase nutrition to tissues</a:t>
            </a:r>
          </a:p>
          <a:p>
            <a:r>
              <a:rPr lang="en-US" sz="2400" dirty="0" smtClean="0">
                <a:latin typeface="Georgia" pitchFamily="18" charset="0"/>
              </a:rPr>
              <a:t>Help in keep the skin healthy</a:t>
            </a:r>
          </a:p>
          <a:p>
            <a:r>
              <a:rPr lang="en-US" sz="2400" dirty="0" smtClean="0">
                <a:latin typeface="Georgia" pitchFamily="18" charset="0"/>
              </a:rPr>
              <a:t>Improve digestion ,</a:t>
            </a:r>
            <a:r>
              <a:rPr lang="en-US" sz="2400" dirty="0" err="1" smtClean="0">
                <a:latin typeface="Georgia" pitchFamily="18" charset="0"/>
              </a:rPr>
              <a:t>metabolisation</a:t>
            </a:r>
            <a:r>
              <a:rPr lang="en-US" sz="2400" dirty="0" smtClean="0">
                <a:latin typeface="Georgia" pitchFamily="18" charset="0"/>
              </a:rPr>
              <a:t>  and assimilation</a:t>
            </a:r>
          </a:p>
          <a:p>
            <a:r>
              <a:rPr lang="en-US" sz="2400" dirty="0" smtClean="0">
                <a:latin typeface="Georgia" pitchFamily="18" charset="0"/>
              </a:rPr>
              <a:t>Improve muscular tones</a:t>
            </a:r>
          </a:p>
          <a:p>
            <a:r>
              <a:rPr lang="en-US" sz="2400" dirty="0" smtClean="0">
                <a:latin typeface="Georgia" pitchFamily="18" charset="0"/>
              </a:rPr>
              <a:t>Relief congestion</a:t>
            </a:r>
          </a:p>
          <a:p>
            <a:r>
              <a:rPr lang="en-US" sz="2400" dirty="0" smtClean="0">
                <a:latin typeface="Georgia" pitchFamily="18" charset="0"/>
              </a:rPr>
              <a:t>Release scar tissues</a:t>
            </a:r>
          </a:p>
          <a:p>
            <a:r>
              <a:rPr lang="en-US" sz="2400" dirty="0" smtClean="0">
                <a:latin typeface="Georgia" pitchFamily="18" charset="0"/>
              </a:rPr>
              <a:t>Relaxation of muscle spasm</a:t>
            </a:r>
            <a:endParaRPr lang="en-IN" sz="2400" dirty="0">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latin typeface="Georgia" pitchFamily="18" charset="0"/>
              </a:rPr>
              <a:t>Role of Sports medicine in talent searching</a:t>
            </a:r>
            <a:endParaRPr lang="en-IN" sz="2400" dirty="0">
              <a:latin typeface="Georgia" pitchFamily="18" charset="0"/>
            </a:endParaRPr>
          </a:p>
        </p:txBody>
      </p:sp>
      <p:sp>
        <p:nvSpPr>
          <p:cNvPr id="3" name="Content Placeholder 2"/>
          <p:cNvSpPr>
            <a:spLocks noGrp="1"/>
          </p:cNvSpPr>
          <p:nvPr>
            <p:ph idx="1"/>
          </p:nvPr>
        </p:nvSpPr>
        <p:spPr>
          <a:xfrm>
            <a:off x="533400" y="762000"/>
            <a:ext cx="8229600" cy="4525963"/>
          </a:xfrm>
        </p:spPr>
        <p:txBody>
          <a:bodyPr>
            <a:normAutofit/>
          </a:bodyPr>
          <a:lstStyle/>
          <a:p>
            <a:pPr algn="just"/>
            <a:r>
              <a:rPr lang="en-IN" sz="2400" dirty="0" smtClean="0">
                <a:latin typeface="Georgia" pitchFamily="18" charset="0"/>
              </a:rPr>
              <a:t>It Helps Bifurcate Athletes Based On Certain Parameters</a:t>
            </a:r>
          </a:p>
          <a:p>
            <a:pPr algn="just"/>
            <a:r>
              <a:rPr lang="en-IN" sz="2400" dirty="0" smtClean="0">
                <a:latin typeface="Georgia" pitchFamily="18" charset="0"/>
              </a:rPr>
              <a:t>Sports medicine begins right from the stage of talent identification or identifying the best sports for a given athlete based on various physiological parameters.</a:t>
            </a:r>
          </a:p>
          <a:p>
            <a:pPr algn="just"/>
            <a:r>
              <a:rPr lang="en-US" sz="2400" dirty="0" smtClean="0">
                <a:latin typeface="Georgia" pitchFamily="18" charset="0"/>
              </a:rPr>
              <a:t>What is talent identification?</a:t>
            </a:r>
          </a:p>
          <a:p>
            <a:pPr algn="just"/>
            <a:r>
              <a:rPr lang="en-IN" sz="2400" dirty="0" smtClean="0">
                <a:latin typeface="Georgia" pitchFamily="18" charset="0"/>
              </a:rPr>
              <a:t>Talent identification is the process of recognising talents  in a group that have the potential to excel within specific game/sports which the selection is conducted.</a:t>
            </a:r>
            <a:endParaRPr lang="en-IN" sz="2400" dirty="0">
              <a:latin typeface="Georgia"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dirty="0" smtClean="0">
                <a:latin typeface="Georgia" pitchFamily="18" charset="0"/>
              </a:rPr>
              <a:t>Identification and development</a:t>
            </a:r>
            <a:endParaRPr lang="en-IN" sz="2400" dirty="0">
              <a:latin typeface="Georgia" pitchFamily="18" charset="0"/>
            </a:endParaRPr>
          </a:p>
        </p:txBody>
      </p:sp>
      <p:sp>
        <p:nvSpPr>
          <p:cNvPr id="3" name="Content Placeholder 2"/>
          <p:cNvSpPr>
            <a:spLocks noGrp="1"/>
          </p:cNvSpPr>
          <p:nvPr>
            <p:ph idx="1"/>
          </p:nvPr>
        </p:nvSpPr>
        <p:spPr>
          <a:xfrm>
            <a:off x="457200" y="914400"/>
            <a:ext cx="8229600" cy="4525963"/>
          </a:xfrm>
        </p:spPr>
        <p:txBody>
          <a:bodyPr>
            <a:normAutofit/>
          </a:bodyPr>
          <a:lstStyle/>
          <a:p>
            <a:pPr algn="just"/>
            <a:r>
              <a:rPr lang="en-IN" sz="2400" dirty="0" smtClean="0">
                <a:latin typeface="Georgia" pitchFamily="18" charset="0"/>
              </a:rPr>
              <a:t>Talent identification is a key area within sports development. The identification of sports talent aims to detect, capture, select and promote the athlete who has the skills and competencies and thus the potential to ensure, as far as possible, the achievement of competitive success.</a:t>
            </a:r>
            <a:endParaRPr lang="en-IN" sz="2400" dirty="0">
              <a:latin typeface="Georgia"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latin typeface="Georgia" pitchFamily="18" charset="0"/>
              </a:rPr>
              <a:t>Talent Identification involves</a:t>
            </a:r>
            <a:endParaRPr lang="en-IN" sz="2400" dirty="0">
              <a:latin typeface="Georgia" pitchFamily="18" charset="0"/>
            </a:endParaRPr>
          </a:p>
        </p:txBody>
      </p:sp>
      <p:sp>
        <p:nvSpPr>
          <p:cNvPr id="3" name="Content Placeholder 2"/>
          <p:cNvSpPr>
            <a:spLocks noGrp="1"/>
          </p:cNvSpPr>
          <p:nvPr>
            <p:ph idx="1"/>
          </p:nvPr>
        </p:nvSpPr>
        <p:spPr>
          <a:xfrm>
            <a:off x="457200" y="838200"/>
            <a:ext cx="8229600" cy="4525963"/>
          </a:xfrm>
        </p:spPr>
        <p:txBody>
          <a:bodyPr>
            <a:normAutofit/>
          </a:bodyPr>
          <a:lstStyle/>
          <a:p>
            <a:pPr algn="just"/>
            <a:r>
              <a:rPr lang="en-IN" sz="2400" dirty="0" smtClean="0">
                <a:latin typeface="Georgia" pitchFamily="18" charset="0"/>
              </a:rPr>
              <a:t>Talent selection is the culling of players with the current ability to participate and be successful in events taking place in the near future. Talent identification, on the other hand, is the prediction of future performance based upon an evaluation of current physical, technical, tactical and psychological qualities</a:t>
            </a:r>
            <a:endParaRPr lang="en-IN" sz="2400" dirty="0">
              <a:latin typeface="Georgia"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dirty="0" smtClean="0">
                <a:latin typeface="Georgia" pitchFamily="18" charset="0"/>
              </a:rPr>
              <a:t>Importance of recovery in sports</a:t>
            </a:r>
            <a:endParaRPr lang="en-IN" sz="2400" dirty="0">
              <a:latin typeface="Georgia" pitchFamily="18" charset="0"/>
            </a:endParaRPr>
          </a:p>
        </p:txBody>
      </p:sp>
      <p:sp>
        <p:nvSpPr>
          <p:cNvPr id="3" name="Content Placeholder 2"/>
          <p:cNvSpPr>
            <a:spLocks noGrp="1"/>
          </p:cNvSpPr>
          <p:nvPr>
            <p:ph idx="1"/>
          </p:nvPr>
        </p:nvSpPr>
        <p:spPr>
          <a:xfrm>
            <a:off x="457200" y="838200"/>
            <a:ext cx="8229600" cy="4525963"/>
          </a:xfrm>
        </p:spPr>
        <p:txBody>
          <a:bodyPr>
            <a:normAutofit/>
          </a:bodyPr>
          <a:lstStyle/>
          <a:p>
            <a:pPr algn="just"/>
            <a:r>
              <a:rPr lang="en-IN" sz="2400" dirty="0" smtClean="0">
                <a:latin typeface="Georgia" pitchFamily="18" charset="0"/>
              </a:rPr>
              <a:t>Rest and recovery is also an important aspect of an sports program because it allows the body time to repair and strengthen itself in between workouts. It also allows the athlete to recover, both physically and psychologically.</a:t>
            </a:r>
          </a:p>
          <a:p>
            <a:pPr algn="just"/>
            <a:r>
              <a:rPr lang="en-IN" sz="2400" dirty="0" smtClean="0">
                <a:latin typeface="Georgia" pitchFamily="18" charset="0"/>
              </a:rPr>
              <a:t>What Happens During Recovery? Building recovery time into any training program is important because this is the time that the body adapts to the stress of exercise and the real training effect takes place. Recovery also allows the body to replenish energy stores and repair damaged tissues.</a:t>
            </a:r>
            <a:endParaRPr lang="en-IN" sz="2400" dirty="0">
              <a:latin typeface="Georgia"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latin typeface="Georgia" pitchFamily="18" charset="0"/>
              </a:rPr>
              <a:t>How does body recovers after a sports/exercise session</a:t>
            </a:r>
            <a:endParaRPr lang="en-IN" sz="2400" dirty="0">
              <a:latin typeface="Georgia" pitchFamily="18" charset="0"/>
            </a:endParaRPr>
          </a:p>
        </p:txBody>
      </p:sp>
      <p:sp>
        <p:nvSpPr>
          <p:cNvPr id="3" name="Content Placeholder 2"/>
          <p:cNvSpPr>
            <a:spLocks noGrp="1"/>
          </p:cNvSpPr>
          <p:nvPr>
            <p:ph idx="1"/>
          </p:nvPr>
        </p:nvSpPr>
        <p:spPr>
          <a:xfrm>
            <a:off x="457200" y="914400"/>
            <a:ext cx="8229600" cy="5029200"/>
          </a:xfrm>
        </p:spPr>
        <p:txBody>
          <a:bodyPr>
            <a:normAutofit lnSpcReduction="10000"/>
          </a:bodyPr>
          <a:lstStyle/>
          <a:p>
            <a:pPr algn="just"/>
            <a:r>
              <a:rPr lang="en-IN" sz="2400" dirty="0" smtClean="0">
                <a:latin typeface="Georgia" pitchFamily="18" charset="0"/>
              </a:rPr>
              <a:t>Muscle </a:t>
            </a:r>
            <a:r>
              <a:rPr lang="en-IN" sz="2400" dirty="0" err="1" smtClean="0">
                <a:latin typeface="Georgia" pitchFamily="18" charset="0"/>
              </a:rPr>
              <a:t>fibers</a:t>
            </a:r>
            <a:r>
              <a:rPr lang="en-IN" sz="2400" dirty="0" smtClean="0">
                <a:latin typeface="Georgia" pitchFamily="18" charset="0"/>
              </a:rPr>
              <a:t> rebuild: when you exert stress on your muscles, it damages the muscle </a:t>
            </a:r>
            <a:r>
              <a:rPr lang="en-IN" sz="2400" dirty="0" err="1" smtClean="0">
                <a:latin typeface="Georgia" pitchFamily="18" charset="0"/>
              </a:rPr>
              <a:t>fibers</a:t>
            </a:r>
            <a:r>
              <a:rPr lang="en-IN" sz="2400" dirty="0" smtClean="0">
                <a:latin typeface="Georgia" pitchFamily="18" charset="0"/>
              </a:rPr>
              <a:t>, causing them to break apart. During recovery, these </a:t>
            </a:r>
            <a:r>
              <a:rPr lang="en-IN" sz="2400" dirty="0" err="1" smtClean="0">
                <a:latin typeface="Georgia" pitchFamily="18" charset="0"/>
              </a:rPr>
              <a:t>fibers</a:t>
            </a:r>
            <a:r>
              <a:rPr lang="en-IN" sz="2400" dirty="0" smtClean="0">
                <a:latin typeface="Georgia" pitchFamily="18" charset="0"/>
              </a:rPr>
              <a:t> heal stronger than they were before, which in turn, make your muscles stronger. Restoration of fluids: during physical exercise the body sweats, causing a loss of fluid.</a:t>
            </a:r>
          </a:p>
          <a:p>
            <a:pPr algn="just"/>
            <a:r>
              <a:rPr lang="en-US" sz="2400" dirty="0" smtClean="0">
                <a:latin typeface="Georgia" pitchFamily="18" charset="0"/>
              </a:rPr>
              <a:t>Why do we need to recover after exercise?</a:t>
            </a:r>
            <a:endParaRPr lang="en-IN" sz="2400" dirty="0" smtClean="0">
              <a:latin typeface="Georgia" pitchFamily="18" charset="0"/>
            </a:endParaRPr>
          </a:p>
          <a:p>
            <a:pPr algn="just"/>
            <a:r>
              <a:rPr lang="en-IN" sz="2400" dirty="0" smtClean="0">
                <a:latin typeface="Georgia" pitchFamily="18" charset="0"/>
              </a:rPr>
              <a:t>Recovery is super important in the workout process. Not only does it help you avoid all of those negative side effects, but when those micro-tears heal, your muscles grow. Overtraining, or under recovering, negatively impacts your performance. If you're more into cardio, this still applies.</a:t>
            </a:r>
            <a:endParaRPr lang="en-IN" sz="2400" dirty="0">
              <a:latin typeface="Georgia"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latin typeface="Georgia" pitchFamily="18" charset="0"/>
              </a:rPr>
              <a:t>What are recovery principle</a:t>
            </a:r>
            <a:endParaRPr lang="en-IN" sz="2400" dirty="0">
              <a:latin typeface="Georgia" pitchFamily="18" charset="0"/>
            </a:endParaRPr>
          </a:p>
        </p:txBody>
      </p:sp>
      <p:sp>
        <p:nvSpPr>
          <p:cNvPr id="3" name="Content Placeholder 2"/>
          <p:cNvSpPr>
            <a:spLocks noGrp="1"/>
          </p:cNvSpPr>
          <p:nvPr>
            <p:ph idx="1"/>
          </p:nvPr>
        </p:nvSpPr>
        <p:spPr>
          <a:xfrm>
            <a:off x="457200" y="838200"/>
            <a:ext cx="8229600" cy="4525963"/>
          </a:xfrm>
        </p:spPr>
        <p:txBody>
          <a:bodyPr>
            <a:normAutofit/>
          </a:bodyPr>
          <a:lstStyle/>
          <a:p>
            <a:pPr algn="just"/>
            <a:r>
              <a:rPr lang="en-IN" sz="2400" dirty="0" smtClean="0">
                <a:latin typeface="Georgia" pitchFamily="18" charset="0"/>
              </a:rPr>
              <a:t>Recovery principles. ... Strengths-based: Recovery builds on people's strengths. Peer support: Mutual support plays an invaluable role in recovery. Respect: Acceptance and appreciation by society, communities, systems of care and consumers themselves are crucial to recovery.</a:t>
            </a:r>
            <a:endParaRPr lang="en-IN" sz="2400" dirty="0">
              <a:latin typeface="Georgia"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latin typeface="Georgia" pitchFamily="18" charset="0"/>
              </a:rPr>
              <a:t>How does you recover from sports</a:t>
            </a:r>
            <a:endParaRPr lang="en-IN" sz="2400" dirty="0">
              <a:latin typeface="Georgia" pitchFamily="18" charset="0"/>
            </a:endParaRPr>
          </a:p>
        </p:txBody>
      </p:sp>
      <p:sp>
        <p:nvSpPr>
          <p:cNvPr id="3" name="Content Placeholder 2"/>
          <p:cNvSpPr>
            <a:spLocks noGrp="1"/>
          </p:cNvSpPr>
          <p:nvPr>
            <p:ph idx="1"/>
          </p:nvPr>
        </p:nvSpPr>
        <p:spPr>
          <a:xfrm>
            <a:off x="457200" y="762000"/>
            <a:ext cx="8229600" cy="4525963"/>
          </a:xfrm>
        </p:spPr>
        <p:txBody>
          <a:bodyPr>
            <a:normAutofit fontScale="92500" lnSpcReduction="10000"/>
          </a:bodyPr>
          <a:lstStyle/>
          <a:p>
            <a:pPr algn="just"/>
            <a:r>
              <a:rPr lang="en-IN" sz="2400" dirty="0" smtClean="0">
                <a:latin typeface="Georgia" pitchFamily="18" charset="0"/>
              </a:rPr>
              <a:t>Below are ten steps you can take to facilitate speedy and complete recovery from your exercise efforts.</a:t>
            </a:r>
          </a:p>
          <a:p>
            <a:pPr algn="just"/>
            <a:r>
              <a:rPr lang="en-IN" sz="2400" dirty="0" smtClean="0">
                <a:latin typeface="Georgia" pitchFamily="18" charset="0"/>
              </a:rPr>
              <a:t>Structured Rest. Factoring in deliberate rest days is essential to any intense training program. ... </a:t>
            </a:r>
          </a:p>
          <a:p>
            <a:pPr algn="just"/>
            <a:r>
              <a:rPr lang="en-IN" sz="2400" dirty="0" smtClean="0">
                <a:latin typeface="Georgia" pitchFamily="18" charset="0"/>
              </a:rPr>
              <a:t>Sleep. ... </a:t>
            </a:r>
          </a:p>
          <a:p>
            <a:pPr algn="just"/>
            <a:r>
              <a:rPr lang="en-IN" sz="2400" dirty="0" smtClean="0">
                <a:latin typeface="Georgia" pitchFamily="18" charset="0"/>
              </a:rPr>
              <a:t>Avoid alcohol. ... </a:t>
            </a:r>
          </a:p>
          <a:p>
            <a:pPr algn="just"/>
            <a:r>
              <a:rPr lang="en-IN" sz="2400" dirty="0" smtClean="0">
                <a:latin typeface="Georgia" pitchFamily="18" charset="0"/>
              </a:rPr>
              <a:t>Hydrate. ... </a:t>
            </a:r>
          </a:p>
          <a:p>
            <a:pPr algn="just"/>
            <a:r>
              <a:rPr lang="en-IN" sz="2400" dirty="0" smtClean="0">
                <a:latin typeface="Georgia" pitchFamily="18" charset="0"/>
              </a:rPr>
              <a:t>Stretch. ... </a:t>
            </a:r>
          </a:p>
          <a:p>
            <a:pPr algn="just"/>
            <a:r>
              <a:rPr lang="en-IN" sz="2400" dirty="0" smtClean="0">
                <a:latin typeface="Georgia" pitchFamily="18" charset="0"/>
              </a:rPr>
              <a:t>Ice Baths. ... </a:t>
            </a:r>
          </a:p>
          <a:p>
            <a:pPr algn="just"/>
            <a:r>
              <a:rPr lang="en-IN" sz="2400" dirty="0" smtClean="0">
                <a:latin typeface="Georgia" pitchFamily="18" charset="0"/>
              </a:rPr>
              <a:t>Proper nutrition. ... </a:t>
            </a:r>
          </a:p>
          <a:p>
            <a:pPr algn="just"/>
            <a:r>
              <a:rPr lang="en-IN" sz="2400" dirty="0" smtClean="0">
                <a:latin typeface="Georgia" pitchFamily="18" charset="0"/>
              </a:rPr>
              <a:t>Get a Massage.</a:t>
            </a:r>
          </a:p>
          <a:p>
            <a:endParaRPr lang="en-IN" sz="2400" dirty="0">
              <a:latin typeface="Georgia"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latin typeface="Georgia" pitchFamily="18" charset="0"/>
              </a:rPr>
              <a:t>What is sports massage</a:t>
            </a:r>
            <a:endParaRPr lang="en-IN" sz="2400" dirty="0">
              <a:latin typeface="Georgia" pitchFamily="18" charset="0"/>
            </a:endParaRPr>
          </a:p>
        </p:txBody>
      </p:sp>
      <p:sp>
        <p:nvSpPr>
          <p:cNvPr id="3" name="Content Placeholder 2"/>
          <p:cNvSpPr>
            <a:spLocks noGrp="1"/>
          </p:cNvSpPr>
          <p:nvPr>
            <p:ph idx="1"/>
          </p:nvPr>
        </p:nvSpPr>
        <p:spPr>
          <a:xfrm>
            <a:off x="533400" y="914400"/>
            <a:ext cx="8229600" cy="4525963"/>
          </a:xfrm>
        </p:spPr>
        <p:txBody>
          <a:bodyPr>
            <a:normAutofit lnSpcReduction="10000"/>
          </a:bodyPr>
          <a:lstStyle/>
          <a:p>
            <a:pPr algn="just"/>
            <a:r>
              <a:rPr lang="en-IN" sz="2400" dirty="0" smtClean="0">
                <a:latin typeface="Georgia" pitchFamily="18" charset="0"/>
              </a:rPr>
              <a:t>Therapeutic sports massage is a type of massage technique that focuses on treating soft tissue aches, pain and injuries that are associated with recreational activities. Massage can reduce muscle stiffness and improve relaxation by reducing heart rate and blood pressure.</a:t>
            </a:r>
          </a:p>
          <a:p>
            <a:pPr algn="just"/>
            <a:r>
              <a:rPr lang="en-US" sz="2400" dirty="0" smtClean="0">
                <a:latin typeface="Georgia" pitchFamily="18" charset="0"/>
              </a:rPr>
              <a:t>Benefits of therapeutic sports message</a:t>
            </a:r>
          </a:p>
          <a:p>
            <a:pPr algn="just"/>
            <a:r>
              <a:rPr lang="en-IN" sz="2400" dirty="0" smtClean="0">
                <a:latin typeface="Georgia" pitchFamily="18" charset="0"/>
              </a:rPr>
              <a:t>Increased range of motion, leading to enhanced performance. Decreased muscle stiffness and soreness after exercise or physical activity. Reduced recovery time post injury. Increased levels of relaxation and reduction in physical and psychological stress levels</a:t>
            </a:r>
            <a:endParaRPr lang="en-IN" sz="2400" dirty="0">
              <a:latin typeface="Georgia" pitchFamily="18" charset="0"/>
            </a:endParaRPr>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174</TotalTime>
  <Words>941</Words>
  <Application>Microsoft Office PowerPoint</Application>
  <PresentationFormat>On-screen Show (4:3)</PresentationFormat>
  <Paragraphs>73</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Georgia</vt:lpstr>
      <vt:lpstr>Trebuchet MS</vt:lpstr>
      <vt:lpstr>Wingdings 3</vt:lpstr>
      <vt:lpstr>Facet</vt:lpstr>
      <vt:lpstr>Sports Medicine Chapter-11</vt:lpstr>
      <vt:lpstr>Role of Sports medicine in talent searching</vt:lpstr>
      <vt:lpstr>Identification and development</vt:lpstr>
      <vt:lpstr>Talent Identification involves</vt:lpstr>
      <vt:lpstr>Importance of recovery in sports</vt:lpstr>
      <vt:lpstr>How does body recovers after a sports/exercise session</vt:lpstr>
      <vt:lpstr>What are recovery principle</vt:lpstr>
      <vt:lpstr>How does you recover from sports</vt:lpstr>
      <vt:lpstr>What is sports massage</vt:lpstr>
      <vt:lpstr>What is difference between sports massage and deep tissue massage</vt:lpstr>
      <vt:lpstr>AIM OF MASSAGE</vt:lpstr>
      <vt:lpstr>EFFECTS OF MASSAGES</vt:lpstr>
      <vt:lpstr>TYPE OF MASSAGES</vt:lpstr>
      <vt:lpstr>Benefits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of Sports medicine in talent searching</dc:title>
  <dc:creator>Administrator</dc:creator>
  <cp:lastModifiedBy>Admin</cp:lastModifiedBy>
  <cp:revision>5</cp:revision>
  <dcterms:created xsi:type="dcterms:W3CDTF">2006-08-16T00:00:00Z</dcterms:created>
  <dcterms:modified xsi:type="dcterms:W3CDTF">2024-08-17T03:55:47Z</dcterms:modified>
</cp:coreProperties>
</file>