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6"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24243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945896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20330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833817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371597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367136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882543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493045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23949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931273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73597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85609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4389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1889769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978791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846264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5618428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Chapter-3</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rPr>
              <a:t>Padmakshan</a:t>
            </a:r>
            <a:r>
              <a:rPr lang="en-US" dirty="0" smtClean="0">
                <a:solidFill>
                  <a:srgbClr val="FF0000"/>
                </a:solidFill>
              </a:rPr>
              <a:t> </a:t>
            </a:r>
            <a:r>
              <a:rPr lang="en-US" dirty="0" err="1" smtClean="0">
                <a:solidFill>
                  <a:srgbClr val="FF0000"/>
                </a:solidFill>
              </a:rPr>
              <a:t>Padmanabhan</a:t>
            </a:r>
            <a:endParaRPr lang="en-IN" dirty="0">
              <a:solidFill>
                <a:srgbClr val="FF0000"/>
              </a:solidFill>
            </a:endParaRPr>
          </a:p>
        </p:txBody>
      </p:sp>
    </p:spTree>
    <p:extLst>
      <p:ext uri="{BB962C8B-B14F-4D97-AF65-F5344CB8AC3E}">
        <p14:creationId xmlns:p14="http://schemas.microsoft.com/office/powerpoint/2010/main" val="24794603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3400" y="381000"/>
            <a:ext cx="8001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0" i="0" u="sng" strike="noStrike" cap="none" normalizeH="0" baseline="0" dirty="0" smtClean="0">
                <a:ln>
                  <a:noFill/>
                </a:ln>
                <a:solidFill>
                  <a:schemeClr val="tx1"/>
                </a:solidFill>
                <a:effectLst/>
                <a:latin typeface="Georgia" pitchFamily="18" charset="0"/>
                <a:ea typeface="Calibri" pitchFamily="34" charset="0"/>
                <a:cs typeface="Arial" pitchFamily="34" charset="0"/>
              </a:rPr>
              <a:t>REGIONAL-SPECIFIC INJURIES RELATED TO SPORTS</a:t>
            </a:r>
          </a:p>
          <a:p>
            <a:pPr marL="0" marR="0" lvl="0" indent="0" algn="just" defTabSz="914400" rtl="0" eaLnBrk="1" fontAlgn="base" latinLnBrk="0" hangingPunct="1">
              <a:lnSpc>
                <a:spcPct val="100000"/>
              </a:lnSpc>
              <a:spcBef>
                <a:spcPct val="0"/>
              </a:spcBef>
              <a:spcAft>
                <a:spcPct val="0"/>
              </a:spcAft>
              <a:buClrTx/>
              <a:buSzTx/>
              <a:buFontTx/>
              <a:buNone/>
              <a:tabLst/>
            </a:pPr>
            <a:r>
              <a:rPr lang="en-GB" sz="2400" u="sng" dirty="0" smtClean="0">
                <a:latin typeface="Georgia" pitchFamily="18" charset="0"/>
                <a:ea typeface="Calibri" pitchFamily="34" charset="0"/>
                <a:cs typeface="Arial" pitchFamily="34" charset="0"/>
              </a:rPr>
              <a:t>&amp;THEIR MANAGEMNT</a:t>
            </a:r>
            <a:endParaRPr kumimoji="0" lang="en-GB" sz="2400" b="0" i="0" u="sng" strike="noStrike" cap="none" normalizeH="0" baseline="0" dirty="0" smtClean="0">
              <a:ln>
                <a:noFill/>
              </a:ln>
              <a:solidFill>
                <a:schemeClr val="tx1"/>
              </a:solidFill>
              <a:effectLst/>
              <a:latin typeface="Georgia" pitchFamily="18"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Sports injuries are not uncommon and can be either acute (sprains, fractures, tears, etc.) or chronic (</a:t>
            </a:r>
            <a:r>
              <a:rPr kumimoji="0" lang="en-GB" sz="2400" b="0" i="0" u="none" strike="noStrike" cap="none" normalizeH="0" baseline="0" dirty="0" err="1" smtClean="0">
                <a:ln>
                  <a:noFill/>
                </a:ln>
                <a:solidFill>
                  <a:schemeClr val="tx1"/>
                </a:solidFill>
                <a:effectLst/>
                <a:latin typeface="Georgia" pitchFamily="18" charset="0"/>
                <a:ea typeface="Calibri" pitchFamily="34" charset="0"/>
                <a:cs typeface="Arial" pitchFamily="34" charset="0"/>
              </a:rPr>
              <a:t>tendinitis</a:t>
            </a: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 overuse, etc.) Learn how to recognize and treat the most common sports injuries so they heal properly. Some can be treated at home, and some require a trip to the doctor. It's important to understand your options. Almost anyone who exercises on a regular basis will develop an ache, pain or sports injury at some time or another. The number and types of sports injuries are as varied as the individuals who play sports, but some injuries are more likely than others. </a:t>
            </a:r>
            <a:endParaRPr kumimoji="0" lang="en-GB"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457200" y="457200"/>
            <a:ext cx="80772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smtClean="0">
                <a:ln>
                  <a:noFill/>
                </a:ln>
                <a:solidFill>
                  <a:schemeClr val="tx1"/>
                </a:solidFill>
                <a:effectLst/>
                <a:latin typeface="Georgia" pitchFamily="18" charset="0"/>
                <a:ea typeface="Calibri" pitchFamily="34" charset="0"/>
                <a:cs typeface="Arial" pitchFamily="34" charset="0"/>
              </a:rPr>
              <a:t>How do sports Injuries Occur?</a:t>
            </a:r>
            <a:endParaRPr kumimoji="0" lang="en-GB" sz="12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Injuries happen in three distinctive ways and they can be the result of:</a:t>
            </a:r>
            <a:endParaRPr kumimoji="0" lang="en-GB" sz="1200" b="0" i="0" u="none" strike="noStrike" cap="none" normalizeH="0" baseline="0" dirty="0" smtClean="0">
              <a:ln>
                <a:noFill/>
              </a:ln>
              <a:solidFill>
                <a:schemeClr val="tx1"/>
              </a:solidFill>
              <a:effectLst/>
              <a:latin typeface="Georgia" pitchFamily="18" charset="0"/>
              <a:cs typeface="Arial" pitchFamily="34" charset="0"/>
            </a:endParaRPr>
          </a:p>
          <a:p>
            <a:pPr marL="457200" indent="-457200" algn="just" eaLnBrk="0" fontAlgn="base" hangingPunct="0">
              <a:spcBef>
                <a:spcPct val="0"/>
              </a:spcBef>
              <a:spcAft>
                <a:spcPct val="0"/>
              </a:spcAft>
              <a:buFontTx/>
              <a:buAutoNum type="alphaLcParenBoth"/>
            </a:pP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External Violence </a:t>
            </a:r>
            <a:r>
              <a:rPr kumimoji="0" lang="en-GB" sz="2400" b="0" i="0" u="none" strike="noStrike" cap="none" normalizeH="0" baseline="0" dirty="0" err="1" smtClean="0">
                <a:ln>
                  <a:noFill/>
                </a:ln>
                <a:solidFill>
                  <a:schemeClr val="tx1"/>
                </a:solidFill>
                <a:effectLst/>
                <a:latin typeface="Georgia" pitchFamily="18" charset="0"/>
                <a:ea typeface="Calibri" pitchFamily="34" charset="0"/>
                <a:cs typeface="Arial" pitchFamily="34" charset="0"/>
              </a:rPr>
              <a:t>Eg</a:t>
            </a: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 are </a:t>
            </a:r>
            <a:r>
              <a:rPr lang="en-GB" sz="2400" dirty="0" smtClean="0">
                <a:latin typeface="Georgia" pitchFamily="18" charset="0"/>
              </a:rPr>
              <a:t> contacts collusion, contact with ground/equipment/on players etc. </a:t>
            </a:r>
            <a:endParaRPr lang="en-IN" sz="2400" dirty="0" smtClean="0">
              <a:latin typeface="Georgia" pitchFamily="18" charset="0"/>
            </a:endParaRPr>
          </a:p>
          <a:p>
            <a:pPr marL="457200" marR="0" lvl="0" indent="-457200" algn="just" defTabSz="914400" rtl="0" eaLnBrk="0" fontAlgn="base" latinLnBrk="0" hangingPunct="0">
              <a:lnSpc>
                <a:spcPct val="100000"/>
              </a:lnSpc>
              <a:spcBef>
                <a:spcPct val="0"/>
              </a:spcBef>
              <a:spcAft>
                <a:spcPct val="0"/>
              </a:spcAft>
              <a:buClrTx/>
              <a:buSzTx/>
              <a:buFontTx/>
              <a:buAutoNum type="alphaLcParenBoth"/>
              <a:tabLst/>
            </a:pPr>
            <a:endPar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endParaRPr>
          </a:p>
          <a:p>
            <a:pPr marL="457200" lvl="0" indent="-457200" algn="just" eaLnBrk="0" fontAlgn="base" hangingPunct="0">
              <a:spcBef>
                <a:spcPct val="0"/>
              </a:spcBef>
              <a:spcAft>
                <a:spcPct val="0"/>
              </a:spcAft>
              <a:buFontTx/>
              <a:buAutoNum type="alphaLcParenBoth"/>
            </a:pP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Internal Violence </a:t>
            </a:r>
            <a:r>
              <a:rPr kumimoji="0" lang="en-GB" sz="2400" b="0" i="0" u="none" strike="noStrike" cap="none" normalizeH="0" baseline="0" dirty="0" err="1" smtClean="0">
                <a:ln>
                  <a:noFill/>
                </a:ln>
                <a:solidFill>
                  <a:schemeClr val="tx1"/>
                </a:solidFill>
                <a:effectLst/>
                <a:latin typeface="Georgia" pitchFamily="18" charset="0"/>
                <a:ea typeface="Calibri" pitchFamily="34" charset="0"/>
                <a:cs typeface="Arial" pitchFamily="34" charset="0"/>
              </a:rPr>
              <a:t>Eg</a:t>
            </a: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 are </a:t>
            </a:r>
            <a:r>
              <a:rPr lang="en-GB" sz="2400" dirty="0" smtClean="0">
                <a:latin typeface="Georgia" pitchFamily="18" charset="0"/>
              </a:rPr>
              <a:t> Pulled Muscle, Torn Muscle, Ruptured Tendon, Pulled Ligaments, Cramp, Joint injuries, Impact injuries etc.</a:t>
            </a:r>
            <a:endPar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endParaRPr>
          </a:p>
          <a:p>
            <a:pPr marL="457200" indent="-457200" algn="just" eaLnBrk="0" fontAlgn="base" hangingPunct="0">
              <a:spcBef>
                <a:spcPct val="0"/>
              </a:spcBef>
              <a:spcAft>
                <a:spcPct val="0"/>
              </a:spcAft>
              <a:buFontTx/>
              <a:buAutoNum type="alphaLcParenBoth"/>
            </a:pP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(c) Over-use </a:t>
            </a:r>
            <a:r>
              <a:rPr kumimoji="0" lang="en-GB" sz="2400" b="0" i="0" u="none" strike="noStrike" cap="none" normalizeH="0" baseline="0" dirty="0" err="1" smtClean="0">
                <a:ln>
                  <a:noFill/>
                </a:ln>
                <a:solidFill>
                  <a:schemeClr val="tx1"/>
                </a:solidFill>
                <a:effectLst/>
                <a:latin typeface="Georgia" pitchFamily="18" charset="0"/>
                <a:ea typeface="Calibri" pitchFamily="34" charset="0"/>
                <a:cs typeface="Arial" pitchFamily="34" charset="0"/>
              </a:rPr>
              <a:t>Eg</a:t>
            </a:r>
            <a:r>
              <a:rPr kumimoji="0" lang="en-GB" sz="2400" b="0" i="0" u="none" strike="noStrike" cap="none" normalizeH="0" baseline="0" dirty="0" smtClean="0">
                <a:ln>
                  <a:noFill/>
                </a:ln>
                <a:solidFill>
                  <a:schemeClr val="tx1"/>
                </a:solidFill>
                <a:effectLst/>
                <a:latin typeface="Georgia" pitchFamily="18" charset="0"/>
                <a:ea typeface="Calibri" pitchFamily="34" charset="0"/>
                <a:cs typeface="Arial" pitchFamily="34" charset="0"/>
              </a:rPr>
              <a:t>. are </a:t>
            </a:r>
            <a:r>
              <a:rPr lang="en-GB" sz="2400" dirty="0" smtClean="0">
                <a:latin typeface="Georgia" pitchFamily="18" charset="0"/>
              </a:rPr>
              <a:t>When one part of the body is used over and over again. This places a strain on the body part causing  repetitive strain</a:t>
            </a:r>
            <a:endParaRPr lang="en-IN" sz="2400" dirty="0" smtClean="0">
              <a:latin typeface="Georgia" pitchFamily="18" charset="0"/>
            </a:endParaRPr>
          </a:p>
          <a:p>
            <a:pPr marL="457200" marR="0" lvl="0" indent="-457200" algn="just" defTabSz="914400" rtl="0" eaLnBrk="0" fontAlgn="base" latinLnBrk="0" hangingPunct="0">
              <a:lnSpc>
                <a:spcPct val="100000"/>
              </a:lnSpc>
              <a:spcBef>
                <a:spcPct val="0"/>
              </a:spcBef>
              <a:spcAft>
                <a:spcPct val="0"/>
              </a:spcAft>
              <a:buClrTx/>
              <a:buSzTx/>
              <a:tabLst/>
            </a:pPr>
            <a:endParaRPr kumimoji="0" lang="en-GB" sz="36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IN"/>
          </a:p>
        </p:txBody>
      </p:sp>
      <p:pic>
        <p:nvPicPr>
          <p:cNvPr id="15361" name="Picture 1"/>
          <p:cNvPicPr>
            <a:picLocks noChangeAspect="1" noChangeArrowheads="1"/>
          </p:cNvPicPr>
          <p:nvPr/>
        </p:nvPicPr>
        <p:blipFill>
          <a:blip r:embed="rId2"/>
          <a:srcRect/>
          <a:stretch>
            <a:fillRect/>
          </a:stretch>
        </p:blipFill>
        <p:spPr bwMode="auto">
          <a:xfrm>
            <a:off x="762000" y="304800"/>
            <a:ext cx="7620000" cy="5715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001000" cy="5940088"/>
          </a:xfrm>
          <a:prstGeom prst="rect">
            <a:avLst/>
          </a:prstGeom>
        </p:spPr>
        <p:txBody>
          <a:bodyPr wrap="square">
            <a:spAutoFit/>
          </a:bodyPr>
          <a:lstStyle/>
          <a:p>
            <a:pPr algn="ctr"/>
            <a:r>
              <a:rPr lang="en-US" sz="2000" b="1" dirty="0" smtClean="0">
                <a:latin typeface="Georgia" pitchFamily="18" charset="0"/>
              </a:rPr>
              <a:t>HEAD INJURY &amp; ITS MANAGEMENT</a:t>
            </a:r>
            <a:endParaRPr lang="en-IN" sz="2000" b="1" dirty="0" smtClean="0">
              <a:latin typeface="Georgia" pitchFamily="18" charset="0"/>
            </a:endParaRPr>
          </a:p>
          <a:p>
            <a:pPr algn="just"/>
            <a:r>
              <a:rPr lang="en-IN" sz="2000" dirty="0" smtClean="0">
                <a:latin typeface="Georgia" pitchFamily="18" charset="0"/>
              </a:rPr>
              <a:t>Mild Head injuries usually require no treatment other than rest and over-the-counter pain relievers to treat a headache. However, a person with a mild head injury needs to be monitored closely at home for any persistent, worsening or new symptoms.</a:t>
            </a:r>
          </a:p>
          <a:p>
            <a:pPr algn="just"/>
            <a:r>
              <a:rPr lang="en-IN" sz="2000" dirty="0" smtClean="0">
                <a:latin typeface="Georgia" pitchFamily="18" charset="0"/>
              </a:rPr>
              <a:t>If severe head trauma occurs, until medical help arrives, keep the injured person lying down and quiet, with the head and shoulders slightly elevated. Don't move the person unless necessary, and avoid moving the person's neck. Stop any bleeding.</a:t>
            </a:r>
          </a:p>
          <a:p>
            <a:pPr algn="just"/>
            <a:r>
              <a:rPr lang="en-US" sz="2000" dirty="0" smtClean="0">
                <a:latin typeface="Georgia" pitchFamily="18" charset="0"/>
              </a:rPr>
              <a:t>You also need to </a:t>
            </a:r>
            <a:r>
              <a:rPr lang="en-IN" sz="2000" dirty="0" smtClean="0">
                <a:latin typeface="Georgia" pitchFamily="18" charset="0"/>
              </a:rPr>
              <a:t>Asses the head injury of patient by checking airway, cervical spine protection, breathing, circulation, haemorrhage control and the Glasgow Coma Scale. Hypotension, hypoxia etc to avoid further worsening of condition until proper medical attention is to provided.</a:t>
            </a:r>
          </a:p>
          <a:p>
            <a:pPr algn="just"/>
            <a:r>
              <a:rPr lang="en-IN" sz="2000" dirty="0" smtClean="0">
                <a:latin typeface="Georgia" pitchFamily="18" charset="0"/>
              </a:rPr>
              <a:t>The most common short-term complications associated with Head injuries are cognitive impairment, difficulties with sensory processing and communication, immediate seizures, hydrocephalus, cerebrospinal fluid (CSF) leakage, vascular or cranial nerve injuries, tinnitus, organ failure, and </a:t>
            </a:r>
            <a:r>
              <a:rPr lang="en-IN" sz="2000" dirty="0" err="1" smtClean="0">
                <a:latin typeface="Georgia" pitchFamily="18" charset="0"/>
              </a:rPr>
              <a:t>polytrauma</a:t>
            </a:r>
            <a:r>
              <a:rPr lang="en-IN" sz="2000" dirty="0" smtClean="0">
                <a:latin typeface="Georgia" pitchFamily="18" charset="0"/>
              </a:rPr>
              <a:t>.</a:t>
            </a:r>
            <a:endParaRPr lang="en-IN" sz="2000" dirty="0">
              <a:latin typeface="Georg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458200" cy="7078861"/>
          </a:xfrm>
          <a:prstGeom prst="rect">
            <a:avLst/>
          </a:prstGeom>
        </p:spPr>
        <p:txBody>
          <a:bodyPr wrap="square">
            <a:spAutoFit/>
          </a:bodyPr>
          <a:lstStyle/>
          <a:p>
            <a:pPr algn="ctr"/>
            <a:r>
              <a:rPr lang="en-US" dirty="0" smtClean="0">
                <a:latin typeface="Georgia" pitchFamily="18" charset="0"/>
              </a:rPr>
              <a:t>NECK INJURY &amp; TS MANAGEMENT</a:t>
            </a:r>
            <a:endParaRPr lang="en-IN" dirty="0" smtClean="0">
              <a:latin typeface="Georgia" pitchFamily="18" charset="0"/>
            </a:endParaRPr>
          </a:p>
          <a:p>
            <a:pPr algn="just"/>
            <a:r>
              <a:rPr lang="en-IN" sz="2000" dirty="0" smtClean="0">
                <a:latin typeface="Georgia" pitchFamily="18" charset="0"/>
              </a:rPr>
              <a:t>Treatment / Management. Priorities are primarily securing the airway, maintaining ventilation, controlling haemorrhage, and treating shock.</a:t>
            </a:r>
          </a:p>
          <a:p>
            <a:pPr algn="just"/>
            <a:r>
              <a:rPr lang="en-IN" sz="2000" dirty="0" smtClean="0">
                <a:latin typeface="Georgia" pitchFamily="18" charset="0"/>
              </a:rPr>
              <a:t>For minor, common causes of neck pain following procedure can be used:</a:t>
            </a:r>
          </a:p>
          <a:p>
            <a:pPr algn="just"/>
            <a:r>
              <a:rPr lang="en-IN" sz="2000" dirty="0" smtClean="0">
                <a:latin typeface="Georgia" pitchFamily="18" charset="0"/>
              </a:rPr>
              <a:t>Apply heat or ice to the painful area. ... </a:t>
            </a:r>
          </a:p>
          <a:p>
            <a:pPr algn="just"/>
            <a:r>
              <a:rPr lang="en-IN" sz="2000" dirty="0" smtClean="0">
                <a:latin typeface="Georgia" pitchFamily="18" charset="0"/>
              </a:rPr>
              <a:t>Take over-the-counter pain relievers such as ibuprofen or acetaminophen.</a:t>
            </a:r>
          </a:p>
          <a:p>
            <a:pPr algn="just"/>
            <a:r>
              <a:rPr lang="en-IN" sz="2000" dirty="0" smtClean="0">
                <a:latin typeface="Georgia" pitchFamily="18" charset="0"/>
              </a:rPr>
              <a:t>Keep moving, but avoid jerking or painful activities. ... </a:t>
            </a:r>
          </a:p>
          <a:p>
            <a:pPr algn="just"/>
            <a:r>
              <a:rPr lang="en-IN" sz="2000" dirty="0" smtClean="0">
                <a:latin typeface="Georgia" pitchFamily="18" charset="0"/>
              </a:rPr>
              <a:t>Do slow range-of-motion exercises, up and down, side to side, and from ear to ear.</a:t>
            </a:r>
          </a:p>
          <a:p>
            <a:r>
              <a:rPr lang="en-IN" sz="2000" dirty="0" smtClean="0">
                <a:latin typeface="Georgia" pitchFamily="18" charset="0"/>
              </a:rPr>
              <a:t>If you feel the injury is bit serous:</a:t>
            </a:r>
          </a:p>
          <a:p>
            <a:r>
              <a:rPr lang="en-IN" sz="2000" dirty="0" smtClean="0">
                <a:latin typeface="Georgia" pitchFamily="18" charset="0"/>
              </a:rPr>
              <a:t>Before getting the medical help, you can keep the person still. Place heavy towels or rolled sheets on both sides of the neck or hold the head and neck to prevent movement.</a:t>
            </a:r>
          </a:p>
          <a:p>
            <a:r>
              <a:rPr lang="en-IN" sz="2000" dirty="0" smtClean="0">
                <a:latin typeface="Georgia" pitchFamily="18" charset="0"/>
              </a:rPr>
              <a:t>Avoid moving the head or neck. Don't allow to roll alone.</a:t>
            </a:r>
          </a:p>
          <a:p>
            <a:r>
              <a:rPr lang="en-IN" sz="2000" dirty="0" smtClean="0">
                <a:latin typeface="Georgia" pitchFamily="18" charset="0"/>
              </a:rPr>
              <a:t>For minor &amp; common causes of neck pain, you can try the following:</a:t>
            </a:r>
          </a:p>
          <a:p>
            <a:r>
              <a:rPr lang="en-IN" sz="2000" dirty="0" smtClean="0">
                <a:latin typeface="Georgia" pitchFamily="18" charset="0"/>
              </a:rPr>
              <a:t>Apply heat or ice to the painful area. Take over-the-counter pain relievers.</a:t>
            </a:r>
          </a:p>
          <a:p>
            <a:r>
              <a:rPr lang="en-IN" sz="2000" dirty="0" smtClean="0">
                <a:latin typeface="Georgia" pitchFamily="18" charset="0"/>
              </a:rPr>
              <a:t>Keep moving, but avoid jerking or painful activities. Do slow range-of-motion exercises, up and down, side to side, and from ear to ear.</a:t>
            </a:r>
          </a:p>
          <a:p>
            <a:endParaRPr lang="en-IN" sz="2000" dirty="0" smtClean="0">
              <a:latin typeface="Georgia" pitchFamily="18" charset="0"/>
            </a:endParaRPr>
          </a:p>
          <a:p>
            <a:pPr algn="just"/>
            <a:endParaRPr lang="en-IN" dirty="0" smtClean="0">
              <a:latin typeface="Georgia" pitchFamily="18" charset="0"/>
            </a:endParaRPr>
          </a:p>
          <a:p>
            <a:pPr algn="just"/>
            <a:endParaRPr lang="en-IN" dirty="0">
              <a:latin typeface="Georg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610600" cy="4955203"/>
          </a:xfrm>
          <a:prstGeom prst="rect">
            <a:avLst/>
          </a:prstGeom>
        </p:spPr>
        <p:txBody>
          <a:bodyPr wrap="square">
            <a:spAutoFit/>
          </a:bodyPr>
          <a:lstStyle/>
          <a:p>
            <a:pPr algn="ctr"/>
            <a:r>
              <a:rPr lang="en-US" dirty="0" smtClean="0">
                <a:latin typeface="Georgia" pitchFamily="18" charset="0"/>
              </a:rPr>
              <a:t>FACIAL INJURY &amp; ITS MANAGEMENT</a:t>
            </a:r>
            <a:endParaRPr lang="en-IN" dirty="0" smtClean="0">
              <a:latin typeface="Georgia" pitchFamily="18" charset="0"/>
            </a:endParaRPr>
          </a:p>
          <a:p>
            <a:r>
              <a:rPr lang="en-IN" sz="2000" dirty="0" smtClean="0">
                <a:latin typeface="Georgia" pitchFamily="18" charset="0"/>
              </a:rPr>
              <a:t>Facial trauma, also called maxillofacial trauma, is any physical trauma to the face. Facial trauma can involve soft tissue injuries such as burns, lacerations and bruises, or fractures of the facial bones such as nasal fractures and fractures of the jaw, as well as trauma such as eye injuries. The major symptoms of most facial injuries are pain , swelling, bleeding, and bruising, although a fractured jaw also prevents the person from working his jaw properly.</a:t>
            </a:r>
          </a:p>
          <a:p>
            <a:r>
              <a:rPr lang="en-IN" sz="2000" dirty="0" smtClean="0">
                <a:latin typeface="Georgia" pitchFamily="18" charset="0"/>
              </a:rPr>
              <a:t>Treatment:</a:t>
            </a:r>
          </a:p>
          <a:p>
            <a:r>
              <a:rPr lang="en-IN" sz="2000" dirty="0" smtClean="0">
                <a:latin typeface="Georgia" pitchFamily="18" charset="0"/>
              </a:rPr>
              <a:t>Control bleeding.</a:t>
            </a:r>
          </a:p>
          <a:p>
            <a:r>
              <a:rPr lang="en-IN" sz="2000" dirty="0" smtClean="0">
                <a:latin typeface="Georgia" pitchFamily="18" charset="0"/>
              </a:rPr>
              <a:t>Create a clear airway.</a:t>
            </a:r>
          </a:p>
          <a:p>
            <a:r>
              <a:rPr lang="en-IN" sz="2000" dirty="0" smtClean="0">
                <a:latin typeface="Georgia" pitchFamily="18" charset="0"/>
              </a:rPr>
              <a:t>Treat the fracture and fix broken bone segments.</a:t>
            </a:r>
          </a:p>
          <a:p>
            <a:r>
              <a:rPr lang="en-IN" sz="2000" dirty="0" smtClean="0">
                <a:latin typeface="Georgia" pitchFamily="18" charset="0"/>
              </a:rPr>
              <a:t>Prevent scars, if possible.</a:t>
            </a:r>
          </a:p>
          <a:p>
            <a:r>
              <a:rPr lang="en-IN" sz="2000" dirty="0" smtClean="0">
                <a:latin typeface="Georgia" pitchFamily="18" charset="0"/>
              </a:rPr>
              <a:t>Prevent long-term double vision or sunken eyes or cheek bones.</a:t>
            </a:r>
          </a:p>
          <a:p>
            <a:r>
              <a:rPr lang="en-IN" sz="2000" dirty="0" smtClean="0">
                <a:latin typeface="Georgia" pitchFamily="18" charset="0"/>
              </a:rPr>
              <a:t>Rule out other injuries.</a:t>
            </a:r>
          </a:p>
          <a:p>
            <a:endParaRPr lang="en-IN"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05800" cy="6186309"/>
          </a:xfrm>
          <a:prstGeom prst="rect">
            <a:avLst/>
          </a:prstGeom>
        </p:spPr>
        <p:txBody>
          <a:bodyPr wrap="square">
            <a:spAutoFit/>
          </a:bodyPr>
          <a:lstStyle/>
          <a:p>
            <a:pPr algn="ctr"/>
            <a:r>
              <a:rPr lang="en-US" b="1" dirty="0" smtClean="0">
                <a:latin typeface="Georgia" pitchFamily="18" charset="0"/>
              </a:rPr>
              <a:t>THORAX INJURY &amp;ITS MANAGEMENT</a:t>
            </a:r>
            <a:endParaRPr lang="en-IN" b="1" dirty="0" smtClean="0">
              <a:latin typeface="Georgia" pitchFamily="18" charset="0"/>
            </a:endParaRPr>
          </a:p>
          <a:p>
            <a:pPr algn="just"/>
            <a:r>
              <a:rPr lang="en-IN" sz="2000" dirty="0" smtClean="0">
                <a:latin typeface="Georgia" pitchFamily="18" charset="0"/>
              </a:rPr>
              <a:t>Management of chest trauma can be divided into three distinct levels of care; pre-hospital trauma life support, in-hospital or emergency room trauma life support and surgical trauma life support. At each level of care recognition of thoracic injury is crucial for the later outcome.</a:t>
            </a:r>
          </a:p>
          <a:p>
            <a:pPr algn="just"/>
            <a:r>
              <a:rPr lang="en-US" sz="2000" dirty="0" smtClean="0">
                <a:latin typeface="Georgia" pitchFamily="18" charset="0"/>
              </a:rPr>
              <a:t>The most common Thorax injuries are </a:t>
            </a:r>
            <a:r>
              <a:rPr lang="en-IN" sz="2000" dirty="0" smtClean="0">
                <a:latin typeface="Georgia" pitchFamily="18" charset="0"/>
              </a:rPr>
              <a:t>Rib fractures. Ribs 4-10 are the ones most frequently involved. Patients usually report </a:t>
            </a:r>
            <a:r>
              <a:rPr lang="en-IN" sz="2000" dirty="0" err="1" smtClean="0">
                <a:latin typeface="Georgia" pitchFamily="18" charset="0"/>
              </a:rPr>
              <a:t>inspiratory</a:t>
            </a:r>
            <a:r>
              <a:rPr lang="en-IN" sz="2000" dirty="0" smtClean="0">
                <a:latin typeface="Georgia" pitchFamily="18" charset="0"/>
              </a:rPr>
              <a:t> chest pain and discomfort over the fractured rib or ribs. Physical findings include local tenderness and reputes over the site of the fracture. And some tomes its also involve heart and lungs</a:t>
            </a:r>
          </a:p>
          <a:p>
            <a:pPr algn="just"/>
            <a:r>
              <a:rPr lang="en-IN" sz="2000" dirty="0" smtClean="0">
                <a:latin typeface="Georgia" pitchFamily="18" charset="0"/>
              </a:rPr>
              <a:t>Chest Injuries: Signs and Symptoms</a:t>
            </a:r>
          </a:p>
          <a:p>
            <a:pPr algn="just"/>
            <a:r>
              <a:rPr lang="en-IN" sz="2000" dirty="0" smtClean="0">
                <a:latin typeface="Georgia" pitchFamily="18" charset="0"/>
              </a:rPr>
              <a:t>Swelling, Bruising, Redness, Numbness or tingling, Bleeding, Difficulty breathing.</a:t>
            </a:r>
          </a:p>
          <a:p>
            <a:pPr algn="just"/>
            <a:r>
              <a:rPr lang="en-IN" sz="2000" dirty="0" smtClean="0">
                <a:latin typeface="Georgia" pitchFamily="18" charset="0"/>
              </a:rPr>
              <a:t>There are four major mechanisms of chest injuries: penetrating, blunt, blast, and inhalation.</a:t>
            </a:r>
          </a:p>
          <a:p>
            <a:pPr algn="just"/>
            <a:r>
              <a:rPr lang="en-IN" sz="2000" dirty="0" smtClean="0">
                <a:latin typeface="Georgia" pitchFamily="18" charset="0"/>
              </a:rPr>
              <a:t>A fractured ribs and sternums take about 4-6 weeks to heal and it is usual to still feel some discomfort after this time. Bruising can take between 2-4 weeks to heal. Taking deep breaths and coughing are important normal actions that our bodies do every day.</a:t>
            </a:r>
          </a:p>
          <a:p>
            <a:endParaRPr lang="en-IN" dirty="0">
              <a:latin typeface="Georgia"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101</TotalTime>
  <Words>945</Words>
  <Application>Microsoft Office PowerPoint</Application>
  <PresentationFormat>On-screen Show (4:3)</PresentationFormat>
  <Paragraphs>46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Georgia</vt:lpstr>
      <vt:lpstr>Trebuchet MS</vt:lpstr>
      <vt:lpstr>Wingdings 3</vt:lpstr>
      <vt:lpstr>Facet</vt:lpstr>
      <vt:lpstr>Sports Medicine Chapter-3</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cp:lastModifiedBy>
  <cp:revision>4</cp:revision>
  <dcterms:created xsi:type="dcterms:W3CDTF">2006-08-16T00:00:00Z</dcterms:created>
  <dcterms:modified xsi:type="dcterms:W3CDTF">2024-08-17T03:44:24Z</dcterms:modified>
</cp:coreProperties>
</file>