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98" r:id="rId3"/>
    <p:sldId id="283" r:id="rId4"/>
    <p:sldId id="284" r:id="rId5"/>
    <p:sldId id="299" r:id="rId6"/>
    <p:sldId id="285" r:id="rId7"/>
    <p:sldId id="286" r:id="rId8"/>
    <p:sldId id="287" r:id="rId9"/>
    <p:sldId id="288" r:id="rId10"/>
    <p:sldId id="301" r:id="rId11"/>
    <p:sldId id="300" r:id="rId12"/>
    <p:sldId id="302" r:id="rId13"/>
    <p:sldId id="289" r:id="rId14"/>
    <p:sldId id="290" r:id="rId15"/>
    <p:sldId id="303" r:id="rId16"/>
    <p:sldId id="280" r:id="rId17"/>
    <p:sldId id="281" r:id="rId18"/>
    <p:sldId id="292" r:id="rId19"/>
    <p:sldId id="293" r:id="rId20"/>
    <p:sldId id="294" r:id="rId21"/>
    <p:sldId id="295" r:id="rId22"/>
    <p:sldId id="29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4660"/>
  </p:normalViewPr>
  <p:slideViewPr>
    <p:cSldViewPr snapToGrid="0">
      <p:cViewPr>
        <p:scale>
          <a:sx n="66" d="100"/>
          <a:sy n="66" d="100"/>
        </p:scale>
        <p:origin x="2178"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6512FA81-7C5B-4676-B7F6-7985A67A4DB2}" type="datetimeFigureOut">
              <a:rPr lang="en-IN" smtClean="0"/>
              <a:t>07-01-2024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3629470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512FA81-7C5B-4676-B7F6-7985A67A4DB2}" type="datetimeFigureOut">
              <a:rPr lang="en-IN" smtClean="0"/>
              <a:t>07-01-2024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2094333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512FA81-7C5B-4676-B7F6-7985A67A4DB2}" type="datetimeFigureOut">
              <a:rPr lang="en-IN" smtClean="0"/>
              <a:t>07-01-2024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3955583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512FA81-7C5B-4676-B7F6-7985A67A4DB2}" type="datetimeFigureOut">
              <a:rPr lang="en-IN" smtClean="0"/>
              <a:t>07-01-2024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244804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512FA81-7C5B-4676-B7F6-7985A67A4DB2}" type="datetimeFigureOut">
              <a:rPr lang="en-IN" smtClean="0"/>
              <a:t>07-01-2024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156010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6512FA81-7C5B-4676-B7F6-7985A67A4DB2}" type="datetimeFigureOut">
              <a:rPr lang="en-IN" smtClean="0"/>
              <a:t>07-01-2024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1416289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6512FA81-7C5B-4676-B7F6-7985A67A4DB2}" type="datetimeFigureOut">
              <a:rPr lang="en-IN" smtClean="0"/>
              <a:t>07-01-2024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2760888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6512FA81-7C5B-4676-B7F6-7985A67A4DB2}" type="datetimeFigureOut">
              <a:rPr lang="en-IN" smtClean="0"/>
              <a:t>07-01-2024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2971369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2FA81-7C5B-4676-B7F6-7985A67A4DB2}" type="datetimeFigureOut">
              <a:rPr lang="en-IN" smtClean="0"/>
              <a:t>07-01-2024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505466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12FA81-7C5B-4676-B7F6-7985A67A4DB2}" type="datetimeFigureOut">
              <a:rPr lang="en-IN" smtClean="0"/>
              <a:t>07-01-2024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3132542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12FA81-7C5B-4676-B7F6-7985A67A4DB2}" type="datetimeFigureOut">
              <a:rPr lang="en-IN" smtClean="0"/>
              <a:t>07-01-2024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670A164-0D70-4231-A971-BD234765EA6E}" type="slidenum">
              <a:rPr lang="en-IN" smtClean="0"/>
              <a:t>‹#›</a:t>
            </a:fld>
            <a:endParaRPr lang="en-IN"/>
          </a:p>
        </p:txBody>
      </p:sp>
    </p:spTree>
    <p:extLst>
      <p:ext uri="{BB962C8B-B14F-4D97-AF65-F5344CB8AC3E}">
        <p14:creationId xmlns:p14="http://schemas.microsoft.com/office/powerpoint/2010/main" val="3266387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12FA81-7C5B-4676-B7F6-7985A67A4DB2}" type="datetimeFigureOut">
              <a:rPr lang="en-IN" smtClean="0"/>
              <a:t>07-01-2024</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0A164-0D70-4231-A971-BD234765EA6E}" type="slidenum">
              <a:rPr lang="en-IN" smtClean="0"/>
              <a:t>‹#›</a:t>
            </a:fld>
            <a:endParaRPr lang="en-IN"/>
          </a:p>
        </p:txBody>
      </p:sp>
    </p:spTree>
    <p:extLst>
      <p:ext uri="{BB962C8B-B14F-4D97-AF65-F5344CB8AC3E}">
        <p14:creationId xmlns:p14="http://schemas.microsoft.com/office/powerpoint/2010/main" val="2510510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869" y="1717174"/>
            <a:ext cx="11464182" cy="4493538"/>
          </a:xfrm>
          <a:prstGeom prst="rect">
            <a:avLst/>
          </a:prstGeom>
        </p:spPr>
        <p:txBody>
          <a:bodyPr wrap="square">
            <a:spAutoFit/>
          </a:bodyPr>
          <a:lstStyle/>
          <a:p>
            <a:pPr algn="just">
              <a:spcAft>
                <a:spcPts val="0"/>
              </a:spcAft>
            </a:pPr>
            <a:r>
              <a:rPr lang="en-US" sz="2600" dirty="0">
                <a:solidFill>
                  <a:srgbClr val="20124D"/>
                </a:solidFill>
                <a:latin typeface="times new roman" panose="02020603050405020304" pitchFamily="18" charset="0"/>
              </a:rPr>
              <a:t>Many of the historians have devoted very little space to the aspect of Indian history through Indus valley civilization was at its apex when most nation of the Europe had not opened their eyes. The greatest drown back in our civilization, without doubt, has been that the people never kept the written records of their culture and political adventures. Whatever we have received from our ancient people as our heritage based </a:t>
            </a:r>
            <a:r>
              <a:rPr lang="en-US" sz="2600" b="1" dirty="0">
                <a:solidFill>
                  <a:srgbClr val="20124D"/>
                </a:solidFill>
                <a:latin typeface="times new roman" panose="02020603050405020304" pitchFamily="18" charset="0"/>
              </a:rPr>
              <a:t>on traditions and costumes, hearsays or legends</a:t>
            </a:r>
            <a:r>
              <a:rPr lang="en-US" sz="2600" dirty="0">
                <a:solidFill>
                  <a:srgbClr val="20124D"/>
                </a:solidFill>
                <a:latin typeface="times new roman" panose="02020603050405020304" pitchFamily="18" charset="0"/>
              </a:rPr>
              <a:t> is whether really reliable , cannot be said with certainty, but excavation at prehistoric sites like Mohenjo-Daro and Harappa etc. That reminds us of a great civilization existing about 2500 years ago, revel that there were </a:t>
            </a:r>
            <a:r>
              <a:rPr lang="en-US" sz="2600" dirty="0" err="1" smtClean="0">
                <a:solidFill>
                  <a:srgbClr val="20124D"/>
                </a:solidFill>
                <a:latin typeface="times new roman" panose="02020603050405020304" pitchFamily="18" charset="0"/>
              </a:rPr>
              <a:t>gigatic</a:t>
            </a:r>
            <a:r>
              <a:rPr lang="en-US" sz="2600" dirty="0" smtClean="0">
                <a:solidFill>
                  <a:srgbClr val="20124D"/>
                </a:solidFill>
                <a:latin typeface="times new roman" panose="02020603050405020304" pitchFamily="18" charset="0"/>
              </a:rPr>
              <a:t> </a:t>
            </a:r>
            <a:r>
              <a:rPr lang="en-US" sz="2600" dirty="0">
                <a:solidFill>
                  <a:srgbClr val="20124D"/>
                </a:solidFill>
                <a:latin typeface="times new roman" panose="02020603050405020304" pitchFamily="18" charset="0"/>
              </a:rPr>
              <a:t>public baths as we find in later Roman period , where people used to do some exercise to keep themselves physically fit . Oil massaging seems to be a widely known to ancient people</a:t>
            </a:r>
            <a:r>
              <a:rPr lang="en-US" sz="2600" dirty="0" smtClean="0">
                <a:solidFill>
                  <a:srgbClr val="20124D"/>
                </a:solidFill>
                <a:latin typeface="times new roman" panose="02020603050405020304" pitchFamily="18" charset="0"/>
              </a:rPr>
              <a:t>.</a:t>
            </a:r>
            <a:endParaRPr lang="en-US" sz="2600" dirty="0">
              <a:solidFill>
                <a:srgbClr val="201F20"/>
              </a:solidFill>
              <a:latin typeface="Roboto"/>
            </a:endParaRPr>
          </a:p>
        </p:txBody>
      </p:sp>
      <p:sp>
        <p:nvSpPr>
          <p:cNvPr id="3" name="Rectangle 2"/>
          <p:cNvSpPr/>
          <p:nvPr/>
        </p:nvSpPr>
        <p:spPr>
          <a:xfrm>
            <a:off x="1374667" y="0"/>
            <a:ext cx="9822068" cy="1569660"/>
          </a:xfrm>
          <a:prstGeom prst="rect">
            <a:avLst/>
          </a:prstGeom>
          <a:noFill/>
        </p:spPr>
        <p:txBody>
          <a:bodyPr wrap="square" lIns="91440" tIns="45720" rIns="91440" bIns="45720">
            <a:spAutoFit/>
          </a:bodyPr>
          <a:lstStyle/>
          <a:p>
            <a:pPr algn="ctr"/>
            <a:r>
              <a:rPr lang="en-US" sz="4800" b="1" cap="none" spc="0" dirty="0" smtClean="0">
                <a:ln w="0"/>
                <a:solidFill>
                  <a:schemeClr val="tx1"/>
                </a:solidFill>
                <a:effectLst>
                  <a:outerShdw blurRad="38100" dist="19050" dir="2700000" algn="tl" rotWithShape="0">
                    <a:schemeClr val="dk1">
                      <a:alpha val="40000"/>
                    </a:schemeClr>
                  </a:outerShdw>
                </a:effectLst>
              </a:rPr>
              <a:t>PHYSICAL EDUCTAION IN INDIA BEFORE INDEPENDANCE</a:t>
            </a:r>
            <a:endParaRPr lang="en-US" sz="48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95326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1323"/>
          <a:stretch/>
        </p:blipFill>
        <p:spPr>
          <a:xfrm>
            <a:off x="4811486" y="2598171"/>
            <a:ext cx="6916057" cy="362787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50" y="612643"/>
            <a:ext cx="4025900" cy="5613400"/>
          </a:xfrm>
          <a:prstGeom prst="rect">
            <a:avLst/>
          </a:prstGeom>
        </p:spPr>
      </p:pic>
      <p:sp>
        <p:nvSpPr>
          <p:cNvPr id="4" name="Rectangle 3"/>
          <p:cNvSpPr/>
          <p:nvPr/>
        </p:nvSpPr>
        <p:spPr>
          <a:xfrm>
            <a:off x="1580790" y="6226043"/>
            <a:ext cx="1608819" cy="523220"/>
          </a:xfrm>
          <a:prstGeom prst="rect">
            <a:avLst/>
          </a:prstGeom>
        </p:spPr>
        <p:txBody>
          <a:bodyPr wrap="square">
            <a:spAutoFit/>
          </a:bodyPr>
          <a:lstStyle/>
          <a:p>
            <a:r>
              <a:rPr lang="en-US" sz="2800" b="1" dirty="0" err="1">
                <a:solidFill>
                  <a:srgbClr val="20124D"/>
                </a:solidFill>
                <a:latin typeface="times new roman" panose="02020603050405020304" pitchFamily="18" charset="0"/>
              </a:rPr>
              <a:t>Chaogan</a:t>
            </a:r>
            <a:endParaRPr lang="en-IN" sz="2800"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9712" y="226331"/>
            <a:ext cx="3004231" cy="2250273"/>
          </a:xfrm>
          <a:prstGeom prst="rect">
            <a:avLst/>
          </a:prstGeom>
        </p:spPr>
      </p:pic>
    </p:spTree>
    <p:extLst>
      <p:ext uri="{BB962C8B-B14F-4D97-AF65-F5344CB8AC3E}">
        <p14:creationId xmlns:p14="http://schemas.microsoft.com/office/powerpoint/2010/main" val="805392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200" y="265730"/>
            <a:ext cx="11785600" cy="5970865"/>
          </a:xfrm>
          <a:prstGeom prst="rect">
            <a:avLst/>
          </a:prstGeom>
        </p:spPr>
        <p:txBody>
          <a:bodyPr wrap="square">
            <a:spAutoFit/>
          </a:bodyPr>
          <a:lstStyle/>
          <a:p>
            <a:pPr marL="285750" lvl="1" indent="-285750" algn="just">
              <a:buFont typeface="Arial" panose="020B0604020202020204" pitchFamily="34" charset="0"/>
              <a:buChar char="•"/>
            </a:pPr>
            <a:r>
              <a:rPr lang="en-US" sz="2000" b="1" dirty="0">
                <a:solidFill>
                  <a:srgbClr val="20124D"/>
                </a:solidFill>
                <a:latin typeface="times new roman" panose="02020603050405020304" pitchFamily="18" charset="0"/>
              </a:rPr>
              <a:t>Individual competition:-</a:t>
            </a:r>
            <a:r>
              <a:rPr lang="en-US" sz="2000" dirty="0">
                <a:solidFill>
                  <a:srgbClr val="20124D"/>
                </a:solidFill>
                <a:latin typeface="times new roman" panose="02020603050405020304" pitchFamily="18" charset="0"/>
              </a:rPr>
              <a:t> Individual competition were </a:t>
            </a:r>
            <a:r>
              <a:rPr lang="en-US" sz="2000" dirty="0" err="1">
                <a:solidFill>
                  <a:srgbClr val="20124D"/>
                </a:solidFill>
                <a:latin typeface="times new roman" panose="02020603050405020304" pitchFamily="18" charset="0"/>
              </a:rPr>
              <a:t>organised</a:t>
            </a:r>
            <a:r>
              <a:rPr lang="en-US" sz="2000" dirty="0">
                <a:solidFill>
                  <a:srgbClr val="20124D"/>
                </a:solidFill>
                <a:latin typeface="times new roman" panose="02020603050405020304" pitchFamily="18" charset="0"/>
              </a:rPr>
              <a:t> during master period. the fighting went on till one of the fighter was seriously injured or killed. fighting were also </a:t>
            </a:r>
            <a:r>
              <a:rPr lang="en-US" sz="2000" dirty="0" err="1">
                <a:solidFill>
                  <a:srgbClr val="20124D"/>
                </a:solidFill>
                <a:latin typeface="times new roman" panose="02020603050405020304" pitchFamily="18" charset="0"/>
              </a:rPr>
              <a:t>organised</a:t>
            </a:r>
            <a:r>
              <a:rPr lang="en-US" sz="2000" dirty="0">
                <a:solidFill>
                  <a:srgbClr val="20124D"/>
                </a:solidFill>
                <a:latin typeface="times new roman" panose="02020603050405020304" pitchFamily="18" charset="0"/>
              </a:rPr>
              <a:t> between men and beasts. </a:t>
            </a:r>
          </a:p>
          <a:p>
            <a:pPr marL="0" lvl="1" algn="just"/>
            <a:endParaRPr lang="en-US" sz="1050" dirty="0">
              <a:solidFill>
                <a:srgbClr val="20124D"/>
              </a:solidFill>
              <a:latin typeface="times new roman" panose="02020603050405020304" pitchFamily="18" charset="0"/>
            </a:endParaRPr>
          </a:p>
          <a:p>
            <a:pPr marL="285750" lvl="1" indent="-285750" algn="just">
              <a:buFont typeface="Arial" panose="020B0604020202020204" pitchFamily="34" charset="0"/>
              <a:buChar char="•"/>
            </a:pPr>
            <a:r>
              <a:rPr lang="en-US" sz="2000" b="1" dirty="0">
                <a:solidFill>
                  <a:srgbClr val="20124D"/>
                </a:solidFill>
                <a:latin typeface="times new roman" panose="02020603050405020304" pitchFamily="18" charset="0"/>
              </a:rPr>
              <a:t>Chess</a:t>
            </a:r>
            <a:r>
              <a:rPr lang="en-US" sz="2000" dirty="0">
                <a:solidFill>
                  <a:srgbClr val="20124D"/>
                </a:solidFill>
                <a:latin typeface="times new roman" panose="02020603050405020304" pitchFamily="18" charset="0"/>
              </a:rPr>
              <a:t>:- This sport came in to being in the western India. the king also </a:t>
            </a:r>
            <a:r>
              <a:rPr lang="en-US" sz="2000" dirty="0" err="1">
                <a:solidFill>
                  <a:srgbClr val="20124D"/>
                </a:solidFill>
                <a:latin typeface="times new roman" panose="02020603050405020304" pitchFamily="18" charset="0"/>
              </a:rPr>
              <a:t>patronised</a:t>
            </a:r>
            <a:r>
              <a:rPr lang="en-US" sz="2000" dirty="0">
                <a:solidFill>
                  <a:srgbClr val="20124D"/>
                </a:solidFill>
                <a:latin typeface="times new roman" panose="02020603050405020304" pitchFamily="18" charset="0"/>
              </a:rPr>
              <a:t> this sport. during 8th century it went to the China via Kashmir During Jahangir's time it was a very popular sport of the people</a:t>
            </a:r>
          </a:p>
          <a:p>
            <a:pPr marL="0" lvl="1" algn="just"/>
            <a:endParaRPr lang="en-US" sz="1050" dirty="0">
              <a:solidFill>
                <a:srgbClr val="201F20"/>
              </a:solidFill>
              <a:latin typeface="Roboto"/>
            </a:endParaRPr>
          </a:p>
          <a:p>
            <a:pPr marL="285750" lvl="1" indent="-285750" algn="just">
              <a:buFont typeface="Arial" panose="020B0604020202020204" pitchFamily="34" charset="0"/>
              <a:buChar char="•"/>
            </a:pPr>
            <a:r>
              <a:rPr lang="en-US" sz="2000" b="1" dirty="0" err="1">
                <a:solidFill>
                  <a:srgbClr val="20124D"/>
                </a:solidFill>
                <a:latin typeface="times new roman" panose="02020603050405020304" pitchFamily="18" charset="0"/>
              </a:rPr>
              <a:t>Chopar</a:t>
            </a:r>
            <a:r>
              <a:rPr lang="en-US" sz="2000" b="1" dirty="0">
                <a:solidFill>
                  <a:srgbClr val="20124D"/>
                </a:solidFill>
                <a:latin typeface="times new roman" panose="02020603050405020304" pitchFamily="18" charset="0"/>
              </a:rPr>
              <a:t>:-</a:t>
            </a:r>
            <a:r>
              <a:rPr lang="en-US" sz="2000" dirty="0">
                <a:solidFill>
                  <a:srgbClr val="20124D"/>
                </a:solidFill>
                <a:latin typeface="times new roman" panose="02020603050405020304" pitchFamily="18" charset="0"/>
              </a:rPr>
              <a:t> it was an ancient Indian pass time played on a piece of cloth. The cloth had four corner and every corner had 24 squares. all the four corner had different </a:t>
            </a:r>
            <a:r>
              <a:rPr lang="en-US" sz="2000" dirty="0" err="1">
                <a:solidFill>
                  <a:srgbClr val="20124D"/>
                </a:solidFill>
                <a:latin typeface="times new roman" panose="02020603050405020304" pitchFamily="18" charset="0"/>
              </a:rPr>
              <a:t>colour</a:t>
            </a:r>
            <a:r>
              <a:rPr lang="en-US" sz="2000" dirty="0">
                <a:solidFill>
                  <a:srgbClr val="20124D"/>
                </a:solidFill>
                <a:latin typeface="times new roman" panose="02020603050405020304" pitchFamily="18" charset="0"/>
              </a:rPr>
              <a:t> Who so ever complete the round of four corners earlier than other players was declared winner.</a:t>
            </a:r>
          </a:p>
          <a:p>
            <a:pPr marL="0" lvl="1" algn="just"/>
            <a:endParaRPr lang="en-US" sz="1050" dirty="0">
              <a:solidFill>
                <a:srgbClr val="20124D"/>
              </a:solidFill>
              <a:latin typeface="symbol" panose="05050102010706020507" pitchFamily="18" charset="2"/>
            </a:endParaRPr>
          </a:p>
          <a:p>
            <a:pPr marL="285750" lvl="1" indent="-285750" algn="just">
              <a:buFont typeface="Arial" panose="020B0604020202020204" pitchFamily="34" charset="0"/>
              <a:buChar char="•"/>
            </a:pPr>
            <a:r>
              <a:rPr lang="en-US" sz="2000" dirty="0" smtClean="0">
                <a:solidFill>
                  <a:srgbClr val="20124D"/>
                </a:solidFill>
                <a:latin typeface="times new roman" panose="02020603050405020304" pitchFamily="18" charset="0"/>
              </a:rPr>
              <a:t>Emperor </a:t>
            </a:r>
            <a:r>
              <a:rPr lang="en-US" sz="2000" dirty="0">
                <a:solidFill>
                  <a:srgbClr val="20124D"/>
                </a:solidFill>
                <a:latin typeface="times new roman" panose="02020603050405020304" pitchFamily="18" charset="0"/>
              </a:rPr>
              <a:t>Akbar was a famous player of this game and he could invite 200 people at a time . Everyone had to compete 16 </a:t>
            </a:r>
            <a:r>
              <a:rPr lang="en-US" sz="2000" dirty="0" err="1" smtClean="0">
                <a:solidFill>
                  <a:srgbClr val="20124D"/>
                </a:solidFill>
                <a:latin typeface="times new roman" panose="02020603050405020304" pitchFamily="18" charset="0"/>
              </a:rPr>
              <a:t>tmes</a:t>
            </a:r>
            <a:r>
              <a:rPr lang="en-US" sz="2000" dirty="0" smtClean="0">
                <a:solidFill>
                  <a:srgbClr val="20124D"/>
                </a:solidFill>
                <a:latin typeface="times new roman" panose="02020603050405020304" pitchFamily="18" charset="0"/>
              </a:rPr>
              <a:t> </a:t>
            </a:r>
            <a:r>
              <a:rPr lang="en-US" sz="2000" dirty="0">
                <a:solidFill>
                  <a:srgbClr val="20124D"/>
                </a:solidFill>
                <a:latin typeface="times new roman" panose="02020603050405020304" pitchFamily="18" charset="0"/>
              </a:rPr>
              <a:t>and in the event of not completing the game one had to drink a glass of wine, which was forbidden for Masters.</a:t>
            </a:r>
            <a:endParaRPr lang="en-US" sz="3200" dirty="0">
              <a:solidFill>
                <a:srgbClr val="201F20"/>
              </a:solidFill>
              <a:latin typeface="Roboto"/>
            </a:endParaRPr>
          </a:p>
          <a:p>
            <a:pPr marL="0" lvl="1" algn="just"/>
            <a:endParaRPr lang="en-US" sz="1050" b="1" dirty="0">
              <a:solidFill>
                <a:srgbClr val="20124D"/>
              </a:solidFill>
              <a:latin typeface="times new roman" panose="02020603050405020304" pitchFamily="18" charset="0"/>
            </a:endParaRPr>
          </a:p>
          <a:p>
            <a:pPr marL="285750" lvl="1" indent="-285750" algn="just">
              <a:buFont typeface="Arial" panose="020B0604020202020204" pitchFamily="34" charset="0"/>
              <a:buChar char="•"/>
            </a:pPr>
            <a:r>
              <a:rPr lang="en-US" sz="2000" b="1" dirty="0" err="1">
                <a:solidFill>
                  <a:srgbClr val="20124D"/>
                </a:solidFill>
                <a:latin typeface="times new roman" panose="02020603050405020304" pitchFamily="18" charset="0"/>
              </a:rPr>
              <a:t>Pachisi</a:t>
            </a:r>
            <a:r>
              <a:rPr lang="en-US" sz="2000" b="1" dirty="0">
                <a:solidFill>
                  <a:srgbClr val="20124D"/>
                </a:solidFill>
                <a:latin typeface="times new roman" panose="02020603050405020304" pitchFamily="18" charset="0"/>
              </a:rPr>
              <a:t>:-</a:t>
            </a:r>
            <a:r>
              <a:rPr lang="en-US" sz="2000" dirty="0">
                <a:solidFill>
                  <a:srgbClr val="20124D"/>
                </a:solidFill>
                <a:latin typeface="times new roman" panose="02020603050405020304" pitchFamily="18" charset="0"/>
              </a:rPr>
              <a:t> </a:t>
            </a:r>
            <a:r>
              <a:rPr lang="en-US" sz="2000" dirty="0" err="1">
                <a:solidFill>
                  <a:srgbClr val="20124D"/>
                </a:solidFill>
                <a:latin typeface="times new roman" panose="02020603050405020304" pitchFamily="18" charset="0"/>
              </a:rPr>
              <a:t>Pachisi</a:t>
            </a:r>
            <a:r>
              <a:rPr lang="en-US" sz="2000" dirty="0">
                <a:solidFill>
                  <a:srgbClr val="20124D"/>
                </a:solidFill>
                <a:latin typeface="times new roman" panose="02020603050405020304" pitchFamily="18" charset="0"/>
              </a:rPr>
              <a:t> was a sport which originated in India. We can find its traces on the walls of Ajanta and </a:t>
            </a:r>
            <a:r>
              <a:rPr lang="en-US" sz="2000" dirty="0" err="1">
                <a:solidFill>
                  <a:srgbClr val="20124D"/>
                </a:solidFill>
                <a:latin typeface="times new roman" panose="02020603050405020304" pitchFamily="18" charset="0"/>
              </a:rPr>
              <a:t>Allora</a:t>
            </a:r>
            <a:r>
              <a:rPr lang="en-US" sz="2000" dirty="0">
                <a:solidFill>
                  <a:srgbClr val="20124D"/>
                </a:solidFill>
                <a:latin typeface="times new roman" panose="02020603050405020304" pitchFamily="18" charset="0"/>
              </a:rPr>
              <a:t>. </a:t>
            </a:r>
            <a:r>
              <a:rPr lang="en-US" sz="2000" dirty="0" err="1">
                <a:solidFill>
                  <a:srgbClr val="20124D"/>
                </a:solidFill>
                <a:latin typeface="times new roman" panose="02020603050405020304" pitchFamily="18" charset="0"/>
              </a:rPr>
              <a:t>Pachisi</a:t>
            </a:r>
            <a:r>
              <a:rPr lang="en-US" sz="2000" dirty="0">
                <a:solidFill>
                  <a:srgbClr val="20124D"/>
                </a:solidFill>
                <a:latin typeface="times new roman" panose="02020603050405020304" pitchFamily="18" charset="0"/>
              </a:rPr>
              <a:t> was also played on a piece of cloth. This is even now –a-days it is popular in rural India This sport was played by ‘Kauris’(shells) that were Eight in number . If the ‘</a:t>
            </a:r>
            <a:r>
              <a:rPr lang="en-US" sz="2000" dirty="0" err="1">
                <a:solidFill>
                  <a:srgbClr val="20124D"/>
                </a:solidFill>
                <a:latin typeface="times new roman" panose="02020603050405020304" pitchFamily="18" charset="0"/>
              </a:rPr>
              <a:t>kasri</a:t>
            </a:r>
            <a:r>
              <a:rPr lang="en-US" sz="2000" dirty="0">
                <a:solidFill>
                  <a:srgbClr val="20124D"/>
                </a:solidFill>
                <a:latin typeface="times new roman" panose="02020603050405020304" pitchFamily="18" charset="0"/>
              </a:rPr>
              <a:t>’ fell in the prone position the player had to move 25 quarters. From this it was given the name of </a:t>
            </a:r>
            <a:r>
              <a:rPr lang="en-US" sz="2000" dirty="0" err="1">
                <a:solidFill>
                  <a:srgbClr val="20124D"/>
                </a:solidFill>
                <a:latin typeface="times new roman" panose="02020603050405020304" pitchFamily="18" charset="0"/>
              </a:rPr>
              <a:t>pachisi</a:t>
            </a:r>
            <a:r>
              <a:rPr lang="en-US" sz="2000" dirty="0">
                <a:solidFill>
                  <a:srgbClr val="20124D"/>
                </a:solidFill>
                <a:latin typeface="times new roman" panose="02020603050405020304" pitchFamily="18" charset="0"/>
              </a:rPr>
              <a:t> . in ordinary condition, a player will move ahead the number of squares equal to the shells fallen. This </a:t>
            </a:r>
            <a:r>
              <a:rPr lang="en-US" sz="2000" dirty="0" err="1">
                <a:solidFill>
                  <a:srgbClr val="20124D"/>
                </a:solidFill>
                <a:latin typeface="times new roman" panose="02020603050405020304" pitchFamily="18" charset="0"/>
              </a:rPr>
              <a:t>recreative</a:t>
            </a:r>
            <a:r>
              <a:rPr lang="en-US" sz="2000" dirty="0">
                <a:solidFill>
                  <a:srgbClr val="20124D"/>
                </a:solidFill>
                <a:latin typeface="times new roman" panose="02020603050405020304" pitchFamily="18" charset="0"/>
              </a:rPr>
              <a:t> game was a common sight in Akbar’s time who himself was very fond of this game. Ha had a special arrangement of this game at </a:t>
            </a:r>
            <a:r>
              <a:rPr lang="en-US" sz="2000" dirty="0" err="1">
                <a:solidFill>
                  <a:srgbClr val="20124D"/>
                </a:solidFill>
                <a:latin typeface="times new roman" panose="02020603050405020304" pitchFamily="18" charset="0"/>
              </a:rPr>
              <a:t>fathehpur</a:t>
            </a:r>
            <a:r>
              <a:rPr lang="en-US" sz="2000" dirty="0">
                <a:solidFill>
                  <a:srgbClr val="20124D"/>
                </a:solidFill>
                <a:latin typeface="times new roman" panose="02020603050405020304" pitchFamily="18" charset="0"/>
              </a:rPr>
              <a:t> </a:t>
            </a:r>
            <a:r>
              <a:rPr lang="en-US" sz="2000" dirty="0" err="1">
                <a:solidFill>
                  <a:srgbClr val="20124D"/>
                </a:solidFill>
                <a:latin typeface="times new roman" panose="02020603050405020304" pitchFamily="18" charset="0"/>
              </a:rPr>
              <a:t>Sikari</a:t>
            </a:r>
            <a:r>
              <a:rPr lang="en-US" sz="2000" dirty="0">
                <a:solidFill>
                  <a:srgbClr val="20124D"/>
                </a:solidFill>
                <a:latin typeface="times new roman" panose="02020603050405020304" pitchFamily="18" charset="0"/>
              </a:rPr>
              <a:t>. There he had got made the square of marble which can see even today</a:t>
            </a:r>
            <a:r>
              <a:rPr lang="en-US" sz="2000" dirty="0" smtClean="0">
                <a:solidFill>
                  <a:srgbClr val="20124D"/>
                </a:solidFill>
                <a:latin typeface="times new roman" panose="02020603050405020304" pitchFamily="18" charset="0"/>
              </a:rPr>
              <a:t>.</a:t>
            </a:r>
          </a:p>
        </p:txBody>
      </p:sp>
    </p:spTree>
    <p:extLst>
      <p:ext uri="{BB962C8B-B14F-4D97-AF65-F5344CB8AC3E}">
        <p14:creationId xmlns:p14="http://schemas.microsoft.com/office/powerpoint/2010/main" val="4223290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49" y="2989943"/>
            <a:ext cx="5812654" cy="386805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3371" y="0"/>
            <a:ext cx="6894728" cy="5007429"/>
          </a:xfrm>
          <a:prstGeom prst="rect">
            <a:avLst/>
          </a:prstGeom>
        </p:spPr>
      </p:pic>
    </p:spTree>
    <p:extLst>
      <p:ext uri="{BB962C8B-B14F-4D97-AF65-F5344CB8AC3E}">
        <p14:creationId xmlns:p14="http://schemas.microsoft.com/office/powerpoint/2010/main" val="1713428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200" y="43544"/>
            <a:ext cx="11843658" cy="6817251"/>
          </a:xfrm>
          <a:prstGeom prst="rect">
            <a:avLst/>
          </a:prstGeom>
        </p:spPr>
        <p:txBody>
          <a:bodyPr wrap="square">
            <a:spAutoFit/>
          </a:bodyPr>
          <a:lstStyle/>
          <a:p>
            <a:pPr marR="0" algn="just">
              <a:spcBef>
                <a:spcPts val="0"/>
              </a:spcBef>
              <a:spcAft>
                <a:spcPts val="0"/>
              </a:spcAft>
              <a:buFont typeface="Arial" panose="020B0604020202020204" pitchFamily="34" charset="0"/>
              <a:buChar char="•"/>
            </a:pPr>
            <a:r>
              <a:rPr lang="en-US" sz="2300" b="1" dirty="0">
                <a:solidFill>
                  <a:srgbClr val="20124D"/>
                </a:solidFill>
                <a:latin typeface="times new roman" panose="02020603050405020304" pitchFamily="18" charset="0"/>
              </a:rPr>
              <a:t>British period:-</a:t>
            </a:r>
            <a:r>
              <a:rPr lang="en-US" sz="2300" dirty="0">
                <a:solidFill>
                  <a:srgbClr val="20124D"/>
                </a:solidFill>
                <a:latin typeface="times new roman" panose="02020603050405020304" pitchFamily="18" charset="0"/>
              </a:rPr>
              <a:t> A flesh back to pre-independence to days:- Physical education has always existed in the Indian society in one form or the another, but had never been considered as a part and parcel of school curriculum. No doubt, the English are the sports loving people and pioneers in education but in India as ruler, they also never paid any attention to the inclusion of physical education in the school education </a:t>
            </a:r>
            <a:r>
              <a:rPr lang="en-US" sz="2300" dirty="0" err="1">
                <a:solidFill>
                  <a:srgbClr val="20124D"/>
                </a:solidFill>
                <a:latin typeface="times new roman" panose="02020603050405020304" pitchFamily="18" charset="0"/>
              </a:rPr>
              <a:t>programme</a:t>
            </a:r>
            <a:r>
              <a:rPr lang="en-US" sz="2300" dirty="0">
                <a:solidFill>
                  <a:srgbClr val="20124D"/>
                </a:solidFill>
                <a:latin typeface="times new roman" panose="02020603050405020304" pitchFamily="18" charset="0"/>
              </a:rPr>
              <a:t>. In 1833 government of India (at the </a:t>
            </a:r>
            <a:r>
              <a:rPr lang="en-US" sz="2300" dirty="0" err="1">
                <a:solidFill>
                  <a:srgbClr val="20124D"/>
                </a:solidFill>
                <a:latin typeface="times new roman" panose="02020603050405020304" pitchFamily="18" charset="0"/>
              </a:rPr>
              <a:t>centre</a:t>
            </a:r>
            <a:r>
              <a:rPr lang="en-US" sz="2300" dirty="0">
                <a:solidFill>
                  <a:srgbClr val="20124D"/>
                </a:solidFill>
                <a:latin typeface="times new roman" panose="02020603050405020304" pitchFamily="18" charset="0"/>
              </a:rPr>
              <a:t>) shouldered the responsibility of the education and in 1870, the subject of education was made a state subject—only the </a:t>
            </a:r>
            <a:r>
              <a:rPr lang="en-US" sz="2300" dirty="0" err="1">
                <a:solidFill>
                  <a:srgbClr val="20124D"/>
                </a:solidFill>
                <a:latin typeface="times new roman" panose="02020603050405020304" pitchFamily="18" charset="0"/>
              </a:rPr>
              <a:t>centre</a:t>
            </a:r>
            <a:r>
              <a:rPr lang="en-US" sz="2300" dirty="0">
                <a:solidFill>
                  <a:srgbClr val="20124D"/>
                </a:solidFill>
                <a:latin typeface="times new roman" panose="02020603050405020304" pitchFamily="18" charset="0"/>
              </a:rPr>
              <a:t> retained the supervisory power. Physical was given no place in school </a:t>
            </a:r>
            <a:r>
              <a:rPr lang="en-US" sz="2300" dirty="0" err="1">
                <a:solidFill>
                  <a:srgbClr val="20124D"/>
                </a:solidFill>
                <a:latin typeface="times new roman" panose="02020603050405020304" pitchFamily="18" charset="0"/>
              </a:rPr>
              <a:t>programme</a:t>
            </a:r>
            <a:r>
              <a:rPr lang="en-US" sz="2300" dirty="0">
                <a:solidFill>
                  <a:srgbClr val="20124D"/>
                </a:solidFill>
                <a:latin typeface="times new roman" panose="02020603050405020304" pitchFamily="18" charset="0"/>
              </a:rPr>
              <a:t>. For the first time it was the Indian education commission in 1882 that recommended “physical training be promoted in the interest of the youth by the encouragement of native games.</a:t>
            </a:r>
            <a:endParaRPr lang="en-US" sz="2300" dirty="0">
              <a:solidFill>
                <a:srgbClr val="201F20"/>
              </a:solidFill>
              <a:latin typeface="Roboto"/>
            </a:endParaRPr>
          </a:p>
          <a:p>
            <a:pPr marR="0" algn="just">
              <a:spcBef>
                <a:spcPts val="0"/>
              </a:spcBef>
              <a:spcAft>
                <a:spcPts val="0"/>
              </a:spcAft>
              <a:buFont typeface="Arial" panose="020B0604020202020204" pitchFamily="34" charset="0"/>
              <a:buChar char="•"/>
            </a:pPr>
            <a:r>
              <a:rPr lang="en-US" sz="2300" b="1" dirty="0">
                <a:solidFill>
                  <a:srgbClr val="20124D"/>
                </a:solidFill>
                <a:latin typeface="times new roman" panose="02020603050405020304" pitchFamily="18" charset="0"/>
              </a:rPr>
              <a:t>Gymnastic,</a:t>
            </a:r>
            <a:r>
              <a:rPr lang="en-US" sz="2300" dirty="0">
                <a:solidFill>
                  <a:srgbClr val="20124D"/>
                </a:solidFill>
                <a:latin typeface="times new roman" panose="02020603050405020304" pitchFamily="18" charset="0"/>
              </a:rPr>
              <a:t> drill, and other exercises suited to each class of school”. This spurred the interest in the school children to take physical activities as enjoyable activities. In 1894, the question of making physical education as a compulsory subject was considered but no definite policy came out of this, western game especially cricket, were becoming very popular on voluntary basis.</a:t>
            </a:r>
            <a:endParaRPr lang="en-US" sz="2300" dirty="0">
              <a:solidFill>
                <a:srgbClr val="201F20"/>
              </a:solidFill>
              <a:latin typeface="Roboto"/>
            </a:endParaRPr>
          </a:p>
          <a:p>
            <a:pPr marR="0" algn="just">
              <a:spcBef>
                <a:spcPts val="0"/>
              </a:spcBef>
              <a:spcAft>
                <a:spcPts val="0"/>
              </a:spcAft>
              <a:buFont typeface="Arial" panose="020B0604020202020204" pitchFamily="34" charset="0"/>
              <a:buChar char="•"/>
            </a:pPr>
            <a:r>
              <a:rPr lang="en-US" sz="2300" b="1" dirty="0">
                <a:solidFill>
                  <a:srgbClr val="20124D"/>
                </a:solidFill>
                <a:latin typeface="times new roman" panose="02020603050405020304" pitchFamily="18" charset="0"/>
              </a:rPr>
              <a:t>Private </a:t>
            </a:r>
            <a:r>
              <a:rPr lang="en-US" sz="2300" b="1" dirty="0" err="1">
                <a:solidFill>
                  <a:srgbClr val="20124D"/>
                </a:solidFill>
                <a:latin typeface="times new roman" panose="02020603050405020304" pitchFamily="18" charset="0"/>
              </a:rPr>
              <a:t>organisation</a:t>
            </a:r>
            <a:r>
              <a:rPr lang="en-US" sz="2300" dirty="0">
                <a:solidFill>
                  <a:srgbClr val="20124D"/>
                </a:solidFill>
                <a:latin typeface="times new roman" panose="02020603050405020304" pitchFamily="18" charset="0"/>
              </a:rPr>
              <a:t> for physical education like gymnastics, </a:t>
            </a:r>
            <a:r>
              <a:rPr lang="en-US" sz="2300" dirty="0" err="1">
                <a:solidFill>
                  <a:srgbClr val="20124D"/>
                </a:solidFill>
                <a:latin typeface="times new roman" panose="02020603050405020304" pitchFamily="18" charset="0"/>
              </a:rPr>
              <a:t>vyayam</a:t>
            </a:r>
            <a:r>
              <a:rPr lang="en-US" sz="2300" dirty="0">
                <a:solidFill>
                  <a:srgbClr val="20124D"/>
                </a:solidFill>
                <a:latin typeface="times new roman" panose="02020603050405020304" pitchFamily="18" charset="0"/>
              </a:rPr>
              <a:t> ,scholar </a:t>
            </a:r>
            <a:r>
              <a:rPr lang="en-US" sz="2300" dirty="0" err="1">
                <a:solidFill>
                  <a:srgbClr val="20124D"/>
                </a:solidFill>
                <a:latin typeface="times new roman" panose="02020603050405020304" pitchFamily="18" charset="0"/>
              </a:rPr>
              <a:t>Akhada,s</a:t>
            </a:r>
            <a:r>
              <a:rPr lang="en-US" sz="2300" dirty="0">
                <a:solidFill>
                  <a:srgbClr val="20124D"/>
                </a:solidFill>
                <a:latin typeface="times new roman" panose="02020603050405020304" pitchFamily="18" charset="0"/>
              </a:rPr>
              <a:t> and </a:t>
            </a:r>
            <a:r>
              <a:rPr lang="en-US" sz="2300" dirty="0" err="1">
                <a:solidFill>
                  <a:srgbClr val="20124D"/>
                </a:solidFill>
                <a:latin typeface="times new roman" panose="02020603050405020304" pitchFamily="18" charset="0"/>
              </a:rPr>
              <a:t>Kreere</a:t>
            </a:r>
            <a:r>
              <a:rPr lang="en-US" sz="2300" dirty="0">
                <a:solidFill>
                  <a:srgbClr val="20124D"/>
                </a:solidFill>
                <a:latin typeface="times new roman" panose="02020603050405020304" pitchFamily="18" charset="0"/>
              </a:rPr>
              <a:t> Mandal contributed appreciably to the spread of traditional interest in developmental and conditioning activities like </a:t>
            </a:r>
            <a:r>
              <a:rPr lang="en-US" sz="2300" dirty="0" err="1">
                <a:solidFill>
                  <a:srgbClr val="20124D"/>
                </a:solidFill>
                <a:latin typeface="times new roman" panose="02020603050405020304" pitchFamily="18" charset="0"/>
              </a:rPr>
              <a:t>dands</a:t>
            </a:r>
            <a:r>
              <a:rPr lang="en-US" sz="2300" dirty="0">
                <a:solidFill>
                  <a:srgbClr val="20124D"/>
                </a:solidFill>
                <a:latin typeface="times new roman" panose="02020603050405020304" pitchFamily="18" charset="0"/>
              </a:rPr>
              <a:t> </a:t>
            </a:r>
            <a:r>
              <a:rPr lang="en-US" sz="2300" dirty="0" err="1">
                <a:solidFill>
                  <a:srgbClr val="20124D"/>
                </a:solidFill>
                <a:latin typeface="times new roman" panose="02020603050405020304" pitchFamily="18" charset="0"/>
              </a:rPr>
              <a:t>baithaks</a:t>
            </a:r>
            <a:r>
              <a:rPr lang="en-US" sz="2300" dirty="0">
                <a:solidFill>
                  <a:srgbClr val="20124D"/>
                </a:solidFill>
                <a:latin typeface="times new roman" panose="02020603050405020304" pitchFamily="18" charset="0"/>
              </a:rPr>
              <a:t>, yogic exercises, vigorous folk dances, wrestling, </a:t>
            </a:r>
            <a:r>
              <a:rPr lang="en-US" sz="2300" dirty="0" err="1">
                <a:solidFill>
                  <a:srgbClr val="20124D"/>
                </a:solidFill>
                <a:latin typeface="times new roman" panose="02020603050405020304" pitchFamily="18" charset="0"/>
              </a:rPr>
              <a:t>lathi</a:t>
            </a:r>
            <a:r>
              <a:rPr lang="en-US" sz="2300" dirty="0">
                <a:solidFill>
                  <a:srgbClr val="20124D"/>
                </a:solidFill>
                <a:latin typeface="times new roman" panose="02020603050405020304" pitchFamily="18" charset="0"/>
              </a:rPr>
              <a:t> fight, exercise with light apparatus and indigenous game like </a:t>
            </a:r>
            <a:r>
              <a:rPr lang="en-US" sz="2300" dirty="0" err="1">
                <a:solidFill>
                  <a:srgbClr val="20124D"/>
                </a:solidFill>
                <a:latin typeface="times new roman" panose="02020603050405020304" pitchFamily="18" charset="0"/>
              </a:rPr>
              <a:t>kho-kho</a:t>
            </a:r>
            <a:r>
              <a:rPr lang="en-US" sz="2300" dirty="0">
                <a:solidFill>
                  <a:srgbClr val="20124D"/>
                </a:solidFill>
                <a:latin typeface="times new roman" panose="02020603050405020304" pitchFamily="18" charset="0"/>
              </a:rPr>
              <a:t>, </a:t>
            </a:r>
            <a:r>
              <a:rPr lang="en-US" sz="2300" dirty="0" err="1">
                <a:solidFill>
                  <a:srgbClr val="20124D"/>
                </a:solidFill>
                <a:latin typeface="times new roman" panose="02020603050405020304" pitchFamily="18" charset="0"/>
              </a:rPr>
              <a:t>atyapatya</a:t>
            </a:r>
            <a:r>
              <a:rPr lang="en-US" sz="2300" dirty="0">
                <a:solidFill>
                  <a:srgbClr val="20124D"/>
                </a:solidFill>
                <a:latin typeface="times new roman" panose="02020603050405020304" pitchFamily="18" charset="0"/>
              </a:rPr>
              <a:t>, it is heartening to note that some of the princely states also promoted some games especially pole, hockey, cricket etc.</a:t>
            </a:r>
            <a:endParaRPr lang="en-US" sz="2300" b="0" i="0" dirty="0">
              <a:solidFill>
                <a:srgbClr val="201F20"/>
              </a:solidFill>
              <a:effectLst/>
              <a:latin typeface="Roboto"/>
            </a:endParaRPr>
          </a:p>
        </p:txBody>
      </p:sp>
    </p:spTree>
    <p:extLst>
      <p:ext uri="{BB962C8B-B14F-4D97-AF65-F5344CB8AC3E}">
        <p14:creationId xmlns:p14="http://schemas.microsoft.com/office/powerpoint/2010/main" val="3951668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622" y="169059"/>
            <a:ext cx="11883721" cy="6555641"/>
          </a:xfrm>
          <a:prstGeom prst="rect">
            <a:avLst/>
          </a:prstGeom>
        </p:spPr>
        <p:txBody>
          <a:bodyPr wrap="square">
            <a:spAutoFit/>
          </a:bodyPr>
          <a:lstStyle/>
          <a:p>
            <a:pPr algn="just">
              <a:buFont typeface="Arial" panose="020B0604020202020204" pitchFamily="34" charset="0"/>
              <a:buChar char="•"/>
            </a:pPr>
            <a:r>
              <a:rPr lang="en-US" sz="2800" b="1" dirty="0">
                <a:solidFill>
                  <a:srgbClr val="20124D"/>
                </a:solidFill>
                <a:latin typeface="times new roman" panose="02020603050405020304" pitchFamily="18" charset="0"/>
              </a:rPr>
              <a:t>Pre-independence</a:t>
            </a:r>
            <a:r>
              <a:rPr lang="en-US" sz="2800" dirty="0">
                <a:solidFill>
                  <a:srgbClr val="20124D"/>
                </a:solidFill>
                <a:latin typeface="times new roman" panose="02020603050405020304" pitchFamily="18" charset="0"/>
              </a:rPr>
              <a:t> days goes to the Y.M.C.A college of physical education , Madras founded in 1920, by Mr. H. C. Buck. Since its inspection this college has been working to promote and </a:t>
            </a:r>
            <a:r>
              <a:rPr lang="en-US" sz="2800" dirty="0" err="1">
                <a:solidFill>
                  <a:srgbClr val="20124D"/>
                </a:solidFill>
                <a:latin typeface="times new roman" panose="02020603050405020304" pitchFamily="18" charset="0"/>
              </a:rPr>
              <a:t>systematise</a:t>
            </a:r>
            <a:r>
              <a:rPr lang="en-US" sz="2800" dirty="0">
                <a:solidFill>
                  <a:srgbClr val="20124D"/>
                </a:solidFill>
                <a:latin typeface="times new roman" panose="02020603050405020304" pitchFamily="18" charset="0"/>
              </a:rPr>
              <a:t> physical education in India. In 1931, the government college of physical education Hyderabad and in 1938, Christian college of physical education Lucknow were established. In 1938, came in to existence another “training institute of physical education” </a:t>
            </a:r>
            <a:r>
              <a:rPr lang="en-US" sz="2800" dirty="0" err="1">
                <a:solidFill>
                  <a:srgbClr val="20124D"/>
                </a:solidFill>
                <a:latin typeface="times new roman" panose="02020603050405020304" pitchFamily="18" charset="0"/>
              </a:rPr>
              <a:t>kandivali</a:t>
            </a:r>
            <a:r>
              <a:rPr lang="en-US" sz="2800" dirty="0">
                <a:solidFill>
                  <a:srgbClr val="20124D"/>
                </a:solidFill>
                <a:latin typeface="times new roman" panose="02020603050405020304" pitchFamily="18" charset="0"/>
              </a:rPr>
              <a:t> (Bombay) in 1914 Vaidya brothers founded sir Hanuman </a:t>
            </a:r>
            <a:r>
              <a:rPr lang="en-US" sz="2800" dirty="0" err="1">
                <a:solidFill>
                  <a:srgbClr val="20124D"/>
                </a:solidFill>
                <a:latin typeface="times new roman" panose="02020603050405020304" pitchFamily="18" charset="0"/>
              </a:rPr>
              <a:t>Vyayam</a:t>
            </a:r>
            <a:r>
              <a:rPr lang="en-US" sz="2800" dirty="0">
                <a:solidFill>
                  <a:srgbClr val="20124D"/>
                </a:solidFill>
                <a:latin typeface="times new roman" panose="02020603050405020304" pitchFamily="18" charset="0"/>
              </a:rPr>
              <a:t> </a:t>
            </a:r>
            <a:r>
              <a:rPr lang="en-US" sz="2800" dirty="0" err="1">
                <a:solidFill>
                  <a:srgbClr val="20124D"/>
                </a:solidFill>
                <a:latin typeface="times new roman" panose="02020603050405020304" pitchFamily="18" charset="0"/>
              </a:rPr>
              <a:t>Prasarak</a:t>
            </a:r>
            <a:r>
              <a:rPr lang="en-US" sz="2800" dirty="0">
                <a:solidFill>
                  <a:srgbClr val="20124D"/>
                </a:solidFill>
                <a:latin typeface="times new roman" panose="02020603050405020304" pitchFamily="18" charset="0"/>
              </a:rPr>
              <a:t> Mandal ,Amaravati basically to serve the cause of physical education in India. In 1924, this institution started a five weeks summer course for Youngman and women in indigenous activities</a:t>
            </a:r>
            <a:r>
              <a:rPr lang="en-US" sz="2800" dirty="0" smtClean="0">
                <a:solidFill>
                  <a:srgbClr val="20124D"/>
                </a:solidFill>
                <a:latin typeface="times new roman" panose="02020603050405020304" pitchFamily="18" charset="0"/>
              </a:rPr>
              <a:t>.</a:t>
            </a:r>
          </a:p>
          <a:p>
            <a:pPr algn="just">
              <a:buFont typeface="Arial" panose="020B0604020202020204" pitchFamily="34" charset="0"/>
              <a:buChar char="•"/>
            </a:pPr>
            <a:r>
              <a:rPr lang="en-US" sz="2800" dirty="0" smtClean="0">
                <a:solidFill>
                  <a:srgbClr val="20124D"/>
                </a:solidFill>
                <a:latin typeface="times new roman" panose="02020603050405020304" pitchFamily="18" charset="0"/>
              </a:rPr>
              <a:t> </a:t>
            </a:r>
            <a:r>
              <a:rPr lang="en-US" sz="2800" dirty="0">
                <a:solidFill>
                  <a:srgbClr val="20124D"/>
                </a:solidFill>
                <a:latin typeface="times new roman" panose="02020603050405020304" pitchFamily="18" charset="0"/>
              </a:rPr>
              <a:t>A youth completing this course was awarded “</a:t>
            </a:r>
            <a:r>
              <a:rPr lang="en-US" sz="2800" dirty="0" err="1">
                <a:solidFill>
                  <a:srgbClr val="20124D"/>
                </a:solidFill>
                <a:latin typeface="times new roman" panose="02020603050405020304" pitchFamily="18" charset="0"/>
              </a:rPr>
              <a:t>Vyayam</a:t>
            </a:r>
            <a:r>
              <a:rPr lang="en-US" sz="2800" dirty="0">
                <a:solidFill>
                  <a:srgbClr val="20124D"/>
                </a:solidFill>
                <a:latin typeface="times new roman" panose="02020603050405020304" pitchFamily="18" charset="0"/>
              </a:rPr>
              <a:t> </a:t>
            </a:r>
            <a:r>
              <a:rPr lang="en-US" sz="2800" dirty="0" err="1">
                <a:solidFill>
                  <a:srgbClr val="20124D"/>
                </a:solidFill>
                <a:latin typeface="times new roman" panose="02020603050405020304" pitchFamily="18" charset="0"/>
              </a:rPr>
              <a:t>Visharad</a:t>
            </a:r>
            <a:r>
              <a:rPr lang="en-US" sz="2800" dirty="0">
                <a:solidFill>
                  <a:srgbClr val="20124D"/>
                </a:solidFill>
                <a:latin typeface="times new roman" panose="02020603050405020304" pitchFamily="18" charset="0"/>
              </a:rPr>
              <a:t>”. Here in 1946 at the time of All India physical education conference. National Association of Physical education and Recreation of India was formed . The Mandal team gave numerous demonstration of activities in Europe and Middle east and in 1936 at Olympics games at Berlin and in 1949 at the second Lingard at Stock home. </a:t>
            </a:r>
            <a:endParaRPr lang="en-US" sz="2800" dirty="0" smtClean="0">
              <a:solidFill>
                <a:srgbClr val="20124D"/>
              </a:solidFill>
              <a:latin typeface="times new roman" panose="02020603050405020304" pitchFamily="18" charset="0"/>
            </a:endParaRPr>
          </a:p>
        </p:txBody>
      </p:sp>
    </p:spTree>
    <p:extLst>
      <p:ext uri="{BB962C8B-B14F-4D97-AF65-F5344CB8AC3E}">
        <p14:creationId xmlns:p14="http://schemas.microsoft.com/office/powerpoint/2010/main" val="955283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9313" y="506182"/>
            <a:ext cx="11654972" cy="5324535"/>
          </a:xfrm>
          <a:prstGeom prst="rect">
            <a:avLst/>
          </a:prstGeom>
        </p:spPr>
        <p:txBody>
          <a:bodyPr wrap="square">
            <a:spAutoFit/>
          </a:bodyPr>
          <a:lstStyle/>
          <a:p>
            <a:pPr algn="just">
              <a:buFont typeface="Arial" panose="020B0604020202020204" pitchFamily="34" charset="0"/>
              <a:buChar char="•"/>
            </a:pPr>
            <a:r>
              <a:rPr lang="en-US" sz="3200" b="1" dirty="0">
                <a:solidFill>
                  <a:srgbClr val="20124D"/>
                </a:solidFill>
                <a:latin typeface="times new roman" panose="02020603050405020304" pitchFamily="18" charset="0"/>
              </a:rPr>
              <a:t>New Horizon</a:t>
            </a:r>
          </a:p>
          <a:p>
            <a:pPr algn="just"/>
            <a:r>
              <a:rPr lang="en-US" sz="2800" dirty="0">
                <a:solidFill>
                  <a:srgbClr val="20124D"/>
                </a:solidFill>
                <a:latin typeface="times new roman" panose="02020603050405020304" pitchFamily="18" charset="0"/>
              </a:rPr>
              <a:t>This land of "Baharat" threw off the yoke of the British serfdom in the year 1947. This necessitated the formulation of new politics- Political and educational to suit our social set -up and to build up a new nation. The subject of education was transferred to the states but the </a:t>
            </a:r>
            <a:r>
              <a:rPr lang="en-US" sz="2800" dirty="0" err="1">
                <a:solidFill>
                  <a:srgbClr val="20124D"/>
                </a:solidFill>
                <a:latin typeface="times new roman" panose="02020603050405020304" pitchFamily="18" charset="0"/>
              </a:rPr>
              <a:t>centre</a:t>
            </a:r>
            <a:r>
              <a:rPr lang="en-US" sz="2800" dirty="0">
                <a:solidFill>
                  <a:srgbClr val="20124D"/>
                </a:solidFill>
                <a:latin typeface="times new roman" panose="02020603050405020304" pitchFamily="18" charset="0"/>
              </a:rPr>
              <a:t> retained the vital affairs of coordination and formulation of directives to the states keeping in view the national objective to be achieved. thousands of social forces started operating in the life of an Indian citizen. As a result innumerable schools were opened to give compulsory and free education up to the age of 14 years. Thousands of new colleges and many new universities came in to existence to give impetus to the cause of education, ensure industrial development, to herald a green revolution and to raise standard of living of countrymen.</a:t>
            </a:r>
            <a:r>
              <a:rPr lang="en-US" sz="2800" b="1" dirty="0">
                <a:solidFill>
                  <a:srgbClr val="20124D"/>
                </a:solidFill>
                <a:latin typeface="times new roman" panose="02020603050405020304" pitchFamily="18" charset="0"/>
              </a:rPr>
              <a:t> </a:t>
            </a:r>
            <a:endParaRPr lang="en-US" sz="2800" dirty="0">
              <a:solidFill>
                <a:srgbClr val="201F20"/>
              </a:solidFill>
              <a:latin typeface="Roboto"/>
            </a:endParaRPr>
          </a:p>
        </p:txBody>
      </p:sp>
    </p:spTree>
    <p:extLst>
      <p:ext uri="{BB962C8B-B14F-4D97-AF65-F5344CB8AC3E}">
        <p14:creationId xmlns:p14="http://schemas.microsoft.com/office/powerpoint/2010/main" val="685159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968" t="25697" r="16667" b="26614"/>
          <a:stretch/>
        </p:blipFill>
        <p:spPr>
          <a:xfrm>
            <a:off x="152400" y="145806"/>
            <a:ext cx="11899900" cy="6597894"/>
          </a:xfrm>
          <a:prstGeom prst="rect">
            <a:avLst/>
          </a:prstGeom>
        </p:spPr>
      </p:pic>
    </p:spTree>
    <p:extLst>
      <p:ext uri="{BB962C8B-B14F-4D97-AF65-F5344CB8AC3E}">
        <p14:creationId xmlns:p14="http://schemas.microsoft.com/office/powerpoint/2010/main" val="967266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651" t="25414" r="17063" b="36349"/>
          <a:stretch/>
        </p:blipFill>
        <p:spPr>
          <a:xfrm>
            <a:off x="217715" y="1349829"/>
            <a:ext cx="11756572" cy="3933371"/>
          </a:xfrm>
          <a:prstGeom prst="rect">
            <a:avLst/>
          </a:prstGeom>
        </p:spPr>
      </p:pic>
    </p:spTree>
    <p:extLst>
      <p:ext uri="{BB962C8B-B14F-4D97-AF65-F5344CB8AC3E}">
        <p14:creationId xmlns:p14="http://schemas.microsoft.com/office/powerpoint/2010/main" val="4211231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7539" t="6790" r="10557" b="27460"/>
          <a:stretch/>
        </p:blipFill>
        <p:spPr>
          <a:xfrm>
            <a:off x="58056" y="50801"/>
            <a:ext cx="12075886" cy="6763657"/>
          </a:xfrm>
          <a:prstGeom prst="rect">
            <a:avLst/>
          </a:prstGeom>
        </p:spPr>
      </p:pic>
    </p:spTree>
    <p:extLst>
      <p:ext uri="{BB962C8B-B14F-4D97-AF65-F5344CB8AC3E}">
        <p14:creationId xmlns:p14="http://schemas.microsoft.com/office/powerpoint/2010/main" val="3123163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8095" t="14690" r="21509" b="25063"/>
          <a:stretch/>
        </p:blipFill>
        <p:spPr>
          <a:xfrm>
            <a:off x="130630" y="130628"/>
            <a:ext cx="11887200" cy="6604000"/>
          </a:xfrm>
          <a:prstGeom prst="rect">
            <a:avLst/>
          </a:prstGeom>
        </p:spPr>
      </p:pic>
    </p:spTree>
    <p:extLst>
      <p:ext uri="{BB962C8B-B14F-4D97-AF65-F5344CB8AC3E}">
        <p14:creationId xmlns:p14="http://schemas.microsoft.com/office/powerpoint/2010/main" val="2446499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3484" y="588726"/>
            <a:ext cx="11379201" cy="5509200"/>
          </a:xfrm>
          <a:prstGeom prst="rect">
            <a:avLst/>
          </a:prstGeom>
        </p:spPr>
        <p:txBody>
          <a:bodyPr wrap="square">
            <a:spAutoFit/>
          </a:bodyPr>
          <a:lstStyle/>
          <a:p>
            <a:r>
              <a:rPr lang="en-US" sz="3200" b="1" dirty="0"/>
              <a:t>Gambling</a:t>
            </a:r>
            <a:r>
              <a:rPr lang="en-US" sz="3200" dirty="0"/>
              <a:t> was one of the most popular sports in this period of prehistoric reckoning . Children mostly played with birds and beasts made to clay. That had pet animals also. When the Aryans occupied spat Sindhu, they pushed down the Dravidians- the aboriginal tribes of India. Certain facts connected with such a transitional period show that dancing was very vigorous and very popular activity among the inhabitants of Indian club-continent. That is why people of Indus valley civilization were very strong physically. In fact, the history of physical education in India cannot be studied along with the classification of various periods of political history of Indian which is divided into following ages:</a:t>
            </a:r>
            <a:endParaRPr lang="en-US" sz="3200" dirty="0"/>
          </a:p>
        </p:txBody>
      </p:sp>
    </p:spTree>
    <p:extLst>
      <p:ext uri="{BB962C8B-B14F-4D97-AF65-F5344CB8AC3E}">
        <p14:creationId xmlns:p14="http://schemas.microsoft.com/office/powerpoint/2010/main" val="2252163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8108" t="31352" r="21712" b="9870"/>
          <a:stretch/>
        </p:blipFill>
        <p:spPr>
          <a:xfrm>
            <a:off x="362856" y="435429"/>
            <a:ext cx="11625943" cy="5776686"/>
          </a:xfrm>
          <a:prstGeom prst="rect">
            <a:avLst/>
          </a:prstGeom>
        </p:spPr>
      </p:pic>
    </p:spTree>
    <p:extLst>
      <p:ext uri="{BB962C8B-B14F-4D97-AF65-F5344CB8AC3E}">
        <p14:creationId xmlns:p14="http://schemas.microsoft.com/office/powerpoint/2010/main" val="1660491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8175" t="12716" r="20714" b="29577"/>
          <a:stretch/>
        </p:blipFill>
        <p:spPr>
          <a:xfrm>
            <a:off x="145142" y="174171"/>
            <a:ext cx="11901715" cy="6516914"/>
          </a:xfrm>
          <a:prstGeom prst="rect">
            <a:avLst/>
          </a:prstGeom>
        </p:spPr>
      </p:pic>
    </p:spTree>
    <p:extLst>
      <p:ext uri="{BB962C8B-B14F-4D97-AF65-F5344CB8AC3E}">
        <p14:creationId xmlns:p14="http://schemas.microsoft.com/office/powerpoint/2010/main" val="4191256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8731" t="27107" r="21587" b="33245"/>
          <a:stretch/>
        </p:blipFill>
        <p:spPr>
          <a:xfrm>
            <a:off x="246742" y="870858"/>
            <a:ext cx="11742058" cy="4731658"/>
          </a:xfrm>
          <a:prstGeom prst="rect">
            <a:avLst/>
          </a:prstGeom>
        </p:spPr>
      </p:pic>
    </p:spTree>
    <p:extLst>
      <p:ext uri="{BB962C8B-B14F-4D97-AF65-F5344CB8AC3E}">
        <p14:creationId xmlns:p14="http://schemas.microsoft.com/office/powerpoint/2010/main" val="174917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5772" y="235477"/>
            <a:ext cx="11680262" cy="6255559"/>
          </a:xfrm>
          <a:prstGeom prst="rect">
            <a:avLst/>
          </a:prstGeom>
        </p:spPr>
        <p:txBody>
          <a:bodyPr wrap="square">
            <a:spAutoFit/>
          </a:bodyPr>
          <a:lstStyle/>
          <a:p>
            <a:pPr algn="just">
              <a:buFont typeface="Arial" panose="020B0604020202020204" pitchFamily="34" charset="0"/>
              <a:buChar char="•"/>
            </a:pPr>
            <a:r>
              <a:rPr lang="en-US" sz="2600" b="1" dirty="0">
                <a:solidFill>
                  <a:srgbClr val="20124D"/>
                </a:solidFill>
                <a:latin typeface="times new roman" panose="02020603050405020304" pitchFamily="18" charset="0"/>
              </a:rPr>
              <a:t>Vedic period</a:t>
            </a:r>
            <a:r>
              <a:rPr lang="en-US" sz="2600" dirty="0">
                <a:solidFill>
                  <a:srgbClr val="20124D"/>
                </a:solidFill>
                <a:latin typeface="times new roman" panose="02020603050405020304" pitchFamily="18" charset="0"/>
              </a:rPr>
              <a:t> Much of the description about the Aryans who migrated to India from central Asia, comes from the Vedas . the Vedas are not only the religious books but they also contains references to the social , political and geographical life of the people of India. Inhabitants of India, at this period, were very strong and sturdy. they generally loved pastoral and agricultural life . cereals, pulses, vegetables and fruit had very important place in their diet. being strong physically, they were quarrelsome and belligerent . Archery , aiming, horse- riding. Chariot-racing were their common sports. In fact, these sports were not meant for pleasure sake only, they were devices of war as well. </a:t>
            </a:r>
            <a:endParaRPr lang="en-US" sz="2600" dirty="0" smtClean="0">
              <a:solidFill>
                <a:srgbClr val="20124D"/>
              </a:solidFill>
              <a:latin typeface="times new roman" panose="02020603050405020304" pitchFamily="18" charset="0"/>
            </a:endParaRPr>
          </a:p>
          <a:p>
            <a:pPr algn="just">
              <a:buFont typeface="Arial" panose="020B0604020202020204" pitchFamily="34" charset="0"/>
              <a:buChar char="•"/>
            </a:pPr>
            <a:endParaRPr lang="en-US" sz="1050" dirty="0">
              <a:solidFill>
                <a:srgbClr val="20124D"/>
              </a:solidFill>
              <a:latin typeface="times new roman" panose="02020603050405020304" pitchFamily="18" charset="0"/>
            </a:endParaRPr>
          </a:p>
          <a:p>
            <a:pPr algn="just">
              <a:buFont typeface="Arial" panose="020B0604020202020204" pitchFamily="34" charset="0"/>
              <a:buChar char="•"/>
            </a:pPr>
            <a:r>
              <a:rPr lang="en-US" sz="2600" dirty="0" smtClean="0">
                <a:solidFill>
                  <a:srgbClr val="20124D"/>
                </a:solidFill>
                <a:latin typeface="times new roman" panose="02020603050405020304" pitchFamily="18" charset="0"/>
              </a:rPr>
              <a:t>Yoga </a:t>
            </a:r>
            <a:r>
              <a:rPr lang="en-US" sz="2600" dirty="0">
                <a:solidFill>
                  <a:srgbClr val="20124D"/>
                </a:solidFill>
                <a:latin typeface="times new roman" panose="02020603050405020304" pitchFamily="18" charset="0"/>
              </a:rPr>
              <a:t>seems to have originated in this period. 'Pranayama' was consciously as a sacred duty. Pranayama is yogic exercise by which one balance the respiratory circle in such a way that there is a complete 'Suppression ‘of the breath and it is through this that the old sages had the transcendental experience. Yogic asana (body posture) were frequently </a:t>
            </a:r>
            <a:r>
              <a:rPr lang="en-US" sz="2600" dirty="0" err="1">
                <a:solidFill>
                  <a:srgbClr val="20124D"/>
                </a:solidFill>
                <a:latin typeface="times new roman" panose="02020603050405020304" pitchFamily="18" charset="0"/>
              </a:rPr>
              <a:t>practised</a:t>
            </a:r>
            <a:r>
              <a:rPr lang="en-US" sz="2600" dirty="0">
                <a:solidFill>
                  <a:srgbClr val="20124D"/>
                </a:solidFill>
                <a:latin typeface="times new roman" panose="02020603050405020304" pitchFamily="18" charset="0"/>
              </a:rPr>
              <a:t> for the fortification of the body and purification of the soul. Some of the physical exercise '</a:t>
            </a:r>
            <a:r>
              <a:rPr lang="en-US" sz="2600" dirty="0" err="1">
                <a:solidFill>
                  <a:srgbClr val="20124D"/>
                </a:solidFill>
                <a:latin typeface="times new roman" panose="02020603050405020304" pitchFamily="18" charset="0"/>
              </a:rPr>
              <a:t>Suryanamaskar</a:t>
            </a:r>
            <a:r>
              <a:rPr lang="en-US" sz="2600" dirty="0">
                <a:solidFill>
                  <a:srgbClr val="20124D"/>
                </a:solidFill>
                <a:latin typeface="times new roman" panose="02020603050405020304" pitchFamily="18" charset="0"/>
              </a:rPr>
              <a:t>' which planed keeping the body healthy.</a:t>
            </a:r>
            <a:r>
              <a:rPr lang="en-US" sz="2600" b="1" dirty="0">
                <a:solidFill>
                  <a:srgbClr val="20124D"/>
                </a:solidFill>
                <a:latin typeface="times new roman" panose="02020603050405020304" pitchFamily="18" charset="0"/>
              </a:rPr>
              <a:t> </a:t>
            </a:r>
            <a:endParaRPr lang="en-US" sz="2600" b="1" dirty="0" smtClean="0">
              <a:solidFill>
                <a:srgbClr val="20124D"/>
              </a:solidFill>
              <a:latin typeface="times new roman" panose="02020603050405020304" pitchFamily="18" charset="0"/>
            </a:endParaRPr>
          </a:p>
        </p:txBody>
      </p:sp>
    </p:spTree>
    <p:extLst>
      <p:ext uri="{BB962C8B-B14F-4D97-AF65-F5344CB8AC3E}">
        <p14:creationId xmlns:p14="http://schemas.microsoft.com/office/powerpoint/2010/main" val="636895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8232" y="391367"/>
            <a:ext cx="11425473" cy="6001643"/>
          </a:xfrm>
          <a:prstGeom prst="rect">
            <a:avLst/>
          </a:prstGeom>
        </p:spPr>
        <p:txBody>
          <a:bodyPr wrap="square">
            <a:spAutoFit/>
          </a:bodyPr>
          <a:lstStyle/>
          <a:p>
            <a:pPr algn="just">
              <a:buFont typeface="Arial" panose="020B0604020202020204" pitchFamily="34" charset="0"/>
              <a:buChar char="•"/>
            </a:pPr>
            <a:r>
              <a:rPr lang="en-US" sz="3200" b="1" dirty="0">
                <a:solidFill>
                  <a:srgbClr val="20124D"/>
                </a:solidFill>
                <a:latin typeface="times new roman" panose="02020603050405020304" pitchFamily="18" charset="0"/>
              </a:rPr>
              <a:t>Epic age</a:t>
            </a:r>
            <a:r>
              <a:rPr lang="en-US" sz="3200" dirty="0">
                <a:solidFill>
                  <a:srgbClr val="20124D"/>
                </a:solidFill>
                <a:latin typeface="times new roman" panose="02020603050405020304" pitchFamily="18" charset="0"/>
              </a:rPr>
              <a:t> The exploitation of the Indians can be gathered from the '</a:t>
            </a:r>
            <a:r>
              <a:rPr lang="en-US" sz="3200" dirty="0" err="1">
                <a:solidFill>
                  <a:srgbClr val="20124D"/>
                </a:solidFill>
                <a:latin typeface="times new roman" panose="02020603050405020304" pitchFamily="18" charset="0"/>
              </a:rPr>
              <a:t>Ramanayana</a:t>
            </a:r>
            <a:r>
              <a:rPr lang="en-US" sz="3200" dirty="0">
                <a:solidFill>
                  <a:srgbClr val="20124D"/>
                </a:solidFill>
                <a:latin typeface="times new roman" panose="02020603050405020304" pitchFamily="18" charset="0"/>
              </a:rPr>
              <a:t>' and 'Mahabharata' which were composed during this period. Both the epics revels that this period was a period of great turmoil and wars. On the other hand , we also come to know that the system of education was quite elaborate. This system had, apart from scriptural studies, physical education as one of the compulsory items. Archery, javelin throw, sword fighting, club fighting, wrestling, horse riding, chariot racing have been </a:t>
            </a:r>
            <a:r>
              <a:rPr lang="en-US" sz="3200" dirty="0" err="1">
                <a:solidFill>
                  <a:srgbClr val="20124D"/>
                </a:solidFill>
                <a:latin typeface="times new roman" panose="02020603050405020304" pitchFamily="18" charset="0"/>
              </a:rPr>
              <a:t>elaboratly</a:t>
            </a:r>
            <a:r>
              <a:rPr lang="en-US" sz="3200" dirty="0">
                <a:solidFill>
                  <a:srgbClr val="20124D"/>
                </a:solidFill>
                <a:latin typeface="times new roman" panose="02020603050405020304" pitchFamily="18" charset="0"/>
              </a:rPr>
              <a:t> referred to in Ramayana and </a:t>
            </a:r>
            <a:r>
              <a:rPr lang="en-US" sz="3200" dirty="0" err="1">
                <a:solidFill>
                  <a:srgbClr val="20124D"/>
                </a:solidFill>
                <a:latin typeface="times new roman" panose="02020603050405020304" pitchFamily="18" charset="0"/>
              </a:rPr>
              <a:t>mahabharata</a:t>
            </a:r>
            <a:r>
              <a:rPr lang="en-US" sz="3200" dirty="0">
                <a:solidFill>
                  <a:srgbClr val="20124D"/>
                </a:solidFill>
                <a:latin typeface="times new roman" panose="02020603050405020304" pitchFamily="18" charset="0"/>
              </a:rPr>
              <a:t>, Arjun , </a:t>
            </a:r>
            <a:r>
              <a:rPr lang="en-US" sz="3200" dirty="0" err="1">
                <a:solidFill>
                  <a:srgbClr val="20124D"/>
                </a:solidFill>
                <a:latin typeface="times new roman" panose="02020603050405020304" pitchFamily="18" charset="0"/>
              </a:rPr>
              <a:t>Bhima</a:t>
            </a:r>
            <a:r>
              <a:rPr lang="en-US" sz="3200" dirty="0">
                <a:solidFill>
                  <a:srgbClr val="20124D"/>
                </a:solidFill>
                <a:latin typeface="times new roman" panose="02020603050405020304" pitchFamily="18" charset="0"/>
              </a:rPr>
              <a:t> , Krishna, </a:t>
            </a:r>
            <a:r>
              <a:rPr lang="en-US" sz="3200" dirty="0" err="1">
                <a:solidFill>
                  <a:srgbClr val="20124D"/>
                </a:solidFill>
                <a:latin typeface="times new roman" panose="02020603050405020304" pitchFamily="18" charset="0"/>
              </a:rPr>
              <a:t>Balrama</a:t>
            </a:r>
            <a:r>
              <a:rPr lang="en-US" sz="3200" dirty="0">
                <a:solidFill>
                  <a:srgbClr val="20124D"/>
                </a:solidFill>
                <a:latin typeface="times new roman" panose="02020603050405020304" pitchFamily="18" charset="0"/>
              </a:rPr>
              <a:t>, Karna, </a:t>
            </a:r>
            <a:r>
              <a:rPr lang="en-US" sz="3200" dirty="0" err="1">
                <a:solidFill>
                  <a:srgbClr val="20124D"/>
                </a:solidFill>
                <a:latin typeface="times new roman" panose="02020603050405020304" pitchFamily="18" charset="0"/>
              </a:rPr>
              <a:t>Bhishma</a:t>
            </a:r>
            <a:r>
              <a:rPr lang="en-US" sz="3200" dirty="0">
                <a:solidFill>
                  <a:srgbClr val="20124D"/>
                </a:solidFill>
                <a:latin typeface="times new roman" panose="02020603050405020304" pitchFamily="18" charset="0"/>
              </a:rPr>
              <a:t>, </a:t>
            </a:r>
            <a:r>
              <a:rPr lang="en-US" sz="3200" dirty="0" err="1">
                <a:solidFill>
                  <a:srgbClr val="20124D"/>
                </a:solidFill>
                <a:latin typeface="times new roman" panose="02020603050405020304" pitchFamily="18" charset="0"/>
              </a:rPr>
              <a:t>drona</a:t>
            </a:r>
            <a:r>
              <a:rPr lang="en-US" sz="3200" dirty="0">
                <a:solidFill>
                  <a:srgbClr val="20124D"/>
                </a:solidFill>
                <a:latin typeface="times new roman" panose="02020603050405020304" pitchFamily="18" charset="0"/>
              </a:rPr>
              <a:t> etc. Have become immortal for their </a:t>
            </a:r>
            <a:r>
              <a:rPr lang="en-US" sz="3200" dirty="0" err="1">
                <a:solidFill>
                  <a:srgbClr val="20124D"/>
                </a:solidFill>
                <a:latin typeface="times new roman" panose="02020603050405020304" pitchFamily="18" charset="0"/>
              </a:rPr>
              <a:t>valour</a:t>
            </a:r>
            <a:r>
              <a:rPr lang="en-US" sz="3200" dirty="0">
                <a:solidFill>
                  <a:srgbClr val="20124D"/>
                </a:solidFill>
                <a:latin typeface="times new roman" panose="02020603050405020304" pitchFamily="18" charset="0"/>
              </a:rPr>
              <a:t> and use of arms and armaments. There is no match to </a:t>
            </a:r>
            <a:r>
              <a:rPr lang="en-US" sz="3200" dirty="0" err="1">
                <a:solidFill>
                  <a:srgbClr val="20124D"/>
                </a:solidFill>
                <a:latin typeface="times new roman" panose="02020603050405020304" pitchFamily="18" charset="0"/>
              </a:rPr>
              <a:t>Arjuna</a:t>
            </a:r>
            <a:r>
              <a:rPr lang="en-US" sz="3200" dirty="0">
                <a:solidFill>
                  <a:srgbClr val="20124D"/>
                </a:solidFill>
                <a:latin typeface="times new roman" panose="02020603050405020304" pitchFamily="18" charset="0"/>
              </a:rPr>
              <a:t> in archery. To </a:t>
            </a:r>
            <a:r>
              <a:rPr lang="en-US" sz="3200" dirty="0" err="1">
                <a:solidFill>
                  <a:srgbClr val="20124D"/>
                </a:solidFill>
                <a:latin typeface="times new roman" panose="02020603050405020304" pitchFamily="18" charset="0"/>
              </a:rPr>
              <a:t>bhema</a:t>
            </a:r>
            <a:r>
              <a:rPr lang="en-US" sz="3200" dirty="0">
                <a:solidFill>
                  <a:srgbClr val="20124D"/>
                </a:solidFill>
                <a:latin typeface="times new roman" panose="02020603050405020304" pitchFamily="18" charset="0"/>
              </a:rPr>
              <a:t> in wrestling, to </a:t>
            </a:r>
            <a:r>
              <a:rPr lang="en-US" sz="3200" dirty="0" err="1">
                <a:solidFill>
                  <a:srgbClr val="20124D"/>
                </a:solidFill>
                <a:latin typeface="times new roman" panose="02020603050405020304" pitchFamily="18" charset="0"/>
              </a:rPr>
              <a:t>Ravana</a:t>
            </a:r>
            <a:r>
              <a:rPr lang="en-US" sz="3200" dirty="0">
                <a:solidFill>
                  <a:srgbClr val="20124D"/>
                </a:solidFill>
                <a:latin typeface="times new roman" panose="02020603050405020304" pitchFamily="18" charset="0"/>
              </a:rPr>
              <a:t> in axe-wielding. </a:t>
            </a:r>
            <a:endParaRPr lang="en-US" sz="3200" dirty="0" smtClean="0">
              <a:solidFill>
                <a:srgbClr val="20124D"/>
              </a:solidFill>
              <a:latin typeface="times new roman" panose="02020603050405020304" pitchFamily="18" charset="0"/>
            </a:endParaRPr>
          </a:p>
        </p:txBody>
      </p:sp>
    </p:spTree>
    <p:extLst>
      <p:ext uri="{BB962C8B-B14F-4D97-AF65-F5344CB8AC3E}">
        <p14:creationId xmlns:p14="http://schemas.microsoft.com/office/powerpoint/2010/main" val="75187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857" y="420915"/>
            <a:ext cx="11553372" cy="6093976"/>
          </a:xfrm>
          <a:prstGeom prst="rect">
            <a:avLst/>
          </a:prstGeom>
        </p:spPr>
        <p:txBody>
          <a:bodyPr wrap="square">
            <a:spAutoFit/>
          </a:bodyPr>
          <a:lstStyle/>
          <a:p>
            <a:pPr algn="just">
              <a:buFont typeface="Arial" panose="020B0604020202020204" pitchFamily="34" charset="0"/>
              <a:buChar char="•"/>
            </a:pPr>
            <a:r>
              <a:rPr lang="en-US" sz="3000" dirty="0">
                <a:solidFill>
                  <a:srgbClr val="20124D"/>
                </a:solidFill>
                <a:latin typeface="times new roman" panose="02020603050405020304" pitchFamily="18" charset="0"/>
              </a:rPr>
              <a:t>To Krishna in disc throwing, </a:t>
            </a:r>
            <a:r>
              <a:rPr lang="en-US" sz="3000" dirty="0" err="1">
                <a:solidFill>
                  <a:srgbClr val="20124D"/>
                </a:solidFill>
                <a:latin typeface="times new roman" panose="02020603050405020304" pitchFamily="18" charset="0"/>
              </a:rPr>
              <a:t>Meghnath</a:t>
            </a:r>
            <a:r>
              <a:rPr lang="en-US" sz="3000" dirty="0">
                <a:solidFill>
                  <a:srgbClr val="20124D"/>
                </a:solidFill>
                <a:latin typeface="times new roman" panose="02020603050405020304" pitchFamily="18" charset="0"/>
              </a:rPr>
              <a:t> in flinging celestial weapons(</a:t>
            </a:r>
            <a:r>
              <a:rPr lang="en-US" sz="3000" dirty="0" err="1">
                <a:solidFill>
                  <a:srgbClr val="20124D"/>
                </a:solidFill>
                <a:latin typeface="times new roman" panose="02020603050405020304" pitchFamily="18" charset="0"/>
              </a:rPr>
              <a:t>braham</a:t>
            </a:r>
            <a:r>
              <a:rPr lang="en-US" sz="3000" dirty="0">
                <a:solidFill>
                  <a:srgbClr val="20124D"/>
                </a:solidFill>
                <a:latin typeface="times new roman" panose="02020603050405020304" pitchFamily="18" charset="0"/>
              </a:rPr>
              <a:t> astral) etc.in entire history of the epics in the world. There were no separate physical education teachers but the knowledge in arms and armaments was given by the same teachers who were well- versed in scriptural studies too . there used to be </a:t>
            </a:r>
            <a:r>
              <a:rPr lang="en-US" sz="3000" dirty="0" err="1">
                <a:solidFill>
                  <a:srgbClr val="20124D"/>
                </a:solidFill>
                <a:latin typeface="times new roman" panose="02020603050405020304" pitchFamily="18" charset="0"/>
              </a:rPr>
              <a:t>gurukuls</a:t>
            </a:r>
            <a:r>
              <a:rPr lang="en-US" sz="3000" dirty="0">
                <a:solidFill>
                  <a:srgbClr val="20124D"/>
                </a:solidFill>
                <a:latin typeface="times new roman" panose="02020603050405020304" pitchFamily="18" charset="0"/>
              </a:rPr>
              <a:t> (schools) where the pupils lived celebrate life </a:t>
            </a:r>
            <a:r>
              <a:rPr lang="en-US" sz="3000" dirty="0" err="1">
                <a:solidFill>
                  <a:srgbClr val="20124D"/>
                </a:solidFill>
                <a:latin typeface="times new roman" panose="02020603050405020304" pitchFamily="18" charset="0"/>
              </a:rPr>
              <a:t>upto</a:t>
            </a:r>
            <a:r>
              <a:rPr lang="en-US" sz="3000" dirty="0">
                <a:solidFill>
                  <a:srgbClr val="20124D"/>
                </a:solidFill>
                <a:latin typeface="times new roman" panose="02020603050405020304" pitchFamily="18" charset="0"/>
              </a:rPr>
              <a:t> </a:t>
            </a:r>
            <a:r>
              <a:rPr lang="en-US" sz="3000" dirty="0" err="1">
                <a:solidFill>
                  <a:srgbClr val="20124D"/>
                </a:solidFill>
                <a:latin typeface="times new roman" panose="02020603050405020304" pitchFamily="18" charset="0"/>
              </a:rPr>
              <a:t>th</a:t>
            </a:r>
            <a:r>
              <a:rPr lang="en-US" sz="3000" dirty="0">
                <a:solidFill>
                  <a:srgbClr val="20124D"/>
                </a:solidFill>
                <a:latin typeface="times new roman" panose="02020603050405020304" pitchFamily="18" charset="0"/>
              </a:rPr>
              <a:t> age of 25 years and learnt all physical activities and engaged in mental activities. gambling, as a sport for pleasure, was very common and we know that the root cause of the great Mahabharata war was </a:t>
            </a:r>
            <a:r>
              <a:rPr lang="en-US" sz="3000" dirty="0" err="1">
                <a:solidFill>
                  <a:srgbClr val="20124D"/>
                </a:solidFill>
                <a:latin typeface="times new roman" panose="02020603050405020304" pitchFamily="18" charset="0"/>
              </a:rPr>
              <a:t>gambling.By</a:t>
            </a:r>
            <a:r>
              <a:rPr lang="en-US" sz="3000" dirty="0">
                <a:solidFill>
                  <a:srgbClr val="20124D"/>
                </a:solidFill>
                <a:latin typeface="times new roman" panose="02020603050405020304" pitchFamily="18" charset="0"/>
              </a:rPr>
              <a:t> the end of this period , many </a:t>
            </a:r>
            <a:r>
              <a:rPr lang="en-US" sz="3000" dirty="0" err="1">
                <a:solidFill>
                  <a:srgbClr val="20124D"/>
                </a:solidFill>
                <a:latin typeface="times new roman" panose="02020603050405020304" pitchFamily="18" charset="0"/>
              </a:rPr>
              <a:t>centre</a:t>
            </a:r>
            <a:r>
              <a:rPr lang="en-US" sz="3000" dirty="0">
                <a:solidFill>
                  <a:srgbClr val="20124D"/>
                </a:solidFill>
                <a:latin typeface="times new roman" panose="02020603050405020304" pitchFamily="18" charset="0"/>
              </a:rPr>
              <a:t> of learning came up. Axilla ,</a:t>
            </a:r>
            <a:r>
              <a:rPr lang="en-US" sz="3000" dirty="0" err="1">
                <a:solidFill>
                  <a:srgbClr val="20124D"/>
                </a:solidFill>
                <a:latin typeface="times new roman" panose="02020603050405020304" pitchFamily="18" charset="0"/>
              </a:rPr>
              <a:t>Pataliputra</a:t>
            </a:r>
            <a:r>
              <a:rPr lang="en-US" sz="3000" dirty="0">
                <a:solidFill>
                  <a:srgbClr val="20124D"/>
                </a:solidFill>
                <a:latin typeface="times new roman" panose="02020603050405020304" pitchFamily="18" charset="0"/>
              </a:rPr>
              <a:t>, Kanauji, Mithila etc. were a few of them. Many great teachers of repute are mentioned in this period. during this period many treatises were written on astronomy, astrology, philosophy, agriculture, music, dance etc.</a:t>
            </a:r>
            <a:r>
              <a:rPr lang="en-US" sz="3000" b="1" dirty="0">
                <a:solidFill>
                  <a:srgbClr val="20124D"/>
                </a:solidFill>
                <a:latin typeface="times new roman" panose="02020603050405020304" pitchFamily="18" charset="0"/>
              </a:rPr>
              <a:t> </a:t>
            </a:r>
            <a:endParaRPr lang="en-US" sz="3000" dirty="0">
              <a:solidFill>
                <a:srgbClr val="201F20"/>
              </a:solidFill>
              <a:latin typeface="Roboto"/>
            </a:endParaRPr>
          </a:p>
        </p:txBody>
      </p:sp>
    </p:spTree>
    <p:extLst>
      <p:ext uri="{BB962C8B-B14F-4D97-AF65-F5344CB8AC3E}">
        <p14:creationId xmlns:p14="http://schemas.microsoft.com/office/powerpoint/2010/main" val="2164392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50" y="186246"/>
            <a:ext cx="11619765" cy="6555641"/>
          </a:xfrm>
          <a:prstGeom prst="rect">
            <a:avLst/>
          </a:prstGeom>
        </p:spPr>
        <p:txBody>
          <a:bodyPr wrap="square">
            <a:spAutoFit/>
          </a:bodyPr>
          <a:lstStyle/>
          <a:p>
            <a:pPr algn="just">
              <a:buFont typeface="Arial" panose="020B0604020202020204" pitchFamily="34" charset="0"/>
              <a:buChar char="•"/>
            </a:pPr>
            <a:r>
              <a:rPr lang="en-US" sz="2800" b="1" dirty="0">
                <a:solidFill>
                  <a:srgbClr val="20124D"/>
                </a:solidFill>
                <a:latin typeface="times new roman" panose="02020603050405020304" pitchFamily="18" charset="0"/>
              </a:rPr>
              <a:t>Historical age</a:t>
            </a:r>
            <a:r>
              <a:rPr lang="en-US" sz="2800" dirty="0">
                <a:solidFill>
                  <a:srgbClr val="20124D"/>
                </a:solidFill>
                <a:latin typeface="times new roman" panose="02020603050405020304" pitchFamily="18" charset="0"/>
              </a:rPr>
              <a:t>(600 b. C.) The ancient religion (the Hindu dharma) had the first jolt in this period . There was a great revolt against the existing social disparities , cast system, rigid </a:t>
            </a:r>
            <a:r>
              <a:rPr lang="en-US" sz="2800" dirty="0" err="1">
                <a:solidFill>
                  <a:srgbClr val="20124D"/>
                </a:solidFill>
                <a:latin typeface="times new roman" panose="02020603050405020304" pitchFamily="18" charset="0"/>
              </a:rPr>
              <a:t>brahmanical</a:t>
            </a:r>
            <a:r>
              <a:rPr lang="en-US" sz="2800" dirty="0">
                <a:solidFill>
                  <a:srgbClr val="20124D"/>
                </a:solidFill>
                <a:latin typeface="times new roman" panose="02020603050405020304" pitchFamily="18" charset="0"/>
              </a:rPr>
              <a:t> attitude and orthodox acceptance of the scriptural authority. Geographically India was divided in to hundreds of very tiny states ruled over by kingly clans that frequently fought with each other. When Buddhism and Jainism shot themselves into prominence, there was general discontentment against Hinduism among the messes and as such even many of good principles of life were thrown away. Both Jainism and Buddhism </a:t>
            </a:r>
            <a:r>
              <a:rPr lang="en-US" sz="2800" dirty="0" err="1">
                <a:solidFill>
                  <a:srgbClr val="20124D"/>
                </a:solidFill>
                <a:latin typeface="times new roman" panose="02020603050405020304" pitchFamily="18" charset="0"/>
              </a:rPr>
              <a:t>emphasised</a:t>
            </a:r>
            <a:r>
              <a:rPr lang="en-US" sz="2800" dirty="0">
                <a:solidFill>
                  <a:srgbClr val="20124D"/>
                </a:solidFill>
                <a:latin typeface="times new roman" panose="02020603050405020304" pitchFamily="18" charset="0"/>
              </a:rPr>
              <a:t> the ways of peace and did not envisage any body-building activities for </a:t>
            </a:r>
            <a:r>
              <a:rPr lang="en-US" sz="2800" dirty="0" err="1">
                <a:solidFill>
                  <a:srgbClr val="20124D"/>
                </a:solidFill>
                <a:latin typeface="times new roman" panose="02020603050405020304" pitchFamily="18" charset="0"/>
              </a:rPr>
              <a:t>defence</a:t>
            </a:r>
            <a:r>
              <a:rPr lang="en-US" sz="2800" dirty="0">
                <a:solidFill>
                  <a:srgbClr val="20124D"/>
                </a:solidFill>
                <a:latin typeface="times new roman" panose="02020603050405020304" pitchFamily="18" charset="0"/>
              </a:rPr>
              <a:t> purposes. However , </a:t>
            </a:r>
            <a:r>
              <a:rPr lang="en-US" sz="2800" dirty="0" err="1">
                <a:solidFill>
                  <a:srgbClr val="20124D"/>
                </a:solidFill>
                <a:latin typeface="times new roman" panose="02020603050405020304" pitchFamily="18" charset="0"/>
              </a:rPr>
              <a:t>Megasthenes</a:t>
            </a:r>
            <a:r>
              <a:rPr lang="en-US" sz="2800" dirty="0">
                <a:solidFill>
                  <a:srgbClr val="20124D"/>
                </a:solidFill>
                <a:latin typeface="times new roman" panose="02020603050405020304" pitchFamily="18" charset="0"/>
              </a:rPr>
              <a:t> who visited India during Chandragupta's Maura's period has referred to a very elaborated system of physical and weapon training for the army . for sports proposes, wrestling, running, jumping, javelin throwing, chariot and horse – racing etc. Were commend those days. Asoka had a very army . This shows that war training was both intensive and extensive.</a:t>
            </a:r>
            <a:endParaRPr lang="en-US" sz="2800" b="0" i="0" dirty="0">
              <a:solidFill>
                <a:srgbClr val="201F20"/>
              </a:solidFill>
              <a:effectLst/>
              <a:latin typeface="Roboto"/>
            </a:endParaRPr>
          </a:p>
        </p:txBody>
      </p:sp>
    </p:spTree>
    <p:extLst>
      <p:ext uri="{BB962C8B-B14F-4D97-AF65-F5344CB8AC3E}">
        <p14:creationId xmlns:p14="http://schemas.microsoft.com/office/powerpoint/2010/main" val="1849155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228" y="148471"/>
            <a:ext cx="11771086" cy="6709529"/>
          </a:xfrm>
          <a:prstGeom prst="rect">
            <a:avLst/>
          </a:prstGeom>
        </p:spPr>
        <p:txBody>
          <a:bodyPr wrap="square">
            <a:spAutoFit/>
          </a:bodyPr>
          <a:lstStyle/>
          <a:p>
            <a:pPr algn="just">
              <a:buFont typeface="Arial" panose="020B0604020202020204" pitchFamily="34" charset="0"/>
              <a:buChar char="•"/>
            </a:pPr>
            <a:r>
              <a:rPr lang="en-US" sz="3200" b="1" dirty="0" err="1">
                <a:solidFill>
                  <a:srgbClr val="20124D"/>
                </a:solidFill>
                <a:latin typeface="times new roman" panose="02020603050405020304" pitchFamily="18" charset="0"/>
              </a:rPr>
              <a:t>Nalanda</a:t>
            </a:r>
            <a:r>
              <a:rPr lang="en-US" sz="3200" b="1" dirty="0">
                <a:solidFill>
                  <a:srgbClr val="20124D"/>
                </a:solidFill>
                <a:latin typeface="times new roman" panose="02020603050405020304" pitchFamily="18" charset="0"/>
              </a:rPr>
              <a:t> period-</a:t>
            </a:r>
            <a:r>
              <a:rPr lang="en-US" sz="3200" dirty="0">
                <a:solidFill>
                  <a:srgbClr val="20124D"/>
                </a:solidFill>
                <a:latin typeface="times new roman" panose="02020603050405020304" pitchFamily="18" charset="0"/>
              </a:rPr>
              <a:t> </a:t>
            </a:r>
            <a:r>
              <a:rPr lang="en-US" sz="3200" dirty="0" err="1">
                <a:solidFill>
                  <a:srgbClr val="20124D"/>
                </a:solidFill>
                <a:latin typeface="times new roman" panose="02020603050405020304" pitchFamily="18" charset="0"/>
              </a:rPr>
              <a:t>Nalanda</a:t>
            </a:r>
            <a:r>
              <a:rPr lang="en-US" sz="3200" dirty="0">
                <a:solidFill>
                  <a:srgbClr val="20124D"/>
                </a:solidFill>
                <a:latin typeface="times new roman" panose="02020603050405020304" pitchFamily="18" charset="0"/>
              </a:rPr>
              <a:t> was great seat of learning where more than 6000 students, not only from various part of country, but also from foreign lands, used to study . Along with religious, scriptural and philosophical discourses , physical education was taught to the student for keeping good health . Pranayama and </a:t>
            </a:r>
            <a:r>
              <a:rPr lang="en-US" sz="3200" dirty="0" err="1">
                <a:solidFill>
                  <a:srgbClr val="20124D"/>
                </a:solidFill>
                <a:latin typeface="times new roman" panose="02020603050405020304" pitchFamily="18" charset="0"/>
              </a:rPr>
              <a:t>suryanamaskar</a:t>
            </a:r>
            <a:r>
              <a:rPr lang="en-US" sz="3200" dirty="0">
                <a:solidFill>
                  <a:srgbClr val="20124D"/>
                </a:solidFill>
                <a:latin typeface="times new roman" panose="02020603050405020304" pitchFamily="18" charset="0"/>
              </a:rPr>
              <a:t> were done every day without exception all the year round. The life of the student used to be very hard during this period . Walking, some considered to be atonic for health. </a:t>
            </a:r>
            <a:endParaRPr lang="en-US" sz="3200" dirty="0" smtClean="0">
              <a:solidFill>
                <a:srgbClr val="20124D"/>
              </a:solidFill>
              <a:latin typeface="times new roman" panose="02020603050405020304" pitchFamily="18" charset="0"/>
            </a:endParaRPr>
          </a:p>
          <a:p>
            <a:pPr algn="just">
              <a:buFont typeface="Arial" panose="020B0604020202020204" pitchFamily="34" charset="0"/>
              <a:buChar char="•"/>
            </a:pPr>
            <a:endParaRPr lang="en-US" sz="1050" dirty="0">
              <a:solidFill>
                <a:srgbClr val="20124D"/>
              </a:solidFill>
              <a:latin typeface="times new roman" panose="02020603050405020304" pitchFamily="18" charset="0"/>
            </a:endParaRPr>
          </a:p>
          <a:p>
            <a:pPr algn="just">
              <a:buFont typeface="Arial" panose="020B0604020202020204" pitchFamily="34" charset="0"/>
              <a:buChar char="•"/>
            </a:pPr>
            <a:r>
              <a:rPr lang="en-US" sz="3200" dirty="0" smtClean="0">
                <a:solidFill>
                  <a:srgbClr val="20124D"/>
                </a:solidFill>
                <a:latin typeface="times new roman" panose="02020603050405020304" pitchFamily="18" charset="0"/>
              </a:rPr>
              <a:t>Rajput </a:t>
            </a:r>
            <a:r>
              <a:rPr lang="en-US" sz="3200" dirty="0">
                <a:solidFill>
                  <a:srgbClr val="20124D"/>
                </a:solidFill>
                <a:latin typeface="times new roman" panose="02020603050405020304" pitchFamily="18" charset="0"/>
              </a:rPr>
              <a:t>period There was revival of Hinduism during this period . This period may be known as the chivalry. The Rajput were very proud and were divided in to hundreds of clans. They did not believe in a central authority and were often at daggers drawn with each other. However they remained in their full bloom unto 13th century.</a:t>
            </a:r>
            <a:r>
              <a:rPr lang="en-US" sz="3200" dirty="0">
                <a:solidFill>
                  <a:srgbClr val="20124D"/>
                </a:solidFill>
                <a:latin typeface="Roboto"/>
              </a:rPr>
              <a:t> </a:t>
            </a:r>
            <a:r>
              <a:rPr lang="en-US" sz="3200" dirty="0">
                <a:solidFill>
                  <a:srgbClr val="20124D"/>
                </a:solidFill>
                <a:latin typeface="times new roman" panose="02020603050405020304" pitchFamily="18" charset="0"/>
              </a:rPr>
              <a:t> </a:t>
            </a:r>
            <a:endParaRPr lang="en-US" sz="3200" b="0" i="0" dirty="0">
              <a:solidFill>
                <a:srgbClr val="201F20"/>
              </a:solidFill>
              <a:effectLst/>
              <a:latin typeface="Roboto"/>
            </a:endParaRPr>
          </a:p>
        </p:txBody>
      </p:sp>
    </p:spTree>
    <p:extLst>
      <p:ext uri="{BB962C8B-B14F-4D97-AF65-F5344CB8AC3E}">
        <p14:creationId xmlns:p14="http://schemas.microsoft.com/office/powerpoint/2010/main" val="1546199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200" y="183554"/>
            <a:ext cx="11771086" cy="6186309"/>
          </a:xfrm>
          <a:prstGeom prst="rect">
            <a:avLst/>
          </a:prstGeom>
        </p:spPr>
        <p:txBody>
          <a:bodyPr wrap="square">
            <a:spAutoFit/>
          </a:bodyPr>
          <a:lstStyle/>
          <a:p>
            <a:pPr algn="just">
              <a:buFont typeface="Arial" panose="020B0604020202020204" pitchFamily="34" charset="0"/>
              <a:buChar char="•"/>
            </a:pPr>
            <a:r>
              <a:rPr lang="en-US" sz="3600" b="1" dirty="0">
                <a:solidFill>
                  <a:srgbClr val="20124D"/>
                </a:solidFill>
                <a:latin typeface="times new roman" panose="02020603050405020304" pitchFamily="18" charset="0"/>
              </a:rPr>
              <a:t>Muslims period -</a:t>
            </a:r>
            <a:r>
              <a:rPr lang="en-US" sz="3600" dirty="0">
                <a:solidFill>
                  <a:srgbClr val="20124D"/>
                </a:solidFill>
                <a:latin typeface="times new roman" panose="02020603050405020304" pitchFamily="18" charset="0"/>
              </a:rPr>
              <a:t> No doubt, this period is also marked by much of strife in which both the Hindus and the Muslims took part for the supremacy of the one over the other. In whatever form physical education existed during this period . it existed for the purpose of preparing the individual for war. Many of the traditional activities like yoga were given asset back due to the fact that the Muslims wanted to undo what the Hindus had done during the long period of their mundane existence. </a:t>
            </a:r>
            <a:endParaRPr lang="en-US" sz="3600" dirty="0" smtClean="0">
              <a:solidFill>
                <a:srgbClr val="20124D"/>
              </a:solidFill>
              <a:latin typeface="times new roman" panose="02020603050405020304" pitchFamily="18" charset="0"/>
            </a:endParaRPr>
          </a:p>
          <a:p>
            <a:pPr algn="just"/>
            <a:r>
              <a:rPr lang="en-US" sz="3600" dirty="0" smtClean="0">
                <a:solidFill>
                  <a:srgbClr val="20124D"/>
                </a:solidFill>
                <a:latin typeface="times new roman" panose="02020603050405020304" pitchFamily="18" charset="0"/>
              </a:rPr>
              <a:t>Hunting </a:t>
            </a:r>
            <a:r>
              <a:rPr lang="en-US" sz="3600" dirty="0">
                <a:solidFill>
                  <a:srgbClr val="20124D"/>
                </a:solidFill>
                <a:latin typeface="times new roman" panose="02020603050405020304" pitchFamily="18" charset="0"/>
              </a:rPr>
              <a:t>seems to be very popular sport of this period. for the purpose of getting, the following sports were </a:t>
            </a:r>
            <a:r>
              <a:rPr lang="en-US" sz="3600" dirty="0" err="1">
                <a:solidFill>
                  <a:srgbClr val="20124D"/>
                </a:solidFill>
                <a:latin typeface="times new roman" panose="02020603050405020304" pitchFamily="18" charset="0"/>
              </a:rPr>
              <a:t>practised</a:t>
            </a:r>
            <a:r>
              <a:rPr lang="en-US" sz="3600" dirty="0">
                <a:solidFill>
                  <a:srgbClr val="20124D"/>
                </a:solidFill>
                <a:latin typeface="times new roman" panose="02020603050405020304" pitchFamily="18" charset="0"/>
              </a:rPr>
              <a:t> very commonly;-</a:t>
            </a:r>
            <a:r>
              <a:rPr lang="en-US" sz="3600" dirty="0">
                <a:solidFill>
                  <a:srgbClr val="20124D"/>
                </a:solidFill>
                <a:latin typeface="Roboto"/>
              </a:rPr>
              <a:t>  </a:t>
            </a:r>
            <a:r>
              <a:rPr lang="en-US" sz="3600" b="1" dirty="0">
                <a:solidFill>
                  <a:srgbClr val="20124D"/>
                </a:solidFill>
                <a:latin typeface="times new roman" panose="02020603050405020304" pitchFamily="18" charset="0"/>
              </a:rPr>
              <a:t> </a:t>
            </a:r>
            <a:endParaRPr lang="en-US" sz="3600" b="0" i="0" dirty="0">
              <a:solidFill>
                <a:srgbClr val="201F20"/>
              </a:solidFill>
              <a:effectLst/>
              <a:latin typeface="Roboto"/>
            </a:endParaRPr>
          </a:p>
        </p:txBody>
      </p:sp>
    </p:spTree>
    <p:extLst>
      <p:ext uri="{BB962C8B-B14F-4D97-AF65-F5344CB8AC3E}">
        <p14:creationId xmlns:p14="http://schemas.microsoft.com/office/powerpoint/2010/main" val="3921146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687" y="478077"/>
            <a:ext cx="11800114" cy="5863144"/>
          </a:xfrm>
          <a:prstGeom prst="rect">
            <a:avLst/>
          </a:prstGeom>
        </p:spPr>
        <p:txBody>
          <a:bodyPr wrap="square">
            <a:spAutoFit/>
          </a:bodyPr>
          <a:lstStyle/>
          <a:p>
            <a:pPr algn="just"/>
            <a:r>
              <a:rPr lang="en-US" sz="2500" b="1" dirty="0">
                <a:solidFill>
                  <a:srgbClr val="20124D"/>
                </a:solidFill>
                <a:latin typeface="times new roman" panose="02020603050405020304" pitchFamily="18" charset="0"/>
              </a:rPr>
              <a:t>Wrestling:-</a:t>
            </a:r>
            <a:r>
              <a:rPr lang="en-US" sz="2500" dirty="0">
                <a:solidFill>
                  <a:srgbClr val="20124D"/>
                </a:solidFill>
                <a:latin typeface="times new roman" panose="02020603050405020304" pitchFamily="18" charset="0"/>
              </a:rPr>
              <a:t> This was patronized by the government. Many wrestler of reputed are mentioned in the </a:t>
            </a:r>
            <a:r>
              <a:rPr lang="en-US" sz="2500" dirty="0" err="1">
                <a:solidFill>
                  <a:srgbClr val="20124D"/>
                </a:solidFill>
                <a:latin typeface="times new roman" panose="02020603050405020304" pitchFamily="18" charset="0"/>
              </a:rPr>
              <a:t>mugal</a:t>
            </a:r>
            <a:r>
              <a:rPr lang="en-US" sz="2500" dirty="0">
                <a:solidFill>
                  <a:srgbClr val="20124D"/>
                </a:solidFill>
                <a:latin typeface="times new roman" panose="02020603050405020304" pitchFamily="18" charset="0"/>
              </a:rPr>
              <a:t> period. there were </a:t>
            </a:r>
            <a:r>
              <a:rPr lang="en-US" sz="2500" dirty="0" err="1">
                <a:solidFill>
                  <a:srgbClr val="20124D"/>
                </a:solidFill>
                <a:latin typeface="times new roman" panose="02020603050405020304" pitchFamily="18" charset="0"/>
              </a:rPr>
              <a:t>Akharas</a:t>
            </a:r>
            <a:r>
              <a:rPr lang="en-US" sz="2500" dirty="0">
                <a:solidFill>
                  <a:srgbClr val="20124D"/>
                </a:solidFill>
                <a:latin typeface="times new roman" panose="02020603050405020304" pitchFamily="18" charset="0"/>
              </a:rPr>
              <a:t> run by teacher -wrestler. In villages this activity caught a popular image for the purpose of keeping one physically </a:t>
            </a:r>
            <a:r>
              <a:rPr lang="en-US" sz="2500" dirty="0" smtClean="0">
                <a:solidFill>
                  <a:srgbClr val="20124D"/>
                </a:solidFill>
                <a:latin typeface="times new roman" panose="02020603050405020304" pitchFamily="18" charset="0"/>
              </a:rPr>
              <a:t>fit.</a:t>
            </a:r>
          </a:p>
          <a:p>
            <a:pPr algn="just"/>
            <a:r>
              <a:rPr lang="en-US" sz="2500" b="1" dirty="0" err="1">
                <a:solidFill>
                  <a:srgbClr val="20124D"/>
                </a:solidFill>
                <a:latin typeface="times new roman" panose="02020603050405020304" pitchFamily="18" charset="0"/>
              </a:rPr>
              <a:t>C</a:t>
            </a:r>
            <a:r>
              <a:rPr lang="en-US" sz="2500" b="1" dirty="0" err="1" smtClean="0">
                <a:solidFill>
                  <a:srgbClr val="20124D"/>
                </a:solidFill>
                <a:latin typeface="times new roman" panose="02020603050405020304" pitchFamily="18" charset="0"/>
              </a:rPr>
              <a:t>haogan</a:t>
            </a:r>
            <a:r>
              <a:rPr lang="en-US" sz="2500" dirty="0" smtClean="0">
                <a:solidFill>
                  <a:srgbClr val="20124D"/>
                </a:solidFill>
                <a:latin typeface="times new roman" panose="02020603050405020304" pitchFamily="18" charset="0"/>
              </a:rPr>
              <a:t> </a:t>
            </a:r>
            <a:r>
              <a:rPr lang="en-US" sz="2500" dirty="0">
                <a:solidFill>
                  <a:srgbClr val="20124D"/>
                </a:solidFill>
                <a:latin typeface="times new roman" panose="02020603050405020304" pitchFamily="18" charset="0"/>
              </a:rPr>
              <a:t>:- It was another popular sport of this period .</a:t>
            </a:r>
            <a:r>
              <a:rPr lang="en-US" sz="2500" dirty="0" err="1">
                <a:solidFill>
                  <a:srgbClr val="20124D"/>
                </a:solidFill>
                <a:latin typeface="times new roman" panose="02020603050405020304" pitchFamily="18" charset="0"/>
              </a:rPr>
              <a:t>Qutub</a:t>
            </a:r>
            <a:r>
              <a:rPr lang="en-US" sz="2500" dirty="0">
                <a:solidFill>
                  <a:srgbClr val="20124D"/>
                </a:solidFill>
                <a:latin typeface="times new roman" panose="02020603050405020304" pitchFamily="18" charset="0"/>
              </a:rPr>
              <a:t>- </a:t>
            </a:r>
            <a:r>
              <a:rPr lang="en-US" sz="2500" dirty="0" err="1">
                <a:solidFill>
                  <a:srgbClr val="20124D"/>
                </a:solidFill>
                <a:latin typeface="times new roman" panose="02020603050405020304" pitchFamily="18" charset="0"/>
              </a:rPr>
              <a:t>ub</a:t>
            </a:r>
            <a:r>
              <a:rPr lang="en-US" sz="2500" dirty="0">
                <a:solidFill>
                  <a:srgbClr val="20124D"/>
                </a:solidFill>
                <a:latin typeface="times new roman" panose="02020603050405020304" pitchFamily="18" charset="0"/>
              </a:rPr>
              <a:t>-din </a:t>
            </a:r>
            <a:r>
              <a:rPr lang="en-US" sz="2500" dirty="0" err="1">
                <a:solidFill>
                  <a:srgbClr val="20124D"/>
                </a:solidFill>
                <a:latin typeface="times new roman" panose="02020603050405020304" pitchFamily="18" charset="0"/>
              </a:rPr>
              <a:t>aibak</a:t>
            </a:r>
            <a:r>
              <a:rPr lang="en-US" sz="2500" dirty="0">
                <a:solidFill>
                  <a:srgbClr val="20124D"/>
                </a:solidFill>
                <a:latin typeface="times new roman" panose="02020603050405020304" pitchFamily="18" charset="0"/>
              </a:rPr>
              <a:t> seems to have died while playing the game. for physical, verve and alacrity, this was an effective </a:t>
            </a:r>
            <a:r>
              <a:rPr lang="en-US" sz="2500" dirty="0" smtClean="0">
                <a:solidFill>
                  <a:srgbClr val="20124D"/>
                </a:solidFill>
                <a:latin typeface="times new roman" panose="02020603050405020304" pitchFamily="18" charset="0"/>
              </a:rPr>
              <a:t>sport.</a:t>
            </a:r>
            <a:endParaRPr lang="en-US" sz="2500" dirty="0">
              <a:solidFill>
                <a:srgbClr val="20124D"/>
              </a:solidFill>
              <a:latin typeface="times new roman" panose="02020603050405020304" pitchFamily="18" charset="0"/>
            </a:endParaRPr>
          </a:p>
          <a:p>
            <a:pPr algn="just"/>
            <a:r>
              <a:rPr lang="en-US" sz="2500" b="1" dirty="0" smtClean="0">
                <a:solidFill>
                  <a:srgbClr val="20124D"/>
                </a:solidFill>
                <a:latin typeface="times new roman" panose="02020603050405020304" pitchFamily="18" charset="0"/>
              </a:rPr>
              <a:t>Boxing</a:t>
            </a:r>
            <a:r>
              <a:rPr lang="en-US" sz="2500" dirty="0" smtClean="0">
                <a:solidFill>
                  <a:srgbClr val="20124D"/>
                </a:solidFill>
                <a:latin typeface="times new roman" panose="02020603050405020304" pitchFamily="18" charset="0"/>
              </a:rPr>
              <a:t> </a:t>
            </a:r>
            <a:r>
              <a:rPr lang="en-US" sz="2500" dirty="0">
                <a:solidFill>
                  <a:srgbClr val="20124D"/>
                </a:solidFill>
                <a:latin typeface="times new roman" panose="02020603050405020304" pitchFamily="18" charset="0"/>
              </a:rPr>
              <a:t>:- Boxing was </a:t>
            </a:r>
            <a:r>
              <a:rPr lang="en-US" sz="2500" dirty="0" err="1">
                <a:solidFill>
                  <a:srgbClr val="20124D"/>
                </a:solidFill>
                <a:latin typeface="times new roman" panose="02020603050405020304" pitchFamily="18" charset="0"/>
              </a:rPr>
              <a:t>popularised</a:t>
            </a:r>
            <a:r>
              <a:rPr lang="en-US" sz="2500" dirty="0">
                <a:solidFill>
                  <a:srgbClr val="20124D"/>
                </a:solidFill>
                <a:latin typeface="times new roman" panose="02020603050405020304" pitchFamily="18" charset="0"/>
              </a:rPr>
              <a:t> by govt. the good boxers were brought from </a:t>
            </a:r>
            <a:r>
              <a:rPr lang="en-US" sz="2500" dirty="0" smtClean="0">
                <a:solidFill>
                  <a:srgbClr val="20124D"/>
                </a:solidFill>
                <a:latin typeface="times new roman" panose="02020603050405020304" pitchFamily="18" charset="0"/>
              </a:rPr>
              <a:t>Iran.</a:t>
            </a:r>
          </a:p>
          <a:p>
            <a:pPr algn="just"/>
            <a:r>
              <a:rPr lang="en-US" sz="2500" dirty="0" smtClean="0">
                <a:solidFill>
                  <a:srgbClr val="20124D"/>
                </a:solidFill>
                <a:latin typeface="times new roman" panose="02020603050405020304" pitchFamily="18" charset="0"/>
              </a:rPr>
              <a:t>Pigeons </a:t>
            </a:r>
            <a:r>
              <a:rPr lang="en-US" sz="2500" dirty="0">
                <a:solidFill>
                  <a:srgbClr val="20124D"/>
                </a:solidFill>
                <a:latin typeface="times new roman" panose="02020603050405020304" pitchFamily="18" charset="0"/>
              </a:rPr>
              <a:t>flying compaction;- Through them the massage were sent from one place to another. Emperor Akbar had 2000 pigeon. carrying the love letters</a:t>
            </a:r>
            <a:r>
              <a:rPr lang="en-US" sz="2500" dirty="0" smtClean="0">
                <a:solidFill>
                  <a:srgbClr val="20124D"/>
                </a:solidFill>
                <a:latin typeface="times new roman" panose="02020603050405020304" pitchFamily="18" charset="0"/>
              </a:rPr>
              <a:t>.</a:t>
            </a:r>
            <a:endParaRPr lang="en-US" sz="2500" dirty="0">
              <a:solidFill>
                <a:srgbClr val="201F20"/>
              </a:solidFill>
              <a:latin typeface="Roboto"/>
            </a:endParaRPr>
          </a:p>
          <a:p>
            <a:pPr algn="just"/>
            <a:r>
              <a:rPr lang="en-US" sz="2500" b="1" dirty="0">
                <a:solidFill>
                  <a:srgbClr val="20124D"/>
                </a:solidFill>
                <a:latin typeface="times new roman" panose="02020603050405020304" pitchFamily="18" charset="0"/>
              </a:rPr>
              <a:t>Swimming:-</a:t>
            </a:r>
            <a:r>
              <a:rPr lang="en-US" sz="2500" dirty="0">
                <a:solidFill>
                  <a:srgbClr val="20124D"/>
                </a:solidFill>
                <a:latin typeface="times new roman" panose="02020603050405020304" pitchFamily="18" charset="0"/>
              </a:rPr>
              <a:t> swimming was very popular sport of that period. It was compulsory for military training . Baber himself was very good </a:t>
            </a:r>
            <a:r>
              <a:rPr lang="en-US" sz="2500" dirty="0" smtClean="0">
                <a:solidFill>
                  <a:srgbClr val="20124D"/>
                </a:solidFill>
                <a:latin typeface="times new roman" panose="02020603050405020304" pitchFamily="18" charset="0"/>
              </a:rPr>
              <a:t>swimmer.</a:t>
            </a:r>
            <a:endParaRPr lang="en-US" sz="2500" dirty="0">
              <a:solidFill>
                <a:srgbClr val="20124D"/>
              </a:solidFill>
              <a:latin typeface="times new roman" panose="02020603050405020304" pitchFamily="18" charset="0"/>
            </a:endParaRPr>
          </a:p>
          <a:p>
            <a:pPr algn="just"/>
            <a:r>
              <a:rPr lang="en-US" sz="2500" b="1" dirty="0" smtClean="0">
                <a:solidFill>
                  <a:srgbClr val="20124D"/>
                </a:solidFill>
                <a:latin typeface="times new roman" panose="02020603050405020304" pitchFamily="18" charset="0"/>
              </a:rPr>
              <a:t>Hunting</a:t>
            </a:r>
            <a:r>
              <a:rPr lang="en-US" sz="2500" dirty="0">
                <a:solidFill>
                  <a:srgbClr val="20124D"/>
                </a:solidFill>
                <a:latin typeface="times new roman" panose="02020603050405020304" pitchFamily="18" charset="0"/>
              </a:rPr>
              <a:t>:- Hunting was an extremely popular sport of this time. even there was a full-fledged department in the government for this </a:t>
            </a:r>
            <a:r>
              <a:rPr lang="en-US" sz="2500" dirty="0" smtClean="0">
                <a:solidFill>
                  <a:srgbClr val="20124D"/>
                </a:solidFill>
                <a:latin typeface="times new roman" panose="02020603050405020304" pitchFamily="18" charset="0"/>
              </a:rPr>
              <a:t>purpose.</a:t>
            </a:r>
            <a:endParaRPr lang="en-US" sz="2500" dirty="0">
              <a:solidFill>
                <a:srgbClr val="20124D"/>
              </a:solidFill>
              <a:latin typeface="times new roman" panose="02020603050405020304" pitchFamily="18" charset="0"/>
            </a:endParaRPr>
          </a:p>
          <a:p>
            <a:pPr algn="just"/>
            <a:r>
              <a:rPr lang="en-US" sz="2500" b="1" dirty="0" smtClean="0">
                <a:solidFill>
                  <a:srgbClr val="20124D"/>
                </a:solidFill>
                <a:latin typeface="times new roman" panose="02020603050405020304" pitchFamily="18" charset="0"/>
              </a:rPr>
              <a:t>Animal </a:t>
            </a:r>
            <a:r>
              <a:rPr lang="en-US" sz="2500" b="1" dirty="0">
                <a:solidFill>
                  <a:srgbClr val="20124D"/>
                </a:solidFill>
                <a:latin typeface="times new roman" panose="02020603050405020304" pitchFamily="18" charset="0"/>
              </a:rPr>
              <a:t>fighting</a:t>
            </a:r>
            <a:r>
              <a:rPr lang="en-US" sz="2500" dirty="0">
                <a:solidFill>
                  <a:srgbClr val="20124D"/>
                </a:solidFill>
                <a:latin typeface="times new roman" panose="02020603050405020304" pitchFamily="18" charset="0"/>
              </a:rPr>
              <a:t>:- during Muslim period animal fighting was very popular. in the evening the animals were taken to the places and fighting competition were </a:t>
            </a:r>
            <a:r>
              <a:rPr lang="en-US" sz="2500" dirty="0" err="1">
                <a:solidFill>
                  <a:srgbClr val="20124D"/>
                </a:solidFill>
                <a:latin typeface="times new roman" panose="02020603050405020304" pitchFamily="18" charset="0"/>
              </a:rPr>
              <a:t>organised</a:t>
            </a:r>
            <a:r>
              <a:rPr lang="en-US" sz="2500" dirty="0">
                <a:solidFill>
                  <a:srgbClr val="20124D"/>
                </a:solidFill>
                <a:latin typeface="times new roman" panose="02020603050405020304" pitchFamily="18" charset="0"/>
              </a:rPr>
              <a:t>. elephant fighting, cock fighting and fighting of other animals was </a:t>
            </a:r>
            <a:r>
              <a:rPr lang="en-US" sz="2500" dirty="0" err="1">
                <a:solidFill>
                  <a:srgbClr val="20124D"/>
                </a:solidFill>
                <a:latin typeface="times new roman" panose="02020603050405020304" pitchFamily="18" charset="0"/>
              </a:rPr>
              <a:t>organised</a:t>
            </a:r>
            <a:r>
              <a:rPr lang="en-US" sz="2500" dirty="0">
                <a:solidFill>
                  <a:srgbClr val="20124D"/>
                </a:solidFill>
                <a:latin typeface="times new roman" panose="02020603050405020304" pitchFamily="18" charset="0"/>
              </a:rPr>
              <a:t> during the period.</a:t>
            </a:r>
            <a:r>
              <a:rPr lang="en-US" sz="2500" b="1" dirty="0">
                <a:solidFill>
                  <a:srgbClr val="20124D"/>
                </a:solidFill>
                <a:latin typeface="times new roman" panose="02020603050405020304" pitchFamily="18" charset="0"/>
              </a:rPr>
              <a:t> </a:t>
            </a:r>
            <a:endParaRPr lang="en-US" sz="2500" b="1" dirty="0" smtClean="0">
              <a:solidFill>
                <a:srgbClr val="20124D"/>
              </a:solidFill>
              <a:latin typeface="times new roman" panose="02020603050405020304" pitchFamily="18" charset="0"/>
            </a:endParaRPr>
          </a:p>
        </p:txBody>
      </p:sp>
    </p:spTree>
    <p:extLst>
      <p:ext uri="{BB962C8B-B14F-4D97-AF65-F5344CB8AC3E}">
        <p14:creationId xmlns:p14="http://schemas.microsoft.com/office/powerpoint/2010/main" val="21287373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TotalTime>
  <Words>2514</Words>
  <Application>Microsoft Office PowerPoint</Application>
  <PresentationFormat>Widescreen</PresentationFormat>
  <Paragraphs>38</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Roboto</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Milind</dc:creator>
  <cp:lastModifiedBy>Milind</cp:lastModifiedBy>
  <cp:revision>29</cp:revision>
  <dcterms:created xsi:type="dcterms:W3CDTF">2022-03-12T19:25:22Z</dcterms:created>
  <dcterms:modified xsi:type="dcterms:W3CDTF">2024-01-07T07:00:37Z</dcterms:modified>
</cp:coreProperties>
</file>