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2" r:id="rId1"/>
  </p:sldMasterIdLst>
  <p:sldIdLst>
    <p:sldId id="256" r:id="rId2"/>
    <p:sldId id="257" r:id="rId3"/>
    <p:sldId id="258" r:id="rId4"/>
    <p:sldId id="259" r:id="rId5"/>
    <p:sldId id="260" r:id="rId6"/>
    <p:sldId id="264" r:id="rId7"/>
    <p:sldId id="263" r:id="rId8"/>
    <p:sldId id="262" r:id="rId9"/>
    <p:sldId id="269" r:id="rId10"/>
    <p:sldId id="265" r:id="rId11"/>
    <p:sldId id="266" r:id="rId12"/>
    <p:sldId id="268" r:id="rId13"/>
    <p:sldId id="267" r:id="rId14"/>
    <p:sldId id="26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05E9A8F6-134A-45DF-B69C-70D2D3E608EE}" type="datetimeFigureOut">
              <a:rPr lang="en-IN" smtClean="0"/>
              <a:t>18-02-2022</a:t>
            </a:fld>
            <a:endParaRPr lang="en-IN"/>
          </a:p>
        </p:txBody>
      </p:sp>
      <p:sp>
        <p:nvSpPr>
          <p:cNvPr id="5" name="Footer Placeholder 4"/>
          <p:cNvSpPr>
            <a:spLocks noGrp="1"/>
          </p:cNvSpPr>
          <p:nvPr>
            <p:ph type="ftr" sz="quarter" idx="11"/>
          </p:nvPr>
        </p:nvSpPr>
        <p:spPr>
          <a:xfrm>
            <a:off x="1371600" y="4323845"/>
            <a:ext cx="6400800" cy="365125"/>
          </a:xfrm>
        </p:spPr>
        <p:txBody>
          <a:bodyPr/>
          <a:lstStyle/>
          <a:p>
            <a:endParaRPr lang="en-IN"/>
          </a:p>
        </p:txBody>
      </p:sp>
      <p:sp>
        <p:nvSpPr>
          <p:cNvPr id="6" name="Slide Number Placeholder 5"/>
          <p:cNvSpPr>
            <a:spLocks noGrp="1"/>
          </p:cNvSpPr>
          <p:nvPr>
            <p:ph type="sldNum" sz="quarter" idx="12"/>
          </p:nvPr>
        </p:nvSpPr>
        <p:spPr>
          <a:xfrm>
            <a:off x="8077200" y="1430866"/>
            <a:ext cx="2743200" cy="365125"/>
          </a:xfrm>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2989086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E9A8F6-134A-45DF-B69C-70D2D3E608EE}" type="datetimeFigureOut">
              <a:rPr lang="en-IN" smtClean="0"/>
              <a:t>18-02-2022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1319880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5E9A8F6-134A-45DF-B69C-70D2D3E608EE}" type="datetimeFigureOut">
              <a:rPr lang="en-IN" smtClean="0"/>
              <a:t>18-02-2022</a:t>
            </a:fld>
            <a:endParaRPr lang="en-IN"/>
          </a:p>
        </p:txBody>
      </p:sp>
      <p:sp>
        <p:nvSpPr>
          <p:cNvPr id="6" name="Footer Placeholder 5"/>
          <p:cNvSpPr>
            <a:spLocks noGrp="1"/>
          </p:cNvSpPr>
          <p:nvPr>
            <p:ph type="ftr" sz="quarter" idx="11"/>
          </p:nvPr>
        </p:nvSpPr>
        <p:spPr>
          <a:xfrm>
            <a:off x="685800" y="379941"/>
            <a:ext cx="6991492" cy="365125"/>
          </a:xfrm>
        </p:spPr>
        <p:txBody>
          <a:bodyPr/>
          <a:lstStyle/>
          <a:p>
            <a:endParaRPr lang="en-IN"/>
          </a:p>
        </p:txBody>
      </p:sp>
      <p:sp>
        <p:nvSpPr>
          <p:cNvPr id="7" name="Slide Number Placeholder 6"/>
          <p:cNvSpPr>
            <a:spLocks noGrp="1"/>
          </p:cNvSpPr>
          <p:nvPr>
            <p:ph type="sldNum" sz="quarter" idx="12"/>
          </p:nvPr>
        </p:nvSpPr>
        <p:spPr>
          <a:xfrm>
            <a:off x="10862452" y="381000"/>
            <a:ext cx="643748" cy="365125"/>
          </a:xfrm>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1668730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5E9A8F6-134A-45DF-B69C-70D2D3E608EE}" type="datetimeFigureOut">
              <a:rPr lang="en-IN" smtClean="0"/>
              <a:t>18-02-2022</a:t>
            </a:fld>
            <a:endParaRPr lang="en-IN"/>
          </a:p>
        </p:txBody>
      </p:sp>
      <p:sp>
        <p:nvSpPr>
          <p:cNvPr id="6" name="Footer Placeholder 5"/>
          <p:cNvSpPr>
            <a:spLocks noGrp="1"/>
          </p:cNvSpPr>
          <p:nvPr>
            <p:ph type="ftr" sz="quarter" idx="11"/>
          </p:nvPr>
        </p:nvSpPr>
        <p:spPr>
          <a:xfrm>
            <a:off x="685800" y="379941"/>
            <a:ext cx="6991492" cy="365125"/>
          </a:xfrm>
        </p:spPr>
        <p:txBody>
          <a:bodyPr/>
          <a:lstStyle/>
          <a:p>
            <a:endParaRPr lang="en-IN"/>
          </a:p>
        </p:txBody>
      </p:sp>
      <p:sp>
        <p:nvSpPr>
          <p:cNvPr id="7" name="Slide Number Placeholder 6"/>
          <p:cNvSpPr>
            <a:spLocks noGrp="1"/>
          </p:cNvSpPr>
          <p:nvPr>
            <p:ph type="sldNum" sz="quarter" idx="12"/>
          </p:nvPr>
        </p:nvSpPr>
        <p:spPr>
          <a:xfrm>
            <a:off x="10862452" y="381000"/>
            <a:ext cx="643748" cy="365125"/>
          </a:xfrm>
        </p:spPr>
        <p:txBody>
          <a:bodyPr/>
          <a:lstStyle/>
          <a:p>
            <a:fld id="{3AE45F34-36C5-43AD-860F-5AC71E094D30}" type="slidenum">
              <a:rPr lang="en-IN" smtClean="0"/>
              <a:t>‹#›</a:t>
            </a:fld>
            <a:endParaRPr lang="en-IN"/>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latin typeface="Arial" panose="020B0604020202020204" pitchFamily="34" charset="0"/>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latin typeface="Arial" panose="020B0604020202020204" pitchFamily="34" charset="0"/>
              </a:rPr>
              <a:t>”</a:t>
            </a:r>
          </a:p>
        </p:txBody>
      </p:sp>
    </p:spTree>
    <p:extLst>
      <p:ext uri="{BB962C8B-B14F-4D97-AF65-F5344CB8AC3E}">
        <p14:creationId xmlns:p14="http://schemas.microsoft.com/office/powerpoint/2010/main" val="308859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05E9A8F6-134A-45DF-B69C-70D2D3E608EE}" type="datetimeFigureOut">
              <a:rPr lang="en-IN" smtClean="0"/>
              <a:t>18-02-2022</a:t>
            </a:fld>
            <a:endParaRPr lang="en-IN"/>
          </a:p>
        </p:txBody>
      </p:sp>
      <p:sp>
        <p:nvSpPr>
          <p:cNvPr id="6" name="Footer Placeholder 5"/>
          <p:cNvSpPr>
            <a:spLocks noGrp="1"/>
          </p:cNvSpPr>
          <p:nvPr>
            <p:ph type="ftr" sz="quarter" idx="11"/>
          </p:nvPr>
        </p:nvSpPr>
        <p:spPr>
          <a:xfrm>
            <a:off x="685800" y="378883"/>
            <a:ext cx="6991492" cy="365125"/>
          </a:xfrm>
        </p:spPr>
        <p:txBody>
          <a:bodyPr/>
          <a:lstStyle/>
          <a:p>
            <a:endParaRPr lang="en-IN"/>
          </a:p>
        </p:txBody>
      </p:sp>
      <p:sp>
        <p:nvSpPr>
          <p:cNvPr id="7" name="Slide Number Placeholder 6"/>
          <p:cNvSpPr>
            <a:spLocks noGrp="1"/>
          </p:cNvSpPr>
          <p:nvPr>
            <p:ph type="sldNum" sz="quarter" idx="12"/>
          </p:nvPr>
        </p:nvSpPr>
        <p:spPr>
          <a:xfrm>
            <a:off x="10862452" y="381000"/>
            <a:ext cx="643748" cy="365125"/>
          </a:xfrm>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35174458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05E9A8F6-134A-45DF-B69C-70D2D3E608EE}" type="datetimeFigureOut">
              <a:rPr lang="en-IN" smtClean="0"/>
              <a:t>18-02-2022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32226081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05E9A8F6-134A-45DF-B69C-70D2D3E608EE}" type="datetimeFigureOut">
              <a:rPr lang="en-IN" smtClean="0"/>
              <a:t>18-02-2022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4910035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E9A8F6-134A-45DF-B69C-70D2D3E608EE}" type="datetimeFigureOut">
              <a:rPr lang="en-IN" smtClean="0"/>
              <a:t>18-02-2022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26850016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05E9A8F6-134A-45DF-B69C-70D2D3E608EE}" type="datetimeFigureOut">
              <a:rPr lang="en-IN" smtClean="0"/>
              <a:t>18-02-2022</a:t>
            </a:fld>
            <a:endParaRPr lang="en-IN"/>
          </a:p>
        </p:txBody>
      </p:sp>
      <p:sp>
        <p:nvSpPr>
          <p:cNvPr id="5" name="Footer Placeholder 4"/>
          <p:cNvSpPr>
            <a:spLocks noGrp="1"/>
          </p:cNvSpPr>
          <p:nvPr>
            <p:ph type="ftr" sz="quarter" idx="11"/>
          </p:nvPr>
        </p:nvSpPr>
        <p:spPr>
          <a:xfrm>
            <a:off x="685800" y="381000"/>
            <a:ext cx="6991492" cy="365125"/>
          </a:xfrm>
        </p:spPr>
        <p:txBody>
          <a:bodyPr/>
          <a:lstStyle/>
          <a:p>
            <a:endParaRPr lang="en-IN"/>
          </a:p>
        </p:txBody>
      </p:sp>
      <p:sp>
        <p:nvSpPr>
          <p:cNvPr id="6" name="Slide Number Placeholder 5"/>
          <p:cNvSpPr>
            <a:spLocks noGrp="1"/>
          </p:cNvSpPr>
          <p:nvPr>
            <p:ph type="sldNum" sz="quarter" idx="12"/>
          </p:nvPr>
        </p:nvSpPr>
        <p:spPr>
          <a:xfrm>
            <a:off x="10862452" y="381000"/>
            <a:ext cx="643748" cy="365125"/>
          </a:xfrm>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3969289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E9A8F6-134A-45DF-B69C-70D2D3E608EE}" type="datetimeFigureOut">
              <a:rPr lang="en-IN" smtClean="0"/>
              <a:t>18-02-2022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1872681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05E9A8F6-134A-45DF-B69C-70D2D3E608EE}" type="datetimeFigureOut">
              <a:rPr lang="en-IN" smtClean="0"/>
              <a:t>18-02-2022</a:t>
            </a:fld>
            <a:endParaRPr lang="en-IN"/>
          </a:p>
        </p:txBody>
      </p:sp>
      <p:sp>
        <p:nvSpPr>
          <p:cNvPr id="5" name="Footer Placeholder 4"/>
          <p:cNvSpPr>
            <a:spLocks noGrp="1"/>
          </p:cNvSpPr>
          <p:nvPr>
            <p:ph type="ftr" sz="quarter" idx="11"/>
          </p:nvPr>
        </p:nvSpPr>
        <p:spPr>
          <a:xfrm>
            <a:off x="685800" y="381001"/>
            <a:ext cx="6991492" cy="364065"/>
          </a:xfrm>
        </p:spPr>
        <p:txBody>
          <a:bodyPr/>
          <a:lstStyle/>
          <a:p>
            <a:endParaRPr lang="en-IN"/>
          </a:p>
        </p:txBody>
      </p:sp>
      <p:sp>
        <p:nvSpPr>
          <p:cNvPr id="6" name="Slide Number Placeholder 5"/>
          <p:cNvSpPr>
            <a:spLocks noGrp="1"/>
          </p:cNvSpPr>
          <p:nvPr>
            <p:ph type="sldNum" sz="quarter" idx="12"/>
          </p:nvPr>
        </p:nvSpPr>
        <p:spPr>
          <a:xfrm>
            <a:off x="10862452" y="381000"/>
            <a:ext cx="643748" cy="365125"/>
          </a:xfrm>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2261426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E9A8F6-134A-45DF-B69C-70D2D3E608EE}" type="datetimeFigureOut">
              <a:rPr lang="en-IN" smtClean="0"/>
              <a:t>18-02-2022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566562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5E9A8F6-134A-45DF-B69C-70D2D3E608EE}" type="datetimeFigureOut">
              <a:rPr lang="en-IN" smtClean="0"/>
              <a:t>18-02-2022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3986105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5E9A8F6-134A-45DF-B69C-70D2D3E608EE}" type="datetimeFigureOut">
              <a:rPr lang="en-IN" smtClean="0"/>
              <a:t>18-02-2022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3523461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E9A8F6-134A-45DF-B69C-70D2D3E608EE}" type="datetimeFigureOut">
              <a:rPr lang="en-IN" smtClean="0"/>
              <a:t>18-02-2022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222818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E9A8F6-134A-45DF-B69C-70D2D3E608EE}" type="datetimeFigureOut">
              <a:rPr lang="en-IN" smtClean="0"/>
              <a:t>18-02-2022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1113661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5E9A8F6-134A-45DF-B69C-70D2D3E608EE}" type="datetimeFigureOut">
              <a:rPr lang="en-IN" smtClean="0"/>
              <a:t>18-02-2022</a:t>
            </a:fld>
            <a:endParaRPr lang="en-IN"/>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E45F34-36C5-43AD-860F-5AC71E094D30}" type="slidenum">
              <a:rPr lang="en-IN" smtClean="0"/>
              <a:t>‹#›</a:t>
            </a:fld>
            <a:endParaRPr lang="en-IN"/>
          </a:p>
        </p:txBody>
      </p:sp>
    </p:spTree>
    <p:extLst>
      <p:ext uri="{BB962C8B-B14F-4D97-AF65-F5344CB8AC3E}">
        <p14:creationId xmlns:p14="http://schemas.microsoft.com/office/powerpoint/2010/main" val="1883513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latin typeface="Arial" panose="020B0604020202020204" pitchFamily="34" charset="0"/>
              </a:defRPr>
            </a:lvl1pPr>
          </a:lstStyle>
          <a:p>
            <a:fld id="{05E9A8F6-134A-45DF-B69C-70D2D3E608EE}" type="datetimeFigureOut">
              <a:rPr lang="en-IN" smtClean="0"/>
              <a:pPr/>
              <a:t>18-02-2022</a:t>
            </a:fld>
            <a:endParaRPr lang="en-IN"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latin typeface="Arial" panose="020B0604020202020204" pitchFamily="34" charset="0"/>
              </a:defRPr>
            </a:lvl1pPr>
          </a:lstStyle>
          <a:p>
            <a:endParaRPr lang="en-IN"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latin typeface="Arial" panose="020B0604020202020204" pitchFamily="34" charset="0"/>
              </a:defRPr>
            </a:lvl1pPr>
          </a:lstStyle>
          <a:p>
            <a:fld id="{3AE45F34-36C5-43AD-860F-5AC71E094D30}" type="slidenum">
              <a:rPr lang="en-IN" smtClean="0"/>
              <a:pPr/>
              <a:t>‹#›</a:t>
            </a:fld>
            <a:endParaRPr lang="en-IN" dirty="0"/>
          </a:p>
        </p:txBody>
      </p:sp>
    </p:spTree>
    <p:extLst>
      <p:ext uri="{BB962C8B-B14F-4D97-AF65-F5344CB8AC3E}">
        <p14:creationId xmlns:p14="http://schemas.microsoft.com/office/powerpoint/2010/main" val="1222228538"/>
      </p:ext>
    </p:extLst>
  </p:cSld>
  <p:clrMap bg1="dk1" tx1="lt1" bg2="dk2" tx2="lt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27" r:id="rId15"/>
    <p:sldLayoutId id="2147483828" r:id="rId16"/>
    <p:sldLayoutId id="214748382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Arial" panose="020B06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hyperlink" Target="https://fih-2021-rankings-app.herokuapp.com/m/BEL" TargetMode="External"/><Relationship Id="rId18" Type="http://schemas.openxmlformats.org/officeDocument/2006/relationships/hyperlink" Target="https://fih-2021-rankings-app.herokuapp.com/f/AUS" TargetMode="External"/><Relationship Id="rId26" Type="http://schemas.openxmlformats.org/officeDocument/2006/relationships/hyperlink" Target="https://fih-2021-rankings-app.herokuapp.com/f/NZL" TargetMode="External"/><Relationship Id="rId3" Type="http://schemas.openxmlformats.org/officeDocument/2006/relationships/image" Target="../media/image10.png"/><Relationship Id="rId21" Type="http://schemas.openxmlformats.org/officeDocument/2006/relationships/hyperlink" Target="https://fih-2021-rankings-app.herokuapp.com/m/ENG" TargetMode="External"/><Relationship Id="rId7" Type="http://schemas.openxmlformats.org/officeDocument/2006/relationships/image" Target="../media/image14.png"/><Relationship Id="rId12" Type="http://schemas.openxmlformats.org/officeDocument/2006/relationships/hyperlink" Target="https://fih-2021-rankings-app.herokuapp.com/f/NED" TargetMode="External"/><Relationship Id="rId17" Type="http://schemas.openxmlformats.org/officeDocument/2006/relationships/hyperlink" Target="https://fih-2021-rankings-app.herokuapp.com/m/NED" TargetMode="External"/><Relationship Id="rId25" Type="http://schemas.openxmlformats.org/officeDocument/2006/relationships/hyperlink" Target="https://fih-2021-rankings-app.herokuapp.com/m/NZL" TargetMode="External"/><Relationship Id="rId2" Type="http://schemas.openxmlformats.org/officeDocument/2006/relationships/image" Target="../media/image9.png"/><Relationship Id="rId16" Type="http://schemas.openxmlformats.org/officeDocument/2006/relationships/hyperlink" Target="https://fih-2021-rankings-app.herokuapp.com/f/ARG" TargetMode="External"/><Relationship Id="rId20" Type="http://schemas.openxmlformats.org/officeDocument/2006/relationships/hyperlink" Target="https://fih-2021-rankings-app.herokuapp.com/f/GER" TargetMode="External"/><Relationship Id="rId29" Type="http://schemas.openxmlformats.org/officeDocument/2006/relationships/hyperlink" Target="https://fih-2021-rankings-app.herokuapp.com/m/MAS" TargetMode="Externa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hyperlink" Target="https://fih-2021-rankings-app.herokuapp.com/m/AUS" TargetMode="External"/><Relationship Id="rId24" Type="http://schemas.openxmlformats.org/officeDocument/2006/relationships/hyperlink" Target="https://fih-2021-rankings-app.herokuapp.com/f/BEL" TargetMode="External"/><Relationship Id="rId5" Type="http://schemas.openxmlformats.org/officeDocument/2006/relationships/image" Target="../media/image12.png"/><Relationship Id="rId15" Type="http://schemas.openxmlformats.org/officeDocument/2006/relationships/hyperlink" Target="https://fih-2021-rankings-app.herokuapp.com/m/IND" TargetMode="External"/><Relationship Id="rId23" Type="http://schemas.openxmlformats.org/officeDocument/2006/relationships/hyperlink" Target="https://fih-2021-rankings-app.herokuapp.com/m/ARG" TargetMode="External"/><Relationship Id="rId28" Type="http://schemas.openxmlformats.org/officeDocument/2006/relationships/hyperlink" Target="https://fih-2021-rankings-app.herokuapp.com/f/IND" TargetMode="External"/><Relationship Id="rId10" Type="http://schemas.openxmlformats.org/officeDocument/2006/relationships/image" Target="../media/image17.png"/><Relationship Id="rId19" Type="http://schemas.openxmlformats.org/officeDocument/2006/relationships/hyperlink" Target="https://fih-2021-rankings-app.herokuapp.com/m/GER" TargetMode="External"/><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hyperlink" Target="https://fih-2021-rankings-app.herokuapp.com/f/ENG" TargetMode="External"/><Relationship Id="rId22" Type="http://schemas.openxmlformats.org/officeDocument/2006/relationships/hyperlink" Target="https://fih-2021-rankings-app.herokuapp.com/f/ESP" TargetMode="External"/><Relationship Id="rId27" Type="http://schemas.openxmlformats.org/officeDocument/2006/relationships/hyperlink" Target="https://fih-2021-rankings-app.herokuapp.com/m/ESP" TargetMode="External"/><Relationship Id="rId30" Type="http://schemas.openxmlformats.org/officeDocument/2006/relationships/hyperlink" Target="https://fih-2021-rankings-app.herokuapp.com/f/CH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3AA9-69A2-4A71-BF76-AB6B0DC93376}"/>
              </a:ext>
            </a:extLst>
          </p:cNvPr>
          <p:cNvSpPr>
            <a:spLocks noGrp="1"/>
          </p:cNvSpPr>
          <p:nvPr>
            <p:ph type="ctrTitle"/>
          </p:nvPr>
        </p:nvSpPr>
        <p:spPr>
          <a:xfrm>
            <a:off x="3545507" y="2723358"/>
            <a:ext cx="3708733" cy="1014437"/>
          </a:xfrm>
        </p:spPr>
        <p:txBody>
          <a:bodyPr/>
          <a:lstStyle/>
          <a:p>
            <a:pPr algn="r"/>
            <a:r>
              <a:rPr lang="en-US" b="1" dirty="0"/>
              <a:t>Hockey</a:t>
            </a:r>
            <a:endParaRPr lang="en-IN" b="1" dirty="0"/>
          </a:p>
        </p:txBody>
      </p:sp>
      <p:pic>
        <p:nvPicPr>
          <p:cNvPr id="3" name="Picture 2">
            <a:extLst>
              <a:ext uri="{FF2B5EF4-FFF2-40B4-BE49-F238E27FC236}">
                <a16:creationId xmlns:a16="http://schemas.microsoft.com/office/drawing/2014/main" id="{35572E0C-2ED1-4AD2-AC7D-8C4A7E87ADFE}"/>
              </a:ext>
            </a:extLst>
          </p:cNvPr>
          <p:cNvPicPr>
            <a:picLocks noChangeAspect="1"/>
          </p:cNvPicPr>
          <p:nvPr/>
        </p:nvPicPr>
        <p:blipFill>
          <a:blip r:embed="rId2"/>
          <a:stretch>
            <a:fillRect/>
          </a:stretch>
        </p:blipFill>
        <p:spPr>
          <a:xfrm>
            <a:off x="164323" y="3627423"/>
            <a:ext cx="4194027" cy="3140612"/>
          </a:xfrm>
          <a:prstGeom prst="rect">
            <a:avLst/>
          </a:prstGeom>
        </p:spPr>
      </p:pic>
      <p:pic>
        <p:nvPicPr>
          <p:cNvPr id="4" name="Picture 3">
            <a:extLst>
              <a:ext uri="{FF2B5EF4-FFF2-40B4-BE49-F238E27FC236}">
                <a16:creationId xmlns:a16="http://schemas.microsoft.com/office/drawing/2014/main" id="{52410FE0-FA60-42CC-B4DA-0DEF34BD37E6}"/>
              </a:ext>
            </a:extLst>
          </p:cNvPr>
          <p:cNvPicPr>
            <a:picLocks noChangeAspect="1"/>
          </p:cNvPicPr>
          <p:nvPr/>
        </p:nvPicPr>
        <p:blipFill>
          <a:blip r:embed="rId3"/>
          <a:stretch>
            <a:fillRect/>
          </a:stretch>
        </p:blipFill>
        <p:spPr>
          <a:xfrm>
            <a:off x="137504" y="125710"/>
            <a:ext cx="4194028" cy="2777510"/>
          </a:xfrm>
          <a:prstGeom prst="rect">
            <a:avLst/>
          </a:prstGeom>
        </p:spPr>
      </p:pic>
      <p:pic>
        <p:nvPicPr>
          <p:cNvPr id="5" name="Picture 4">
            <a:extLst>
              <a:ext uri="{FF2B5EF4-FFF2-40B4-BE49-F238E27FC236}">
                <a16:creationId xmlns:a16="http://schemas.microsoft.com/office/drawing/2014/main" id="{27B505AF-1428-4266-B24A-0BBEEF4219A1}"/>
              </a:ext>
            </a:extLst>
          </p:cNvPr>
          <p:cNvPicPr>
            <a:picLocks noChangeAspect="1"/>
          </p:cNvPicPr>
          <p:nvPr/>
        </p:nvPicPr>
        <p:blipFill>
          <a:blip r:embed="rId4"/>
          <a:stretch>
            <a:fillRect/>
          </a:stretch>
        </p:blipFill>
        <p:spPr>
          <a:xfrm>
            <a:off x="6927297" y="170463"/>
            <a:ext cx="4497016" cy="2552895"/>
          </a:xfrm>
          <a:prstGeom prst="rect">
            <a:avLst/>
          </a:prstGeom>
        </p:spPr>
      </p:pic>
      <p:pic>
        <p:nvPicPr>
          <p:cNvPr id="6" name="Picture 5">
            <a:extLst>
              <a:ext uri="{FF2B5EF4-FFF2-40B4-BE49-F238E27FC236}">
                <a16:creationId xmlns:a16="http://schemas.microsoft.com/office/drawing/2014/main" id="{D5035CB6-9008-48B6-869E-AC8BE881A086}"/>
              </a:ext>
            </a:extLst>
          </p:cNvPr>
          <p:cNvPicPr>
            <a:picLocks noChangeAspect="1"/>
          </p:cNvPicPr>
          <p:nvPr/>
        </p:nvPicPr>
        <p:blipFill>
          <a:blip r:embed="rId5"/>
          <a:stretch>
            <a:fillRect/>
          </a:stretch>
        </p:blipFill>
        <p:spPr>
          <a:xfrm>
            <a:off x="6927297" y="3688969"/>
            <a:ext cx="4598126" cy="3017520"/>
          </a:xfrm>
          <a:prstGeom prst="rect">
            <a:avLst/>
          </a:prstGeom>
        </p:spPr>
      </p:pic>
    </p:spTree>
    <p:extLst>
      <p:ext uri="{BB962C8B-B14F-4D97-AF65-F5344CB8AC3E}">
        <p14:creationId xmlns:p14="http://schemas.microsoft.com/office/powerpoint/2010/main" val="3904476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3DFB27-2E2F-41B3-8331-BAC745DDE67D}"/>
              </a:ext>
            </a:extLst>
          </p:cNvPr>
          <p:cNvSpPr>
            <a:spLocks noGrp="1"/>
          </p:cNvSpPr>
          <p:nvPr>
            <p:ph idx="1"/>
          </p:nvPr>
        </p:nvSpPr>
        <p:spPr>
          <a:xfrm>
            <a:off x="685800" y="1252025"/>
            <a:ext cx="10820400" cy="5205046"/>
          </a:xfrm>
        </p:spPr>
        <p:txBody>
          <a:bodyPr>
            <a:normAutofit/>
          </a:bodyPr>
          <a:lstStyle/>
          <a:p>
            <a:pPr marL="0" indent="0" algn="just">
              <a:buNone/>
            </a:pPr>
            <a:r>
              <a:rPr lang="en-IN" sz="2400" b="1" dirty="0">
                <a:solidFill>
                  <a:srgbClr val="FFC000"/>
                </a:solidFill>
              </a:rPr>
              <a:t>	</a:t>
            </a:r>
            <a:r>
              <a:rPr lang="en-IN" sz="3200" b="1" dirty="0">
                <a:solidFill>
                  <a:srgbClr val="FFC000"/>
                </a:solidFill>
                <a:latin typeface="Arial" panose="020B0604020202020204" pitchFamily="34" charset="0"/>
                <a:cs typeface="Arial" panose="020B0604020202020204" pitchFamily="34" charset="0"/>
              </a:rPr>
              <a:t>Offensive skills- Moving the ball</a:t>
            </a:r>
            <a:endParaRPr lang="en-US" sz="3200" b="1" dirty="0">
              <a:solidFill>
                <a:srgbClr val="FFC000"/>
              </a:solidFill>
              <a:latin typeface="Arial" panose="020B0604020202020204" pitchFamily="34" charset="0"/>
              <a:cs typeface="Arial" panose="020B0604020202020204" pitchFamily="34" charset="0"/>
            </a:endParaRPr>
          </a:p>
          <a:p>
            <a:pPr algn="just"/>
            <a:r>
              <a:rPr lang="en-US" sz="2800" b="1" dirty="0">
                <a:solidFill>
                  <a:srgbClr val="FFC000"/>
                </a:solidFill>
                <a:latin typeface="Arial" panose="020B0604020202020204" pitchFamily="34" charset="0"/>
                <a:cs typeface="Arial" panose="020B0604020202020204" pitchFamily="34" charset="0"/>
              </a:rPr>
              <a:t>Push</a:t>
            </a:r>
            <a:r>
              <a:rPr lang="en-US" sz="2800" dirty="0">
                <a:latin typeface="Arial" panose="020B0604020202020204" pitchFamily="34" charset="0"/>
                <a:cs typeface="Arial" panose="020B0604020202020204" pitchFamily="34" charset="0"/>
              </a:rPr>
              <a:t> - This skill is executed with player’s hands apart. The head of the stick stays in contact with the ball as it is pushed and there is no backswing. This allows for good control, quick movement, and is used for accurate passing or shooting. </a:t>
            </a:r>
          </a:p>
          <a:p>
            <a:pPr marL="0" indent="0" algn="just">
              <a:buNone/>
            </a:pPr>
            <a:endParaRPr lang="en-US" sz="2800" dirty="0">
              <a:latin typeface="Arial" panose="020B0604020202020204" pitchFamily="34" charset="0"/>
              <a:cs typeface="Arial" panose="020B0604020202020204" pitchFamily="34" charset="0"/>
            </a:endParaRPr>
          </a:p>
          <a:p>
            <a:pPr algn="just"/>
            <a:r>
              <a:rPr lang="en-US" sz="2800" b="1" dirty="0">
                <a:solidFill>
                  <a:srgbClr val="FFC000"/>
                </a:solidFill>
                <a:latin typeface="Arial" panose="020B0604020202020204" pitchFamily="34" charset="0"/>
                <a:cs typeface="Arial" panose="020B0604020202020204" pitchFamily="34" charset="0"/>
              </a:rPr>
              <a:t>Hit - </a:t>
            </a:r>
            <a:r>
              <a:rPr lang="en-US" sz="2800" dirty="0">
                <a:latin typeface="Arial" panose="020B0604020202020204" pitchFamily="34" charset="0"/>
                <a:cs typeface="Arial" panose="020B0604020202020204" pitchFamily="34" charset="0"/>
              </a:rPr>
              <a:t>A powerful motion where the stick is brought down swiftly from a back swing and strikes the ball with a long follow through. The hit is fast and favored for sending the ball long distances or for making a hard shot on goal. </a:t>
            </a:r>
          </a:p>
          <a:p>
            <a:pPr marL="0" indent="0">
              <a:buNone/>
            </a:pPr>
            <a:endParaRPr lang="en-US" dirty="0"/>
          </a:p>
        </p:txBody>
      </p:sp>
      <p:sp>
        <p:nvSpPr>
          <p:cNvPr id="4" name="Title 1">
            <a:extLst>
              <a:ext uri="{FF2B5EF4-FFF2-40B4-BE49-F238E27FC236}">
                <a16:creationId xmlns:a16="http://schemas.microsoft.com/office/drawing/2014/main" id="{01A4C0A3-3455-41CE-ABCC-E8714EB9E6C0}"/>
              </a:ext>
            </a:extLst>
          </p:cNvPr>
          <p:cNvSpPr>
            <a:spLocks noGrp="1"/>
          </p:cNvSpPr>
          <p:nvPr>
            <p:ph type="title"/>
          </p:nvPr>
        </p:nvSpPr>
        <p:spPr>
          <a:xfrm>
            <a:off x="3611881" y="400929"/>
            <a:ext cx="4575517" cy="633047"/>
          </a:xfrm>
        </p:spPr>
        <p:txBody>
          <a:bodyPr>
            <a:normAutofit fontScale="90000"/>
          </a:bodyPr>
          <a:lstStyle/>
          <a:p>
            <a:pPr algn="l"/>
            <a:r>
              <a:rPr lang="en-IN" b="1" dirty="0"/>
              <a:t>Skills in Hockey</a:t>
            </a:r>
          </a:p>
        </p:txBody>
      </p:sp>
    </p:spTree>
    <p:extLst>
      <p:ext uri="{BB962C8B-B14F-4D97-AF65-F5344CB8AC3E}">
        <p14:creationId xmlns:p14="http://schemas.microsoft.com/office/powerpoint/2010/main" val="28956125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78027-012F-4BAA-B1D7-AE39A6A32DCE}"/>
              </a:ext>
            </a:extLst>
          </p:cNvPr>
          <p:cNvSpPr>
            <a:spLocks noGrp="1"/>
          </p:cNvSpPr>
          <p:nvPr>
            <p:ph idx="1"/>
          </p:nvPr>
        </p:nvSpPr>
        <p:spPr>
          <a:xfrm>
            <a:off x="685800" y="1209822"/>
            <a:ext cx="10820400" cy="5387926"/>
          </a:xfrm>
        </p:spPr>
        <p:txBody>
          <a:bodyPr>
            <a:normAutofit/>
          </a:bodyPr>
          <a:lstStyle/>
          <a:p>
            <a:r>
              <a:rPr lang="en-US" sz="2800" b="1" dirty="0">
                <a:solidFill>
                  <a:srgbClr val="FFC000"/>
                </a:solidFill>
                <a:latin typeface="Arial" panose="020B0604020202020204" pitchFamily="34" charset="0"/>
                <a:cs typeface="Arial" panose="020B0604020202020204" pitchFamily="34" charset="0"/>
              </a:rPr>
              <a:t>Lift, Flick, Arial </a:t>
            </a:r>
            <a:r>
              <a:rPr lang="en-US" sz="2800" dirty="0">
                <a:latin typeface="Arial" panose="020B0604020202020204" pitchFamily="34" charset="0"/>
                <a:cs typeface="Arial" panose="020B0604020202020204" pitchFamily="34" charset="0"/>
              </a:rPr>
              <a:t>- A skill in which the ball stays in contact with the head of the stick as it is lifted into the air. There is no back swing. Lifts are used primarily to raise the ball over long distances or as hard shots on goal.</a:t>
            </a:r>
          </a:p>
          <a:p>
            <a:pPr marL="0" indent="0">
              <a:buNone/>
            </a:pPr>
            <a:endParaRPr lang="en-US" sz="2800" dirty="0">
              <a:latin typeface="Arial" panose="020B0604020202020204" pitchFamily="34" charset="0"/>
              <a:cs typeface="Arial" panose="020B0604020202020204" pitchFamily="34" charset="0"/>
            </a:endParaRPr>
          </a:p>
          <a:p>
            <a:r>
              <a:rPr lang="en-US" sz="2800" b="1" dirty="0">
                <a:solidFill>
                  <a:srgbClr val="FFC000"/>
                </a:solidFill>
                <a:latin typeface="Arial" panose="020B0604020202020204" pitchFamily="34" charset="0"/>
                <a:cs typeface="Arial" panose="020B0604020202020204" pitchFamily="34" charset="0"/>
              </a:rPr>
              <a:t>Forehand Sweep </a:t>
            </a:r>
            <a:r>
              <a:rPr lang="en-US" sz="2800" dirty="0">
                <a:latin typeface="Arial" panose="020B0604020202020204" pitchFamily="34" charset="0"/>
                <a:cs typeface="Arial" panose="020B0604020202020204" pitchFamily="34" charset="0"/>
              </a:rPr>
              <a:t>- Commonly used on turf or a smooth playing surface, player lowers stick parallel to ground and sweeps the ball in a circular motion. A sweep allows for more power than a push, making it effective for quick yet long hard passes and shots. </a:t>
            </a:r>
          </a:p>
          <a:p>
            <a:endParaRPr lang="en-US" dirty="0"/>
          </a:p>
          <a:p>
            <a:pPr marL="0" indent="0">
              <a:buNone/>
            </a:pPr>
            <a:endParaRPr lang="en-IN" dirty="0"/>
          </a:p>
        </p:txBody>
      </p:sp>
    </p:spTree>
    <p:extLst>
      <p:ext uri="{BB962C8B-B14F-4D97-AF65-F5344CB8AC3E}">
        <p14:creationId xmlns:p14="http://schemas.microsoft.com/office/powerpoint/2010/main" val="2349706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723815-E1B7-41DE-AB8F-AC0390670DBE}"/>
              </a:ext>
            </a:extLst>
          </p:cNvPr>
          <p:cNvSpPr>
            <a:spLocks noGrp="1"/>
          </p:cNvSpPr>
          <p:nvPr>
            <p:ph idx="1"/>
          </p:nvPr>
        </p:nvSpPr>
        <p:spPr>
          <a:xfrm>
            <a:off x="685800" y="464234"/>
            <a:ext cx="10820400" cy="5754451"/>
          </a:xfrm>
        </p:spPr>
        <p:txBody>
          <a:bodyPr/>
          <a:lstStyle/>
          <a:p>
            <a:r>
              <a:rPr lang="en-US" sz="2800" b="1" dirty="0">
                <a:solidFill>
                  <a:srgbClr val="FFC000"/>
                </a:solidFill>
              </a:rPr>
              <a:t>Reverse Sweep </a:t>
            </a:r>
            <a:r>
              <a:rPr lang="en-US" sz="2800" dirty="0"/>
              <a:t>- Player uses the same motion as the forehand sweep with the ball starting on players left side. Player uses a different grip and must use the side of the stick with the flat side up. This is an effective motion for passing and shooting. 5 or 10 Minute halftime Good stick skills and passing are the keys to success.</a:t>
            </a:r>
          </a:p>
          <a:p>
            <a:r>
              <a:rPr lang="en-US" sz="2800" dirty="0"/>
              <a:t> </a:t>
            </a:r>
          </a:p>
          <a:p>
            <a:r>
              <a:rPr lang="en-US" sz="2800" b="1" dirty="0">
                <a:solidFill>
                  <a:srgbClr val="FFC000"/>
                </a:solidFill>
              </a:rPr>
              <a:t>Drag Flick </a:t>
            </a:r>
            <a:r>
              <a:rPr lang="en-US" sz="2800" dirty="0"/>
              <a:t>- Considered a push, this specialty skill is used by advanced players as a variant to the straight shot or hit on a penalty corner. It can be as powerful as a hit yet requires no back swing, making it especially deceptive. It’s an important </a:t>
            </a:r>
            <a:r>
              <a:rPr lang="en-US" sz="2800" dirty="0" err="1"/>
              <a:t>sklll</a:t>
            </a:r>
            <a:r>
              <a:rPr lang="en-US" sz="2800" dirty="0"/>
              <a:t> to develop for high level competition</a:t>
            </a:r>
            <a:endParaRPr lang="en-IN" sz="2800" dirty="0"/>
          </a:p>
          <a:p>
            <a:pPr marL="0" indent="0">
              <a:buNone/>
            </a:pPr>
            <a:endParaRPr lang="en-IN" dirty="0"/>
          </a:p>
        </p:txBody>
      </p:sp>
    </p:spTree>
    <p:extLst>
      <p:ext uri="{BB962C8B-B14F-4D97-AF65-F5344CB8AC3E}">
        <p14:creationId xmlns:p14="http://schemas.microsoft.com/office/powerpoint/2010/main" val="3514971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702336F-F3DF-40F3-BAF6-F63545366AAC}"/>
              </a:ext>
            </a:extLst>
          </p:cNvPr>
          <p:cNvSpPr>
            <a:spLocks noGrp="1"/>
          </p:cNvSpPr>
          <p:nvPr>
            <p:ph idx="1"/>
          </p:nvPr>
        </p:nvSpPr>
        <p:spPr>
          <a:xfrm>
            <a:off x="685800" y="323556"/>
            <a:ext cx="10820400" cy="6246055"/>
          </a:xfrm>
        </p:spPr>
        <p:txBody>
          <a:bodyPr>
            <a:normAutofit/>
          </a:bodyPr>
          <a:lstStyle/>
          <a:p>
            <a:pPr marL="0" indent="0">
              <a:buNone/>
            </a:pPr>
            <a:r>
              <a:rPr lang="en-US" sz="2800" b="1" dirty="0">
                <a:solidFill>
                  <a:srgbClr val="FFC000"/>
                </a:solidFill>
              </a:rPr>
              <a:t>	</a:t>
            </a:r>
            <a:r>
              <a:rPr lang="en-US" sz="3200" b="1" dirty="0">
                <a:solidFill>
                  <a:srgbClr val="FFC000"/>
                </a:solidFill>
              </a:rPr>
              <a:t>Defensive Skills: (Stopping the ball)</a:t>
            </a:r>
          </a:p>
          <a:p>
            <a:r>
              <a:rPr lang="en-US" sz="2800" b="1" dirty="0">
                <a:solidFill>
                  <a:srgbClr val="FFC000"/>
                </a:solidFill>
              </a:rPr>
              <a:t>Block Tackle </a:t>
            </a:r>
            <a:r>
              <a:rPr lang="en-US" sz="2800" dirty="0"/>
              <a:t>- Player lowers the stick close to the ground and uses the length of the stick to block a ball’s advance. Using the entire stick widens the area available to intercept or steal the ball and slows the offensive player’s motion. </a:t>
            </a:r>
          </a:p>
          <a:p>
            <a:r>
              <a:rPr lang="en-US" sz="2800" b="1" dirty="0">
                <a:solidFill>
                  <a:srgbClr val="FFC000"/>
                </a:solidFill>
              </a:rPr>
              <a:t>Jab Tackle </a:t>
            </a:r>
            <a:r>
              <a:rPr lang="en-US" sz="2800" dirty="0"/>
              <a:t>-Player jabs the stick toward the ball with left hand extended (flat side up), then quickly returns to both hands and regains a balanced position. This swift motion can disrupt the advance of the play and possibly cause a loss of possession. </a:t>
            </a:r>
          </a:p>
          <a:p>
            <a:r>
              <a:rPr lang="en-US" sz="2800" b="1" dirty="0">
                <a:solidFill>
                  <a:srgbClr val="FFC000"/>
                </a:solidFill>
              </a:rPr>
              <a:t>Reverse Tackle </a:t>
            </a:r>
            <a:r>
              <a:rPr lang="en-US" sz="2800" dirty="0"/>
              <a:t>- Used when an offensive player is on a defender’s weak (left) side, defensive player extends left arm out with stick inverted close to the ground to slow the play, block the ball’s path and try to cause a loss of possession.</a:t>
            </a:r>
            <a:endParaRPr lang="en-IN" sz="2800" dirty="0"/>
          </a:p>
        </p:txBody>
      </p:sp>
    </p:spTree>
    <p:extLst>
      <p:ext uri="{BB962C8B-B14F-4D97-AF65-F5344CB8AC3E}">
        <p14:creationId xmlns:p14="http://schemas.microsoft.com/office/powerpoint/2010/main" val="7840141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NED">
            <a:extLst>
              <a:ext uri="{FF2B5EF4-FFF2-40B4-BE49-F238E27FC236}">
                <a16:creationId xmlns:a16="http://schemas.microsoft.com/office/drawing/2014/main" id="{BB132158-F8F3-411C-AF8F-A39766A0EB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1239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ENG">
            <a:extLst>
              <a:ext uri="{FF2B5EF4-FFF2-40B4-BE49-F238E27FC236}">
                <a16:creationId xmlns:a16="http://schemas.microsoft.com/office/drawing/2014/main" id="{A26DE653-9D6C-45F1-9E6E-D50A251057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239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ARG">
            <a:extLst>
              <a:ext uri="{FF2B5EF4-FFF2-40B4-BE49-F238E27FC236}">
                <a16:creationId xmlns:a16="http://schemas.microsoft.com/office/drawing/2014/main" id="{5B17D41B-EEC5-4F80-9276-67B30E2CF8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1239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US">
            <a:extLst>
              <a:ext uri="{FF2B5EF4-FFF2-40B4-BE49-F238E27FC236}">
                <a16:creationId xmlns:a16="http://schemas.microsoft.com/office/drawing/2014/main" id="{24BC62B5-CE4E-488D-BA39-0DCAFD3514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239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GER">
            <a:extLst>
              <a:ext uri="{FF2B5EF4-FFF2-40B4-BE49-F238E27FC236}">
                <a16:creationId xmlns:a16="http://schemas.microsoft.com/office/drawing/2014/main" id="{7E77C5A9-BD0E-4810-AFCD-A19E7BF2C13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1239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SP">
            <a:extLst>
              <a:ext uri="{FF2B5EF4-FFF2-40B4-BE49-F238E27FC236}">
                <a16:creationId xmlns:a16="http://schemas.microsoft.com/office/drawing/2014/main" id="{43EDD65C-1DD1-45FB-9580-85FF767CBFE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1239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BEL">
            <a:extLst>
              <a:ext uri="{FF2B5EF4-FFF2-40B4-BE49-F238E27FC236}">
                <a16:creationId xmlns:a16="http://schemas.microsoft.com/office/drawing/2014/main" id="{C9D8193C-A3F1-4E91-874C-A3DCF2880F0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11239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NZL">
            <a:extLst>
              <a:ext uri="{FF2B5EF4-FFF2-40B4-BE49-F238E27FC236}">
                <a16:creationId xmlns:a16="http://schemas.microsoft.com/office/drawing/2014/main" id="{94C49F88-07C2-4689-BA13-D6082F71944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112395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IND">
            <a:extLst>
              <a:ext uri="{FF2B5EF4-FFF2-40B4-BE49-F238E27FC236}">
                <a16:creationId xmlns:a16="http://schemas.microsoft.com/office/drawing/2014/main" id="{BCE82B78-2B74-4CC7-A300-8DBE9FF0D21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1123950" cy="647700"/>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1">
            <a:extLst>
              <a:ext uri="{FF2B5EF4-FFF2-40B4-BE49-F238E27FC236}">
                <a16:creationId xmlns:a16="http://schemas.microsoft.com/office/drawing/2014/main" id="{7E768ED4-F61B-46B1-BFE0-5BF44FE2372D}"/>
              </a:ext>
            </a:extLst>
          </p:cNvPr>
          <p:cNvSpPr>
            <a:spLocks noGrp="1"/>
          </p:cNvSpPr>
          <p:nvPr>
            <p:ph type="title"/>
          </p:nvPr>
        </p:nvSpPr>
        <p:spPr>
          <a:xfrm>
            <a:off x="5430129" y="323850"/>
            <a:ext cx="6329290" cy="829701"/>
          </a:xfrm>
        </p:spPr>
        <p:txBody>
          <a:bodyPr/>
          <a:lstStyle/>
          <a:p>
            <a:r>
              <a:rPr lang="en-US" b="1" dirty="0">
                <a:solidFill>
                  <a:srgbClr val="FFFF00"/>
                </a:solidFill>
              </a:rPr>
              <a:t>World Rankings</a:t>
            </a:r>
            <a:endParaRPr lang="en-IN" dirty="0"/>
          </a:p>
        </p:txBody>
      </p:sp>
      <p:graphicFrame>
        <p:nvGraphicFramePr>
          <p:cNvPr id="2" name="Table 1">
            <a:extLst>
              <a:ext uri="{FF2B5EF4-FFF2-40B4-BE49-F238E27FC236}">
                <a16:creationId xmlns:a16="http://schemas.microsoft.com/office/drawing/2014/main" id="{DB2D3DF4-69A9-40B0-BB55-4F6593038352}"/>
              </a:ext>
            </a:extLst>
          </p:cNvPr>
          <p:cNvGraphicFramePr>
            <a:graphicFrameLocks noGrp="1"/>
          </p:cNvGraphicFramePr>
          <p:nvPr>
            <p:extLst>
              <p:ext uri="{D42A27DB-BD31-4B8C-83A1-F6EECF244321}">
                <p14:modId xmlns:p14="http://schemas.microsoft.com/office/powerpoint/2010/main" val="12363051"/>
              </p:ext>
            </p:extLst>
          </p:nvPr>
        </p:nvGraphicFramePr>
        <p:xfrm>
          <a:off x="1294228" y="1153551"/>
          <a:ext cx="9549619" cy="5021643"/>
        </p:xfrm>
        <a:graphic>
          <a:graphicData uri="http://schemas.openxmlformats.org/drawingml/2006/table">
            <a:tbl>
              <a:tblPr firstRow="1" firstCol="1" bandRow="1">
                <a:tableStyleId>{5C22544A-7EE6-4342-B048-85BDC9FD1C3A}</a:tableStyleId>
              </a:tblPr>
              <a:tblGrid>
                <a:gridCol w="1797231">
                  <a:extLst>
                    <a:ext uri="{9D8B030D-6E8A-4147-A177-3AD203B41FA5}">
                      <a16:colId xmlns:a16="http://schemas.microsoft.com/office/drawing/2014/main" val="2853683874"/>
                    </a:ext>
                  </a:extLst>
                </a:gridCol>
                <a:gridCol w="2704114">
                  <a:extLst>
                    <a:ext uri="{9D8B030D-6E8A-4147-A177-3AD203B41FA5}">
                      <a16:colId xmlns:a16="http://schemas.microsoft.com/office/drawing/2014/main" val="1593840139"/>
                    </a:ext>
                  </a:extLst>
                </a:gridCol>
                <a:gridCol w="540569">
                  <a:extLst>
                    <a:ext uri="{9D8B030D-6E8A-4147-A177-3AD203B41FA5}">
                      <a16:colId xmlns:a16="http://schemas.microsoft.com/office/drawing/2014/main" val="3196001226"/>
                    </a:ext>
                  </a:extLst>
                </a:gridCol>
                <a:gridCol w="1803591">
                  <a:extLst>
                    <a:ext uri="{9D8B030D-6E8A-4147-A177-3AD203B41FA5}">
                      <a16:colId xmlns:a16="http://schemas.microsoft.com/office/drawing/2014/main" val="1265240289"/>
                    </a:ext>
                  </a:extLst>
                </a:gridCol>
                <a:gridCol w="2704114">
                  <a:extLst>
                    <a:ext uri="{9D8B030D-6E8A-4147-A177-3AD203B41FA5}">
                      <a16:colId xmlns:a16="http://schemas.microsoft.com/office/drawing/2014/main" val="859915862"/>
                    </a:ext>
                  </a:extLst>
                </a:gridCol>
              </a:tblGrid>
              <a:tr h="731520">
                <a:tc gridSpan="2">
                  <a:txBody>
                    <a:bodyPr/>
                    <a:lstStyle/>
                    <a:p>
                      <a:pPr algn="ctr">
                        <a:lnSpc>
                          <a:spcPct val="107000"/>
                        </a:lnSpc>
                        <a:spcAft>
                          <a:spcPts val="0"/>
                        </a:spcAft>
                      </a:pPr>
                      <a:r>
                        <a:rPr lang="en-IN" sz="2800" dirty="0">
                          <a:solidFill>
                            <a:srgbClr val="002060"/>
                          </a:solidFill>
                          <a:effectLst/>
                          <a:latin typeface="Arial" panose="020B0604020202020204" pitchFamily="34" charset="0"/>
                        </a:rPr>
                        <a:t>Men</a:t>
                      </a:r>
                    </a:p>
                    <a:p>
                      <a:pPr algn="ctr">
                        <a:lnSpc>
                          <a:spcPct val="107000"/>
                        </a:lnSpc>
                        <a:spcAft>
                          <a:spcPts val="0"/>
                        </a:spcAft>
                      </a:pP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b"/>
                </a:tc>
                <a:tc hMerge="1">
                  <a:txBody>
                    <a:bodyPr/>
                    <a:lstStyle/>
                    <a:p>
                      <a:endParaRPr lang="en-IN"/>
                    </a:p>
                  </a:txBody>
                  <a:tcPr/>
                </a:tc>
                <a:tc rowSpan="12">
                  <a:txBody>
                    <a:bodyPr/>
                    <a:lstStyle/>
                    <a:p>
                      <a:pPr algn="ctr">
                        <a:lnSpc>
                          <a:spcPct val="107000"/>
                        </a:lnSpc>
                        <a:spcAft>
                          <a:spcPts val="0"/>
                        </a:spcAft>
                      </a:pPr>
                      <a:r>
                        <a:rPr lang="en-IN" sz="2000" b="1" dirty="0">
                          <a:solidFill>
                            <a:srgbClr val="002060"/>
                          </a:solidFill>
                          <a:effectLst/>
                          <a:latin typeface="Arial" panose="020B0604020202020204" pitchFamily="34" charset="0"/>
                        </a:rPr>
                        <a:t> </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gridSpan="2">
                  <a:txBody>
                    <a:bodyPr/>
                    <a:lstStyle/>
                    <a:p>
                      <a:pPr algn="ctr">
                        <a:lnSpc>
                          <a:spcPct val="107000"/>
                        </a:lnSpc>
                        <a:spcAft>
                          <a:spcPts val="0"/>
                        </a:spcAft>
                      </a:pPr>
                      <a:r>
                        <a:rPr lang="en-IN" sz="2800" dirty="0">
                          <a:solidFill>
                            <a:srgbClr val="002060"/>
                          </a:solidFill>
                          <a:effectLst/>
                          <a:latin typeface="Arial" panose="020B0604020202020204" pitchFamily="34" charset="0"/>
                        </a:rPr>
                        <a:t>Women</a:t>
                      </a:r>
                      <a:endParaRPr lang="en-IN" sz="2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hMerge="1">
                  <a:txBody>
                    <a:bodyPr/>
                    <a:lstStyle/>
                    <a:p>
                      <a:endParaRPr lang="en-IN"/>
                    </a:p>
                  </a:txBody>
                  <a:tcPr/>
                </a:tc>
                <a:extLst>
                  <a:ext uri="{0D108BD9-81ED-4DB2-BD59-A6C34878D82A}">
                    <a16:rowId xmlns:a16="http://schemas.microsoft.com/office/drawing/2014/main" val="2536555256"/>
                  </a:ext>
                </a:extLst>
              </a:tr>
              <a:tr h="724320">
                <a:tc>
                  <a:txBody>
                    <a:bodyPr/>
                    <a:lstStyle/>
                    <a:p>
                      <a:pPr algn="ctr">
                        <a:lnSpc>
                          <a:spcPct val="107000"/>
                        </a:lnSpc>
                        <a:spcAft>
                          <a:spcPts val="0"/>
                        </a:spcAft>
                      </a:pPr>
                      <a:r>
                        <a:rPr lang="en-IN" sz="2000" dirty="0">
                          <a:solidFill>
                            <a:srgbClr val="002060"/>
                          </a:solidFill>
                          <a:effectLst/>
                          <a:latin typeface="Arial" panose="020B0604020202020204" pitchFamily="34" charset="0"/>
                        </a:rPr>
                        <a:t>Rank</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b"/>
                </a:tc>
                <a:tc>
                  <a:txBody>
                    <a:bodyPr/>
                    <a:lstStyle/>
                    <a:p>
                      <a:r>
                        <a:rPr lang="en-IN" sz="2000" b="1" dirty="0">
                          <a:solidFill>
                            <a:srgbClr val="002060"/>
                          </a:solidFill>
                          <a:effectLst/>
                          <a:latin typeface="Arial" panose="020B0604020202020204" pitchFamily="34" charset="0"/>
                        </a:rPr>
                        <a:t>Team</a:t>
                      </a:r>
                      <a:endParaRPr lang="en-IN" dirty="0"/>
                    </a:p>
                  </a:txBody>
                  <a:tcPr marL="9525" marR="9525" marT="9525" marB="9525" anchor="b"/>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Rank</a:t>
                      </a:r>
                      <a:endParaRPr lang="en-IN" sz="28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b"/>
                </a:tc>
                <a:tc>
                  <a:txBody>
                    <a:bodyPr/>
                    <a:lstStyle/>
                    <a:p>
                      <a:r>
                        <a:rPr lang="en-IN" sz="2000" b="1" dirty="0">
                          <a:solidFill>
                            <a:srgbClr val="002060"/>
                          </a:solidFill>
                          <a:effectLst/>
                          <a:latin typeface="Arial" panose="020B0604020202020204" pitchFamily="34" charset="0"/>
                        </a:rPr>
                        <a:t>Team</a:t>
                      </a:r>
                      <a:endParaRPr lang="en-IN" dirty="0"/>
                    </a:p>
                  </a:txBody>
                  <a:tcPr marL="9525" marR="9525" marT="9525" marB="9525" anchor="b"/>
                </a:tc>
                <a:extLst>
                  <a:ext uri="{0D108BD9-81ED-4DB2-BD59-A6C34878D82A}">
                    <a16:rowId xmlns:a16="http://schemas.microsoft.com/office/drawing/2014/main" val="1931731594"/>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1</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11">
                            <a:extLst>
                              <a:ext uri="{A12FA001-AC4F-418D-AE19-62706E023703}">
                                <ahyp:hlinkClr xmlns:ahyp="http://schemas.microsoft.com/office/drawing/2018/hyperlinkcolor" val="tx"/>
                              </a:ext>
                            </a:extLst>
                          </a:hlinkClick>
                        </a:rPr>
                        <a:t>AUSTRALIA</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1</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12">
                            <a:extLst>
                              <a:ext uri="{A12FA001-AC4F-418D-AE19-62706E023703}">
                                <ahyp:hlinkClr xmlns:ahyp="http://schemas.microsoft.com/office/drawing/2018/hyperlinkcolor" val="tx"/>
                              </a:ext>
                            </a:extLst>
                          </a:hlinkClick>
                        </a:rPr>
                        <a:t>NETHERLANDS</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3166757805"/>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2</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13">
                            <a:extLst>
                              <a:ext uri="{A12FA001-AC4F-418D-AE19-62706E023703}">
                                <ahyp:hlinkClr xmlns:ahyp="http://schemas.microsoft.com/office/drawing/2018/hyperlinkcolor" val="tx"/>
                              </a:ext>
                            </a:extLst>
                          </a:hlinkClick>
                        </a:rPr>
                        <a:t>BELGIUM</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2</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14">
                            <a:extLst>
                              <a:ext uri="{A12FA001-AC4F-418D-AE19-62706E023703}">
                                <ahyp:hlinkClr xmlns:ahyp="http://schemas.microsoft.com/office/drawing/2018/hyperlinkcolor" val="tx"/>
                              </a:ext>
                            </a:extLst>
                          </a:hlinkClick>
                        </a:rPr>
                        <a:t>ENGLAND</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2982489731"/>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3</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15">
                            <a:extLst>
                              <a:ext uri="{A12FA001-AC4F-418D-AE19-62706E023703}">
                                <ahyp:hlinkClr xmlns:ahyp="http://schemas.microsoft.com/office/drawing/2018/hyperlinkcolor" val="tx"/>
                              </a:ext>
                            </a:extLst>
                          </a:hlinkClick>
                        </a:rPr>
                        <a:t>INDIA</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3</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16">
                            <a:extLst>
                              <a:ext uri="{A12FA001-AC4F-418D-AE19-62706E023703}">
                                <ahyp:hlinkClr xmlns:ahyp="http://schemas.microsoft.com/office/drawing/2018/hyperlinkcolor" val="tx"/>
                              </a:ext>
                            </a:extLst>
                          </a:hlinkClick>
                        </a:rPr>
                        <a:t>ARGENTINA</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1893262934"/>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4</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17">
                            <a:extLst>
                              <a:ext uri="{A12FA001-AC4F-418D-AE19-62706E023703}">
                                <ahyp:hlinkClr xmlns:ahyp="http://schemas.microsoft.com/office/drawing/2018/hyperlinkcolor" val="tx"/>
                              </a:ext>
                            </a:extLst>
                          </a:hlinkClick>
                        </a:rPr>
                        <a:t>NETHERLANDS</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4</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18">
                            <a:extLst>
                              <a:ext uri="{A12FA001-AC4F-418D-AE19-62706E023703}">
                                <ahyp:hlinkClr xmlns:ahyp="http://schemas.microsoft.com/office/drawing/2018/hyperlinkcolor" val="tx"/>
                              </a:ext>
                            </a:extLst>
                          </a:hlinkClick>
                        </a:rPr>
                        <a:t>AUSTRALIA</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657600045"/>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5</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19">
                            <a:extLst>
                              <a:ext uri="{A12FA001-AC4F-418D-AE19-62706E023703}">
                                <ahyp:hlinkClr xmlns:ahyp="http://schemas.microsoft.com/office/drawing/2018/hyperlinkcolor" val="tx"/>
                              </a:ext>
                            </a:extLst>
                          </a:hlinkClick>
                        </a:rPr>
                        <a:t>GERMANY</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5</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0">
                            <a:extLst>
                              <a:ext uri="{A12FA001-AC4F-418D-AE19-62706E023703}">
                                <ahyp:hlinkClr xmlns:ahyp="http://schemas.microsoft.com/office/drawing/2018/hyperlinkcolor" val="tx"/>
                              </a:ext>
                            </a:extLst>
                          </a:hlinkClick>
                        </a:rPr>
                        <a:t>GERMANY</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3988162560"/>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6</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1">
                            <a:extLst>
                              <a:ext uri="{A12FA001-AC4F-418D-AE19-62706E023703}">
                                <ahyp:hlinkClr xmlns:ahyp="http://schemas.microsoft.com/office/drawing/2018/hyperlinkcolor" val="tx"/>
                              </a:ext>
                            </a:extLst>
                          </a:hlinkClick>
                        </a:rPr>
                        <a:t>ENGLAND</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6</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2">
                            <a:extLst>
                              <a:ext uri="{A12FA001-AC4F-418D-AE19-62706E023703}">
                                <ahyp:hlinkClr xmlns:ahyp="http://schemas.microsoft.com/office/drawing/2018/hyperlinkcolor" val="tx"/>
                              </a:ext>
                            </a:extLst>
                          </a:hlinkClick>
                        </a:rPr>
                        <a:t>SPAIN</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4146213166"/>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7</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3">
                            <a:extLst>
                              <a:ext uri="{A12FA001-AC4F-418D-AE19-62706E023703}">
                                <ahyp:hlinkClr xmlns:ahyp="http://schemas.microsoft.com/office/drawing/2018/hyperlinkcolor" val="tx"/>
                              </a:ext>
                            </a:extLst>
                          </a:hlinkClick>
                        </a:rPr>
                        <a:t>ARGENTINA</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7</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4">
                            <a:extLst>
                              <a:ext uri="{A12FA001-AC4F-418D-AE19-62706E023703}">
                                <ahyp:hlinkClr xmlns:ahyp="http://schemas.microsoft.com/office/drawing/2018/hyperlinkcolor" val="tx"/>
                              </a:ext>
                            </a:extLst>
                          </a:hlinkClick>
                        </a:rPr>
                        <a:t>BELGIUM</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2054573547"/>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8</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5">
                            <a:extLst>
                              <a:ext uri="{A12FA001-AC4F-418D-AE19-62706E023703}">
                                <ahyp:hlinkClr xmlns:ahyp="http://schemas.microsoft.com/office/drawing/2018/hyperlinkcolor" val="tx"/>
                              </a:ext>
                            </a:extLst>
                          </a:hlinkClick>
                        </a:rPr>
                        <a:t>NEW ZEALAND</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8</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6">
                            <a:extLst>
                              <a:ext uri="{A12FA001-AC4F-418D-AE19-62706E023703}">
                                <ahyp:hlinkClr xmlns:ahyp="http://schemas.microsoft.com/office/drawing/2018/hyperlinkcolor" val="tx"/>
                              </a:ext>
                            </a:extLst>
                          </a:hlinkClick>
                        </a:rPr>
                        <a:t>NEW ZEALAND</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1426007524"/>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9</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7">
                            <a:extLst>
                              <a:ext uri="{A12FA001-AC4F-418D-AE19-62706E023703}">
                                <ahyp:hlinkClr xmlns:ahyp="http://schemas.microsoft.com/office/drawing/2018/hyperlinkcolor" val="tx"/>
                              </a:ext>
                            </a:extLst>
                          </a:hlinkClick>
                        </a:rPr>
                        <a:t>SPAIN</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9</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8">
                            <a:extLst>
                              <a:ext uri="{A12FA001-AC4F-418D-AE19-62706E023703}">
                                <ahyp:hlinkClr xmlns:ahyp="http://schemas.microsoft.com/office/drawing/2018/hyperlinkcolor" val="tx"/>
                              </a:ext>
                            </a:extLst>
                          </a:hlinkClick>
                        </a:rPr>
                        <a:t>INDIA</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489024704"/>
                  </a:ext>
                </a:extLst>
              </a:tr>
              <a:tr h="351005">
                <a:tc>
                  <a:txBody>
                    <a:bodyPr/>
                    <a:lstStyle/>
                    <a:p>
                      <a:pPr algn="ctr">
                        <a:lnSpc>
                          <a:spcPct val="107000"/>
                        </a:lnSpc>
                        <a:spcAft>
                          <a:spcPts val="0"/>
                        </a:spcAft>
                      </a:pPr>
                      <a:r>
                        <a:rPr lang="en-IN" sz="2000" dirty="0">
                          <a:solidFill>
                            <a:srgbClr val="002060"/>
                          </a:solidFill>
                          <a:effectLst/>
                          <a:latin typeface="Arial" panose="020B0604020202020204" pitchFamily="34" charset="0"/>
                        </a:rPr>
                        <a:t>10</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29">
                            <a:extLst>
                              <a:ext uri="{A12FA001-AC4F-418D-AE19-62706E023703}">
                                <ahyp:hlinkClr xmlns:ahyp="http://schemas.microsoft.com/office/drawing/2018/hyperlinkcolor" val="tx"/>
                              </a:ext>
                            </a:extLst>
                          </a:hlinkClick>
                        </a:rPr>
                        <a:t>MALAYSIA</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vMerge="1">
                  <a:txBody>
                    <a:bodyPr/>
                    <a:lstStyle/>
                    <a:p>
                      <a:endParaRPr lang="en-IN"/>
                    </a:p>
                  </a:txBody>
                  <a:tcPr/>
                </a:tc>
                <a:tc>
                  <a:txBody>
                    <a:bodyPr/>
                    <a:lstStyle/>
                    <a:p>
                      <a:pPr algn="ctr">
                        <a:lnSpc>
                          <a:spcPct val="107000"/>
                        </a:lnSpc>
                        <a:spcAft>
                          <a:spcPts val="0"/>
                        </a:spcAft>
                      </a:pPr>
                      <a:r>
                        <a:rPr lang="en-IN" sz="2000" b="1" dirty="0">
                          <a:solidFill>
                            <a:srgbClr val="002060"/>
                          </a:solidFill>
                          <a:effectLst/>
                          <a:latin typeface="Arial" panose="020B0604020202020204" pitchFamily="34" charset="0"/>
                        </a:rPr>
                        <a:t>10</a:t>
                      </a:r>
                      <a:endParaRPr lang="en-IN"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gn="l">
                        <a:lnSpc>
                          <a:spcPct val="107000"/>
                        </a:lnSpc>
                        <a:spcAft>
                          <a:spcPts val="0"/>
                        </a:spcAft>
                      </a:pPr>
                      <a:r>
                        <a:rPr lang="en-IN" sz="2000" u="none" strike="noStrike" dirty="0">
                          <a:solidFill>
                            <a:srgbClr val="002060"/>
                          </a:solidFill>
                          <a:effectLst/>
                          <a:latin typeface="Arial" panose="020B0604020202020204" pitchFamily="34" charset="0"/>
                          <a:hlinkClick r:id="rId30">
                            <a:extLst>
                              <a:ext uri="{A12FA001-AC4F-418D-AE19-62706E023703}">
                                <ahyp:hlinkClr xmlns:ahyp="http://schemas.microsoft.com/office/drawing/2018/hyperlinkcolor" val="tx"/>
                              </a:ext>
                            </a:extLst>
                          </a:hlinkClick>
                        </a:rPr>
                        <a:t>CHINA</a:t>
                      </a:r>
                      <a:endParaRPr lang="en-IN"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extLst>
                  <a:ext uri="{0D108BD9-81ED-4DB2-BD59-A6C34878D82A}">
                    <a16:rowId xmlns:a16="http://schemas.microsoft.com/office/drawing/2014/main" val="3416987275"/>
                  </a:ext>
                </a:extLst>
              </a:tr>
            </a:tbl>
          </a:graphicData>
        </a:graphic>
      </p:graphicFrame>
    </p:spTree>
    <p:extLst>
      <p:ext uri="{BB962C8B-B14F-4D97-AF65-F5344CB8AC3E}">
        <p14:creationId xmlns:p14="http://schemas.microsoft.com/office/powerpoint/2010/main" val="1933502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FC462-C469-434E-95A7-BB0C1AB57CFA}"/>
              </a:ext>
            </a:extLst>
          </p:cNvPr>
          <p:cNvSpPr>
            <a:spLocks noGrp="1"/>
          </p:cNvSpPr>
          <p:nvPr>
            <p:ph type="title"/>
          </p:nvPr>
        </p:nvSpPr>
        <p:spPr>
          <a:xfrm>
            <a:off x="838200" y="365125"/>
            <a:ext cx="10515600" cy="1140117"/>
          </a:xfrm>
        </p:spPr>
        <p:txBody>
          <a:bodyPr>
            <a:normAutofit/>
          </a:bodyPr>
          <a:lstStyle/>
          <a:p>
            <a:r>
              <a:rPr lang="en-US" sz="3600" b="1" dirty="0">
                <a:solidFill>
                  <a:srgbClr val="FFFF00"/>
                </a:solidFill>
              </a:rPr>
              <a:t>History of Hock</a:t>
            </a:r>
            <a:r>
              <a:rPr lang="en-US" b="1" dirty="0">
                <a:solidFill>
                  <a:srgbClr val="FFFF00"/>
                </a:solidFill>
              </a:rPr>
              <a:t>ey</a:t>
            </a:r>
            <a:endParaRPr lang="en-IN" b="1" dirty="0">
              <a:solidFill>
                <a:srgbClr val="FFFF00"/>
              </a:solidFill>
            </a:endParaRPr>
          </a:p>
        </p:txBody>
      </p:sp>
      <p:sp>
        <p:nvSpPr>
          <p:cNvPr id="3" name="Content Placeholder 2">
            <a:extLst>
              <a:ext uri="{FF2B5EF4-FFF2-40B4-BE49-F238E27FC236}">
                <a16:creationId xmlns:a16="http://schemas.microsoft.com/office/drawing/2014/main" id="{94F81446-4F53-484E-B5F3-6146385E8734}"/>
              </a:ext>
            </a:extLst>
          </p:cNvPr>
          <p:cNvSpPr>
            <a:spLocks noGrp="1"/>
          </p:cNvSpPr>
          <p:nvPr>
            <p:ph idx="1"/>
          </p:nvPr>
        </p:nvSpPr>
        <p:spPr>
          <a:xfrm>
            <a:off x="936674" y="1209822"/>
            <a:ext cx="10515600" cy="4994031"/>
          </a:xfrm>
        </p:spPr>
        <p:txBody>
          <a:bodyPr>
            <a:normAutofit/>
          </a:bodyPr>
          <a:lstStyle/>
          <a:p>
            <a:pPr algn="just"/>
            <a:r>
              <a:rPr lang="en-US" sz="3200" b="1" dirty="0">
                <a:solidFill>
                  <a:srgbClr val="00B050"/>
                </a:solidFill>
              </a:rPr>
              <a:t>Historical records show that a crude form of the game was played in Egypt 4,000 years ago, in Ethiopia around 1,000BC, An ancient form of the game was played in Iran in around 2,000BC.</a:t>
            </a:r>
          </a:p>
          <a:p>
            <a:pPr algn="just"/>
            <a:r>
              <a:rPr lang="en-US" sz="3200" b="1" dirty="0">
                <a:solidFill>
                  <a:srgbClr val="00B050"/>
                </a:solidFill>
              </a:rPr>
              <a:t>Various museums offer evidence that a form of the game was played by the Romans and Greeks also.</a:t>
            </a:r>
          </a:p>
        </p:txBody>
      </p:sp>
    </p:spTree>
    <p:extLst>
      <p:ext uri="{BB962C8B-B14F-4D97-AF65-F5344CB8AC3E}">
        <p14:creationId xmlns:p14="http://schemas.microsoft.com/office/powerpoint/2010/main" val="3760344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AE2655-C85A-45E2-B78E-6D870C0E39BE}"/>
              </a:ext>
            </a:extLst>
          </p:cNvPr>
          <p:cNvSpPr>
            <a:spLocks noGrp="1"/>
          </p:cNvSpPr>
          <p:nvPr>
            <p:ph idx="1"/>
          </p:nvPr>
        </p:nvSpPr>
        <p:spPr>
          <a:xfrm>
            <a:off x="998806" y="534573"/>
            <a:ext cx="10504217" cy="6006904"/>
          </a:xfrm>
        </p:spPr>
        <p:txBody>
          <a:bodyPr>
            <a:normAutofit/>
          </a:bodyPr>
          <a:lstStyle/>
          <a:p>
            <a:pPr algn="just"/>
            <a:r>
              <a:rPr lang="en-US" sz="3200" b="1" dirty="0">
                <a:solidFill>
                  <a:srgbClr val="00B050"/>
                </a:solidFill>
              </a:rPr>
              <a:t>The modern game of hockey emerged in England in the mid-18th century.</a:t>
            </a:r>
          </a:p>
          <a:p>
            <a:pPr algn="just"/>
            <a:r>
              <a:rPr lang="en-US" sz="3200" b="1" dirty="0">
                <a:solidFill>
                  <a:srgbClr val="00B050"/>
                </a:solidFill>
              </a:rPr>
              <a:t>The first Hockey Association was formed in the UK in 1876 and drew up the first formal set of rules. </a:t>
            </a:r>
          </a:p>
          <a:p>
            <a:pPr algn="just"/>
            <a:r>
              <a:rPr lang="en-US" sz="3200" b="1" dirty="0">
                <a:solidFill>
                  <a:srgbClr val="00B050"/>
                </a:solidFill>
              </a:rPr>
              <a:t>The original association survived for just six years but, in 1886, it was revived again.</a:t>
            </a:r>
          </a:p>
          <a:p>
            <a:pPr algn="just"/>
            <a:r>
              <a:rPr lang="en-US" sz="3200" b="1" dirty="0">
                <a:solidFill>
                  <a:srgbClr val="00B050"/>
                </a:solidFill>
              </a:rPr>
              <a:t>First Olympic Hockey Competition for men was held in London in 1908 with England, Ireland, Scotland and Wales competing separately.</a:t>
            </a:r>
            <a:endParaRPr lang="en-IN" sz="3200" b="1" dirty="0">
              <a:solidFill>
                <a:srgbClr val="00B050"/>
              </a:solidFill>
            </a:endParaRPr>
          </a:p>
          <a:p>
            <a:endParaRPr lang="en-US" sz="3200" dirty="0">
              <a:solidFill>
                <a:srgbClr val="00B050"/>
              </a:solidFill>
            </a:endParaRPr>
          </a:p>
          <a:p>
            <a:endParaRPr lang="en-IN" sz="3200" dirty="0">
              <a:solidFill>
                <a:srgbClr val="00B050"/>
              </a:solidFill>
            </a:endParaRPr>
          </a:p>
          <a:p>
            <a:endParaRPr lang="en-IN" dirty="0"/>
          </a:p>
        </p:txBody>
      </p:sp>
    </p:spTree>
    <p:extLst>
      <p:ext uri="{BB962C8B-B14F-4D97-AF65-F5344CB8AC3E}">
        <p14:creationId xmlns:p14="http://schemas.microsoft.com/office/powerpoint/2010/main" val="645905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C8DD9-D0AC-4CF1-820E-6893337D3528}"/>
              </a:ext>
            </a:extLst>
          </p:cNvPr>
          <p:cNvSpPr>
            <a:spLocks noGrp="1"/>
          </p:cNvSpPr>
          <p:nvPr>
            <p:ph type="title"/>
          </p:nvPr>
        </p:nvSpPr>
        <p:spPr>
          <a:xfrm>
            <a:off x="2895600" y="243868"/>
            <a:ext cx="8610600" cy="825277"/>
          </a:xfrm>
        </p:spPr>
        <p:txBody>
          <a:bodyPr/>
          <a:lstStyle/>
          <a:p>
            <a:r>
              <a:rPr lang="en-US" b="1" dirty="0">
                <a:solidFill>
                  <a:srgbClr val="FFFF00"/>
                </a:solidFill>
              </a:rPr>
              <a:t>Hockey in India</a:t>
            </a:r>
            <a:endParaRPr lang="en-IN" b="1" dirty="0">
              <a:solidFill>
                <a:srgbClr val="FFFF00"/>
              </a:solidFill>
            </a:endParaRPr>
          </a:p>
        </p:txBody>
      </p:sp>
      <p:sp>
        <p:nvSpPr>
          <p:cNvPr id="3" name="Content Placeholder 2">
            <a:extLst>
              <a:ext uri="{FF2B5EF4-FFF2-40B4-BE49-F238E27FC236}">
                <a16:creationId xmlns:a16="http://schemas.microsoft.com/office/drawing/2014/main" id="{957EB683-F136-4BDE-B7E4-0A07DC31F10A}"/>
              </a:ext>
            </a:extLst>
          </p:cNvPr>
          <p:cNvSpPr>
            <a:spLocks noGrp="1"/>
          </p:cNvSpPr>
          <p:nvPr>
            <p:ph idx="1"/>
          </p:nvPr>
        </p:nvSpPr>
        <p:spPr>
          <a:xfrm>
            <a:off x="685800" y="1069145"/>
            <a:ext cx="10820400" cy="5331655"/>
          </a:xfrm>
        </p:spPr>
        <p:txBody>
          <a:bodyPr>
            <a:normAutofit/>
          </a:bodyPr>
          <a:lstStyle/>
          <a:p>
            <a:r>
              <a:rPr lang="en-US" sz="3200" dirty="0"/>
              <a:t>In India, the first hockey club came up in Calcutta in 1885-86 and soon Bombay and Punjab followed suit. </a:t>
            </a:r>
          </a:p>
          <a:p>
            <a:r>
              <a:rPr lang="en-US" sz="3200" dirty="0"/>
              <a:t>The first hockey association in India was formed in Calcutta in 1908 which was known as the Bengal Hockey Association. </a:t>
            </a:r>
          </a:p>
          <a:p>
            <a:r>
              <a:rPr lang="en-US" sz="3200" dirty="0"/>
              <a:t>Making its Olympic debut at the 1928 Amsterdam Games, Indian hockey team cruised home to its first Olympic gold, without conceding a single goal. The hallmark of this ruthless domination was the </a:t>
            </a:r>
            <a:r>
              <a:rPr lang="en-US" sz="3200" b="1" dirty="0">
                <a:solidFill>
                  <a:srgbClr val="FFFF00"/>
                </a:solidFill>
              </a:rPr>
              <a:t>“Wizard of Hockey”</a:t>
            </a:r>
            <a:r>
              <a:rPr lang="en-US" sz="3200" dirty="0"/>
              <a:t> legend – </a:t>
            </a:r>
            <a:r>
              <a:rPr lang="en-US" sz="3200" b="1" dirty="0">
                <a:solidFill>
                  <a:srgbClr val="FFFF00"/>
                </a:solidFill>
              </a:rPr>
              <a:t>Major </a:t>
            </a:r>
            <a:r>
              <a:rPr lang="en-US" sz="3200" b="1" dirty="0" err="1">
                <a:solidFill>
                  <a:srgbClr val="FFFF00"/>
                </a:solidFill>
              </a:rPr>
              <a:t>Dhyan</a:t>
            </a:r>
            <a:r>
              <a:rPr lang="en-US" sz="3200" b="1" dirty="0">
                <a:solidFill>
                  <a:srgbClr val="FFFF00"/>
                </a:solidFill>
              </a:rPr>
              <a:t> Chand</a:t>
            </a:r>
            <a:r>
              <a:rPr lang="en-US" sz="3200" dirty="0"/>
              <a:t>, who mesmerized the Amsterdam crowd with his dazzling skills. </a:t>
            </a:r>
            <a:endParaRPr lang="en-IN" sz="3200" dirty="0"/>
          </a:p>
        </p:txBody>
      </p:sp>
    </p:spTree>
    <p:extLst>
      <p:ext uri="{BB962C8B-B14F-4D97-AF65-F5344CB8AC3E}">
        <p14:creationId xmlns:p14="http://schemas.microsoft.com/office/powerpoint/2010/main" val="58180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9B387-5729-4E2B-9F8C-1458C065CC68}"/>
              </a:ext>
            </a:extLst>
          </p:cNvPr>
          <p:cNvSpPr>
            <a:spLocks noGrp="1"/>
          </p:cNvSpPr>
          <p:nvPr>
            <p:ph type="title"/>
          </p:nvPr>
        </p:nvSpPr>
        <p:spPr/>
        <p:txBody>
          <a:bodyPr/>
          <a:lstStyle/>
          <a:p>
            <a:r>
              <a:rPr lang="en-US" b="1" dirty="0">
                <a:solidFill>
                  <a:srgbClr val="FFFF00"/>
                </a:solidFill>
              </a:rPr>
              <a:t>Hockey in India</a:t>
            </a:r>
            <a:endParaRPr lang="en-IN" dirty="0"/>
          </a:p>
        </p:txBody>
      </p:sp>
      <p:sp>
        <p:nvSpPr>
          <p:cNvPr id="3" name="Content Placeholder 2">
            <a:extLst>
              <a:ext uri="{FF2B5EF4-FFF2-40B4-BE49-F238E27FC236}">
                <a16:creationId xmlns:a16="http://schemas.microsoft.com/office/drawing/2014/main" id="{51E14AB6-DA49-498B-87D5-73A771149507}"/>
              </a:ext>
            </a:extLst>
          </p:cNvPr>
          <p:cNvSpPr>
            <a:spLocks noGrp="1"/>
          </p:cNvSpPr>
          <p:nvPr>
            <p:ph idx="1"/>
          </p:nvPr>
        </p:nvSpPr>
        <p:spPr/>
        <p:txBody>
          <a:bodyPr>
            <a:noAutofit/>
          </a:bodyPr>
          <a:lstStyle/>
          <a:p>
            <a:pPr algn="just"/>
            <a:r>
              <a:rPr lang="en-US" sz="3200" dirty="0"/>
              <a:t>From 1928 to 1956, the Indian hockey team won six straight Olympic gold medals, while winning 24 consecutive matches. During this time, India scored 178 goals conceding only 7 in the process. This was the golden era of Indian hockey, when India loomed large in world hockey and produced some of the finest players the game has ever seen. During this dominance, one name that clearly comes to mind is Balbir Singh.</a:t>
            </a:r>
            <a:endParaRPr lang="en-IN" sz="3200" dirty="0"/>
          </a:p>
        </p:txBody>
      </p:sp>
    </p:spTree>
    <p:extLst>
      <p:ext uri="{BB962C8B-B14F-4D97-AF65-F5344CB8AC3E}">
        <p14:creationId xmlns:p14="http://schemas.microsoft.com/office/powerpoint/2010/main" val="654783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09A07-5174-4181-89C8-E66708EC2062}"/>
              </a:ext>
            </a:extLst>
          </p:cNvPr>
          <p:cNvSpPr>
            <a:spLocks noGrp="1"/>
          </p:cNvSpPr>
          <p:nvPr>
            <p:ph type="title"/>
          </p:nvPr>
        </p:nvSpPr>
        <p:spPr>
          <a:xfrm>
            <a:off x="1645965" y="272005"/>
            <a:ext cx="8571822" cy="731520"/>
          </a:xfrm>
        </p:spPr>
        <p:txBody>
          <a:bodyPr>
            <a:normAutofit fontScale="90000"/>
          </a:bodyPr>
          <a:lstStyle/>
          <a:p>
            <a:r>
              <a:rPr lang="en-US" dirty="0"/>
              <a:t>Dimensions of Hockey  Ground</a:t>
            </a:r>
            <a:endParaRPr lang="en-IN" dirty="0"/>
          </a:p>
        </p:txBody>
      </p:sp>
      <p:pic>
        <p:nvPicPr>
          <p:cNvPr id="6" name="Picture 5">
            <a:extLst>
              <a:ext uri="{FF2B5EF4-FFF2-40B4-BE49-F238E27FC236}">
                <a16:creationId xmlns:a16="http://schemas.microsoft.com/office/drawing/2014/main" id="{F26ED219-56A8-430E-92AE-7200CC5573AA}"/>
              </a:ext>
            </a:extLst>
          </p:cNvPr>
          <p:cNvPicPr>
            <a:picLocks noChangeAspect="1"/>
          </p:cNvPicPr>
          <p:nvPr/>
        </p:nvPicPr>
        <p:blipFill>
          <a:blip r:embed="rId2"/>
          <a:stretch>
            <a:fillRect/>
          </a:stretch>
        </p:blipFill>
        <p:spPr>
          <a:xfrm>
            <a:off x="1547447" y="1064455"/>
            <a:ext cx="8834464" cy="5521540"/>
          </a:xfrm>
          <a:prstGeom prst="rect">
            <a:avLst/>
          </a:prstGeom>
        </p:spPr>
      </p:pic>
    </p:spTree>
    <p:extLst>
      <p:ext uri="{BB962C8B-B14F-4D97-AF65-F5344CB8AC3E}">
        <p14:creationId xmlns:p14="http://schemas.microsoft.com/office/powerpoint/2010/main" val="1002633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2FAF5-3AC7-4115-A6E3-4AEFDC03EAC2}"/>
              </a:ext>
            </a:extLst>
          </p:cNvPr>
          <p:cNvSpPr>
            <a:spLocks noGrp="1"/>
          </p:cNvSpPr>
          <p:nvPr>
            <p:ph type="title"/>
          </p:nvPr>
        </p:nvSpPr>
        <p:spPr>
          <a:xfrm>
            <a:off x="5420751" y="302079"/>
            <a:ext cx="5410200" cy="895615"/>
          </a:xfrm>
        </p:spPr>
        <p:txBody>
          <a:bodyPr/>
          <a:lstStyle/>
          <a:p>
            <a:r>
              <a:rPr lang="en-US" dirty="0"/>
              <a:t>Hockey goal post</a:t>
            </a:r>
            <a:endParaRPr lang="en-IN" dirty="0"/>
          </a:p>
        </p:txBody>
      </p:sp>
      <p:pic>
        <p:nvPicPr>
          <p:cNvPr id="5" name="Picture 4">
            <a:extLst>
              <a:ext uri="{FF2B5EF4-FFF2-40B4-BE49-F238E27FC236}">
                <a16:creationId xmlns:a16="http://schemas.microsoft.com/office/drawing/2014/main" id="{52D60C22-D458-45F0-9997-BECD9B96C0B2}"/>
              </a:ext>
            </a:extLst>
          </p:cNvPr>
          <p:cNvPicPr>
            <a:picLocks noChangeAspect="1"/>
          </p:cNvPicPr>
          <p:nvPr/>
        </p:nvPicPr>
        <p:blipFill>
          <a:blip r:embed="rId2"/>
          <a:stretch>
            <a:fillRect/>
          </a:stretch>
        </p:blipFill>
        <p:spPr>
          <a:xfrm>
            <a:off x="900333" y="1197694"/>
            <a:ext cx="10095520" cy="5189037"/>
          </a:xfrm>
          <a:prstGeom prst="rect">
            <a:avLst/>
          </a:prstGeom>
        </p:spPr>
      </p:pic>
    </p:spTree>
    <p:extLst>
      <p:ext uri="{BB962C8B-B14F-4D97-AF65-F5344CB8AC3E}">
        <p14:creationId xmlns:p14="http://schemas.microsoft.com/office/powerpoint/2010/main" val="4206948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A52A0-17E7-462B-AA5B-76362DE91C0F}"/>
              </a:ext>
            </a:extLst>
          </p:cNvPr>
          <p:cNvSpPr>
            <a:spLocks noGrp="1"/>
          </p:cNvSpPr>
          <p:nvPr>
            <p:ph type="title"/>
          </p:nvPr>
        </p:nvSpPr>
        <p:spPr>
          <a:xfrm>
            <a:off x="2895600" y="764373"/>
            <a:ext cx="8610600" cy="937818"/>
          </a:xfrm>
        </p:spPr>
        <p:txBody>
          <a:bodyPr/>
          <a:lstStyle/>
          <a:p>
            <a:r>
              <a:rPr lang="en-US" dirty="0"/>
              <a:t>Rules and Regulations</a:t>
            </a:r>
            <a:endParaRPr lang="en-IN" dirty="0"/>
          </a:p>
        </p:txBody>
      </p:sp>
      <p:sp>
        <p:nvSpPr>
          <p:cNvPr id="3" name="Content Placeholder 2">
            <a:extLst>
              <a:ext uri="{FF2B5EF4-FFF2-40B4-BE49-F238E27FC236}">
                <a16:creationId xmlns:a16="http://schemas.microsoft.com/office/drawing/2014/main" id="{5482A545-A58A-433B-9D06-0107EB02FFF7}"/>
              </a:ext>
            </a:extLst>
          </p:cNvPr>
          <p:cNvSpPr>
            <a:spLocks noGrp="1"/>
          </p:cNvSpPr>
          <p:nvPr>
            <p:ph idx="1"/>
          </p:nvPr>
        </p:nvSpPr>
        <p:spPr>
          <a:xfrm>
            <a:off x="685800" y="1603718"/>
            <a:ext cx="10820400" cy="4614968"/>
          </a:xfrm>
        </p:spPr>
        <p:txBody>
          <a:bodyPr>
            <a:normAutofit/>
          </a:bodyPr>
          <a:lstStyle/>
          <a:p>
            <a:r>
              <a:rPr lang="en-IN" dirty="0">
                <a:solidFill>
                  <a:srgbClr val="FFFF00"/>
                </a:solidFill>
              </a:rPr>
              <a:t>Number of Players:- 11 Players (including a goal Keeper )</a:t>
            </a:r>
          </a:p>
          <a:p>
            <a:r>
              <a:rPr lang="en-IN" dirty="0">
                <a:solidFill>
                  <a:srgbClr val="FFFF00"/>
                </a:solidFill>
              </a:rPr>
              <a:t>Duration of play:- 4 quarter of 15 minutes each (15-</a:t>
            </a:r>
            <a:r>
              <a:rPr lang="en-IN" dirty="0">
                <a:solidFill>
                  <a:srgbClr val="FF0000"/>
                </a:solidFill>
              </a:rPr>
              <a:t>2</a:t>
            </a:r>
            <a:r>
              <a:rPr lang="en-IN" dirty="0">
                <a:solidFill>
                  <a:srgbClr val="FFFF00"/>
                </a:solidFill>
              </a:rPr>
              <a:t>-15-</a:t>
            </a:r>
            <a:r>
              <a:rPr lang="en-IN" dirty="0">
                <a:solidFill>
                  <a:srgbClr val="FF0000"/>
                </a:solidFill>
              </a:rPr>
              <a:t>10</a:t>
            </a:r>
            <a:r>
              <a:rPr lang="en-IN" dirty="0">
                <a:solidFill>
                  <a:srgbClr val="FFFF00"/>
                </a:solidFill>
              </a:rPr>
              <a:t>-15-</a:t>
            </a:r>
            <a:r>
              <a:rPr lang="en-IN" dirty="0">
                <a:solidFill>
                  <a:srgbClr val="FF0000"/>
                </a:solidFill>
              </a:rPr>
              <a:t>2</a:t>
            </a:r>
            <a:r>
              <a:rPr lang="en-IN" dirty="0">
                <a:solidFill>
                  <a:srgbClr val="FFFF00"/>
                </a:solidFill>
              </a:rPr>
              <a:t>-15)</a:t>
            </a:r>
          </a:p>
          <a:p>
            <a:r>
              <a:rPr lang="en-IN" dirty="0">
                <a:solidFill>
                  <a:srgbClr val="FFFF00"/>
                </a:solidFill>
              </a:rPr>
              <a:t>Break:- 10-15 minutes</a:t>
            </a:r>
          </a:p>
        </p:txBody>
      </p:sp>
    </p:spTree>
    <p:extLst>
      <p:ext uri="{BB962C8B-B14F-4D97-AF65-F5344CB8AC3E}">
        <p14:creationId xmlns:p14="http://schemas.microsoft.com/office/powerpoint/2010/main" val="2640810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51F2B-11CA-4E0E-A37D-C67A7504EB75}"/>
              </a:ext>
            </a:extLst>
          </p:cNvPr>
          <p:cNvSpPr>
            <a:spLocks noGrp="1"/>
          </p:cNvSpPr>
          <p:nvPr>
            <p:ph type="title"/>
          </p:nvPr>
        </p:nvSpPr>
        <p:spPr>
          <a:xfrm>
            <a:off x="954258" y="778440"/>
            <a:ext cx="4236720" cy="797141"/>
          </a:xfrm>
        </p:spPr>
        <p:txBody>
          <a:bodyPr>
            <a:normAutofit fontScale="90000"/>
          </a:bodyPr>
          <a:lstStyle/>
          <a:p>
            <a:br>
              <a:rPr lang="en-US" b="1" dirty="0">
                <a:solidFill>
                  <a:srgbClr val="FFFF00"/>
                </a:solidFill>
              </a:rPr>
            </a:br>
            <a:r>
              <a:rPr lang="en-US" b="1" dirty="0">
                <a:solidFill>
                  <a:srgbClr val="FFFF00"/>
                </a:solidFill>
              </a:rPr>
              <a:t>PENALTY CARDS :</a:t>
            </a:r>
            <a:br>
              <a:rPr lang="en-US" b="1" dirty="0">
                <a:solidFill>
                  <a:srgbClr val="FFFF00"/>
                </a:solidFill>
              </a:rPr>
            </a:br>
            <a:endParaRPr lang="en-IN" dirty="0"/>
          </a:p>
        </p:txBody>
      </p:sp>
      <p:sp>
        <p:nvSpPr>
          <p:cNvPr id="3" name="Content Placeholder 2">
            <a:extLst>
              <a:ext uri="{FF2B5EF4-FFF2-40B4-BE49-F238E27FC236}">
                <a16:creationId xmlns:a16="http://schemas.microsoft.com/office/drawing/2014/main" id="{AA677E1F-020C-4C57-9165-C9BE231C4C53}"/>
              </a:ext>
            </a:extLst>
          </p:cNvPr>
          <p:cNvSpPr>
            <a:spLocks noGrp="1"/>
          </p:cNvSpPr>
          <p:nvPr>
            <p:ph idx="1"/>
          </p:nvPr>
        </p:nvSpPr>
        <p:spPr>
          <a:xfrm>
            <a:off x="685800" y="1575581"/>
            <a:ext cx="10820400" cy="4797084"/>
          </a:xfrm>
        </p:spPr>
        <p:txBody>
          <a:bodyPr/>
          <a:lstStyle/>
          <a:p>
            <a:pPr marL="0" indent="0">
              <a:buNone/>
            </a:pPr>
            <a:r>
              <a:rPr lang="en-US" sz="2800" dirty="0">
                <a:latin typeface="Arial" panose="020B0604020202020204" pitchFamily="34" charset="0"/>
                <a:cs typeface="Arial" panose="020B0604020202020204" pitchFamily="34" charset="0"/>
              </a:rPr>
              <a:t>	Field hockey uses a three card system for player warnings and suspensions for deliberately dangerous play, unsportsmanlike behavior and repeated violations.</a:t>
            </a:r>
          </a:p>
          <a:p>
            <a:pPr marL="0" indent="0">
              <a:buNone/>
            </a:pPr>
            <a:endParaRPr lang="en-US" sz="2800" dirty="0">
              <a:latin typeface="Arial" panose="020B0604020202020204" pitchFamily="34" charset="0"/>
              <a:cs typeface="Arial" panose="020B0604020202020204" pitchFamily="34" charset="0"/>
            </a:endParaRPr>
          </a:p>
          <a:p>
            <a:r>
              <a:rPr lang="en-US" sz="2800" b="1" dirty="0">
                <a:solidFill>
                  <a:srgbClr val="00B050"/>
                </a:solidFill>
                <a:latin typeface="Arial" panose="020B0604020202020204" pitchFamily="34" charset="0"/>
                <a:cs typeface="Arial" panose="020B0604020202020204" pitchFamily="34" charset="0"/>
              </a:rPr>
              <a:t>Green Card: </a:t>
            </a:r>
            <a:r>
              <a:rPr lang="en-US" sz="2800" dirty="0">
                <a:latin typeface="Arial" panose="020B0604020202020204" pitchFamily="34" charset="0"/>
                <a:cs typeface="Arial" panose="020B0604020202020204" pitchFamily="34" charset="0"/>
              </a:rPr>
              <a:t>Player must leave the field for 2 minutes and the team plays short (no replacement).</a:t>
            </a:r>
          </a:p>
          <a:p>
            <a:r>
              <a:rPr lang="en-US" sz="2800" b="1" dirty="0">
                <a:solidFill>
                  <a:srgbClr val="FFFF00"/>
                </a:solidFill>
                <a:latin typeface="Arial" panose="020B0604020202020204" pitchFamily="34" charset="0"/>
                <a:cs typeface="Arial" panose="020B0604020202020204" pitchFamily="34" charset="0"/>
              </a:rPr>
              <a:t>Yellow Card: </a:t>
            </a:r>
            <a:r>
              <a:rPr lang="en-US" sz="2800" dirty="0">
                <a:latin typeface="Arial" panose="020B0604020202020204" pitchFamily="34" charset="0"/>
                <a:cs typeface="Arial" panose="020B0604020202020204" pitchFamily="34" charset="0"/>
              </a:rPr>
              <a:t>Player leaves for at least 5 minutes (at the discretion of the official) and the team plays short. </a:t>
            </a:r>
          </a:p>
          <a:p>
            <a:r>
              <a:rPr lang="en-US" sz="2800" b="1" dirty="0">
                <a:solidFill>
                  <a:srgbClr val="FF0000"/>
                </a:solidFill>
                <a:latin typeface="Arial" panose="020B0604020202020204" pitchFamily="34" charset="0"/>
                <a:cs typeface="Arial" panose="020B0604020202020204" pitchFamily="34" charset="0"/>
              </a:rPr>
              <a:t>Red Card: </a:t>
            </a:r>
            <a:r>
              <a:rPr lang="en-US" sz="2800" dirty="0">
                <a:latin typeface="Arial" panose="020B0604020202020204" pitchFamily="34" charset="0"/>
                <a:cs typeface="Arial" panose="020B0604020202020204" pitchFamily="34" charset="0"/>
              </a:rPr>
              <a:t>Player leaves the game and cannot be replaced. They may be suspended for subsequent games.</a:t>
            </a:r>
            <a:endParaRPr lang="en-IN" sz="2800" dirty="0">
              <a:latin typeface="Arial" panose="020B0604020202020204" pitchFamily="34" charset="0"/>
              <a:cs typeface="Arial" panose="020B0604020202020204" pitchFamily="34" charset="0"/>
            </a:endParaRPr>
          </a:p>
          <a:p>
            <a:endParaRPr lang="en-IN" dirty="0"/>
          </a:p>
        </p:txBody>
      </p:sp>
    </p:spTree>
    <p:extLst>
      <p:ext uri="{BB962C8B-B14F-4D97-AF65-F5344CB8AC3E}">
        <p14:creationId xmlns:p14="http://schemas.microsoft.com/office/powerpoint/2010/main" val="623278582"/>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395</TotalTime>
  <Words>989</Words>
  <Application>Microsoft Office PowerPoint</Application>
  <PresentationFormat>Widescreen</PresentationFormat>
  <Paragraphs>90</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Times New Roman</vt:lpstr>
      <vt:lpstr>Vapor Trail</vt:lpstr>
      <vt:lpstr>Hockey</vt:lpstr>
      <vt:lpstr>History of Hockey</vt:lpstr>
      <vt:lpstr>PowerPoint Presentation</vt:lpstr>
      <vt:lpstr>Hockey in India</vt:lpstr>
      <vt:lpstr>Hockey in India</vt:lpstr>
      <vt:lpstr>Dimensions of Hockey  Ground</vt:lpstr>
      <vt:lpstr>Hockey goal post</vt:lpstr>
      <vt:lpstr>Rules and Regulations</vt:lpstr>
      <vt:lpstr> PENALTY CARDS : </vt:lpstr>
      <vt:lpstr>Skills in Hockey</vt:lpstr>
      <vt:lpstr>PowerPoint Presentation</vt:lpstr>
      <vt:lpstr>PowerPoint Presentation</vt:lpstr>
      <vt:lpstr>PowerPoint Presentation</vt:lpstr>
      <vt:lpstr>World Rankings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Hockey</dc:title>
  <dc:creator>Admin</dc:creator>
  <cp:lastModifiedBy>Admin</cp:lastModifiedBy>
  <cp:revision>39</cp:revision>
  <dcterms:created xsi:type="dcterms:W3CDTF">2022-01-04T03:27:35Z</dcterms:created>
  <dcterms:modified xsi:type="dcterms:W3CDTF">2022-02-18T06:04:49Z</dcterms:modified>
</cp:coreProperties>
</file>