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5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53226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72009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37704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268595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914074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01961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95564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96780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5618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78128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2286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37023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84319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16170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31028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29246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8/17/2024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6557136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Chapter-9</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solidFill>
                  <a:srgbClr val="FF0000"/>
                </a:solidFill>
                <a:latin typeface="Georgia" panose="02040502050405020303" pitchFamily="18" charset="0"/>
              </a:rPr>
              <a:t>Padmakshan</a:t>
            </a:r>
            <a:r>
              <a:rPr lang="en-US" dirty="0" smtClean="0">
                <a:solidFill>
                  <a:srgbClr val="FF0000"/>
                </a:solidFill>
                <a:latin typeface="Georgia" panose="02040502050405020303" pitchFamily="18" charset="0"/>
              </a:rPr>
              <a:t> </a:t>
            </a:r>
            <a:r>
              <a:rPr lang="en-US" dirty="0" err="1" smtClean="0">
                <a:solidFill>
                  <a:srgbClr val="FF0000"/>
                </a:solidFill>
                <a:latin typeface="Georgia" panose="02040502050405020303" pitchFamily="18" charset="0"/>
              </a:rPr>
              <a:t>Padmanabhan</a:t>
            </a:r>
            <a:endParaRPr lang="en-IN" dirty="0">
              <a:solidFill>
                <a:srgbClr val="FF0000"/>
              </a:solidFill>
              <a:latin typeface="Georgia" panose="02040502050405020303" pitchFamily="18" charset="0"/>
            </a:endParaRPr>
          </a:p>
        </p:txBody>
      </p:sp>
    </p:spTree>
    <p:extLst>
      <p:ext uri="{BB962C8B-B14F-4D97-AF65-F5344CB8AC3E}">
        <p14:creationId xmlns:p14="http://schemas.microsoft.com/office/powerpoint/2010/main" val="1392222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latin typeface="Georgia" pitchFamily="18" charset="0"/>
              </a:rPr>
              <a:t>What is sports rehabilitation</a:t>
            </a:r>
            <a:endParaRPr lang="en-IN" dirty="0">
              <a:latin typeface="Georgia" pitchFamily="18" charset="0"/>
            </a:endParaRPr>
          </a:p>
        </p:txBody>
      </p:sp>
      <p:sp>
        <p:nvSpPr>
          <p:cNvPr id="3" name="Content Placeholder 2"/>
          <p:cNvSpPr>
            <a:spLocks noGrp="1"/>
          </p:cNvSpPr>
          <p:nvPr>
            <p:ph idx="1"/>
          </p:nvPr>
        </p:nvSpPr>
        <p:spPr>
          <a:xfrm>
            <a:off x="457200" y="914400"/>
            <a:ext cx="8229600" cy="4525963"/>
          </a:xfrm>
        </p:spPr>
        <p:txBody>
          <a:bodyPr>
            <a:normAutofit lnSpcReduction="10000"/>
          </a:bodyPr>
          <a:lstStyle/>
          <a:p>
            <a:pPr algn="just"/>
            <a:r>
              <a:rPr lang="en-IN" sz="2400" dirty="0" smtClean="0">
                <a:latin typeface="Georgia" pitchFamily="18" charset="0"/>
              </a:rPr>
              <a:t>Sport Rehabilitators help people suffering from pain, injury or illness involving the musculoskeletal system. They help people of all ages to maintain their health and fitness, recover from and prevent injury and reduce pain using exercise, movement and manual based therapeutic interventions.</a:t>
            </a:r>
          </a:p>
          <a:p>
            <a:pPr algn="just"/>
            <a:r>
              <a:rPr lang="en-IN" sz="2400" dirty="0" smtClean="0">
                <a:latin typeface="Georgia" pitchFamily="18" charset="0"/>
              </a:rPr>
              <a:t>Types of rehabilitation. The three main types of rehabilitation therapy are occupational, physical and speech. Each form of rehabilitation serves a unique purpose in helping a person reach full recovery, but all share the ultimate goal of helping the patient return to a healthy and active lifestyle.</a:t>
            </a:r>
            <a:endParaRPr lang="en-IN" sz="2400" dirty="0">
              <a:latin typeface="Georgia"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8229600" cy="5262979"/>
          </a:xfrm>
          <a:prstGeom prst="rect">
            <a:avLst/>
          </a:prstGeom>
        </p:spPr>
        <p:txBody>
          <a:bodyPr wrap="square">
            <a:spAutoFit/>
          </a:bodyPr>
          <a:lstStyle/>
          <a:p>
            <a:r>
              <a:rPr lang="en-IN" sz="2400" b="1" dirty="0" smtClean="0">
                <a:latin typeface="Georgia" pitchFamily="18" charset="0"/>
              </a:rPr>
              <a:t>The 4 Stages of Complete Rehabilitation</a:t>
            </a:r>
            <a:endParaRPr lang="en-IN" sz="2400" dirty="0" smtClean="0">
              <a:latin typeface="Georgia" pitchFamily="18" charset="0"/>
            </a:endParaRPr>
          </a:p>
          <a:p>
            <a:r>
              <a:rPr lang="en-IN" sz="2400" dirty="0" smtClean="0">
                <a:latin typeface="Georgia" pitchFamily="18" charset="0"/>
              </a:rPr>
              <a:t>Rest and Protect the Injury. The first stage of recovery is all about minimising further damage and letting the body begin the healing process.</a:t>
            </a:r>
          </a:p>
          <a:p>
            <a:r>
              <a:rPr lang="en-IN" sz="2400" dirty="0" smtClean="0">
                <a:latin typeface="Georgia" pitchFamily="18" charset="0"/>
              </a:rPr>
              <a:t>Recover Your Motion.  </a:t>
            </a:r>
          </a:p>
          <a:p>
            <a:r>
              <a:rPr lang="en-IN" sz="2400" dirty="0" smtClean="0">
                <a:latin typeface="Georgia" pitchFamily="18" charset="0"/>
              </a:rPr>
              <a:t>Recover Your Strength. </a:t>
            </a:r>
          </a:p>
          <a:p>
            <a:r>
              <a:rPr lang="en-IN" sz="2400" dirty="0" smtClean="0">
                <a:latin typeface="Georgia" pitchFamily="18" charset="0"/>
              </a:rPr>
              <a:t>Recover Your Function.</a:t>
            </a:r>
          </a:p>
          <a:p>
            <a:pPr algn="just"/>
            <a:r>
              <a:rPr lang="en-US" sz="2400" u="sng" dirty="0" smtClean="0">
                <a:latin typeface="Georgia" pitchFamily="18" charset="0"/>
              </a:rPr>
              <a:t>Difference between sports therapy and sports rehabilitation</a:t>
            </a:r>
            <a:endParaRPr lang="en-IN" sz="2400" u="sng" dirty="0" smtClean="0">
              <a:latin typeface="Georgia" pitchFamily="18" charset="0"/>
            </a:endParaRPr>
          </a:p>
          <a:p>
            <a:pPr algn="just"/>
            <a:r>
              <a:rPr lang="en-IN" sz="2400" dirty="0" smtClean="0">
                <a:latin typeface="Georgia" pitchFamily="18" charset="0"/>
              </a:rPr>
              <a:t>Physiotherapy attempts to rehabilitate patients to allow them to feel comfortable and cope in their day-to-day life, whereas </a:t>
            </a:r>
            <a:r>
              <a:rPr lang="en-IN" sz="2400" b="1" dirty="0" smtClean="0">
                <a:latin typeface="Georgia" pitchFamily="18" charset="0"/>
              </a:rPr>
              <a:t>Sports therapy</a:t>
            </a:r>
            <a:r>
              <a:rPr lang="en-IN" sz="2400" dirty="0" smtClean="0">
                <a:latin typeface="Georgia" pitchFamily="18" charset="0"/>
              </a:rPr>
              <a:t> on the other hand focus's more on whether that the patient has returned to or can maintain the required </a:t>
            </a:r>
            <a:r>
              <a:rPr lang="en-IN" sz="2400" b="1" dirty="0" smtClean="0">
                <a:latin typeface="Georgia" pitchFamily="18" charset="0"/>
              </a:rPr>
              <a:t>physical</a:t>
            </a:r>
            <a:r>
              <a:rPr lang="en-IN" sz="2400" dirty="0" smtClean="0">
                <a:latin typeface="Georgia" pitchFamily="18" charset="0"/>
              </a:rPr>
              <a:t> level for whatever sporting activity they would like to carry out.</a:t>
            </a:r>
            <a:endParaRPr lang="en-IN" sz="2400" dirty="0">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dirty="0" smtClean="0"/>
              <a:t>DIATHERMY</a:t>
            </a:r>
            <a:endParaRPr lang="en-IN" dirty="0"/>
          </a:p>
        </p:txBody>
      </p:sp>
      <p:sp>
        <p:nvSpPr>
          <p:cNvPr id="3" name="Content Placeholder 2"/>
          <p:cNvSpPr>
            <a:spLocks noGrp="1"/>
          </p:cNvSpPr>
          <p:nvPr>
            <p:ph idx="1"/>
          </p:nvPr>
        </p:nvSpPr>
        <p:spPr/>
        <p:txBody>
          <a:bodyPr>
            <a:normAutofit/>
          </a:bodyPr>
          <a:lstStyle/>
          <a:p>
            <a:pPr lvl="1"/>
            <a:r>
              <a:rPr lang="en-US" sz="3200" b="1" i="1" dirty="0" smtClean="0"/>
              <a:t>Short wave Diathermy </a:t>
            </a:r>
            <a:r>
              <a:rPr lang="en-US" dirty="0" smtClean="0"/>
              <a:t>–which is a electromagnetic form of energy, when applied to the body causes rotation of molecules and result in friction between molecules which produce increased tissue temperature.</a:t>
            </a:r>
            <a:endParaRPr lang="en-IN" sz="1200" dirty="0" smtClean="0"/>
          </a:p>
          <a:p>
            <a:pPr lvl="1"/>
            <a:r>
              <a:rPr lang="en-US" dirty="0" smtClean="0"/>
              <a:t>Here in conversion the rate of heat transfer is depends up on the power of the energy source.</a:t>
            </a:r>
            <a:endParaRPr lang="en-IN" sz="1200" dirty="0" smtClean="0"/>
          </a:p>
          <a:p>
            <a:pPr lvl="1"/>
            <a:r>
              <a:rPr lang="en-US" dirty="0" smtClean="0"/>
              <a:t>Heat transfer by conversion does not need any direct contact between the thermal agent and the body.</a:t>
            </a:r>
            <a:endParaRPr lang="en-IN" sz="1200" dirty="0" smtClean="0"/>
          </a:p>
          <a:p>
            <a:pPr lvl="1"/>
            <a:r>
              <a:rPr lang="en-US" dirty="0" smtClean="0"/>
              <a:t>A gel, lotion or water can be used	</a:t>
            </a:r>
            <a:r>
              <a:rPr lang="en-US" dirty="0" err="1" smtClean="0"/>
              <a:t>eg</a:t>
            </a:r>
            <a:r>
              <a:rPr lang="en-US" dirty="0" smtClean="0"/>
              <a:t>-(UST) other wise air comes in between and transmit US poorly.</a:t>
            </a:r>
            <a:endParaRPr lang="en-IN" sz="1200" dirty="0" smtClean="0"/>
          </a:p>
          <a:p>
            <a:endParaRPr lang="en-I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14400" cy="10800"/>
          </a:xfrm>
        </p:grpSpPr>
        <p:sp>
          <p:nvSpPr>
            <p:cNvPr id="1027" name="AutoShape 3"/>
            <p:cNvSpPr>
              <a:spLocks/>
            </p:cNvSpPr>
            <p:nvPr/>
          </p:nvSpPr>
          <p:spPr bwMode="auto">
            <a:xfrm>
              <a:off x="785" y="9361"/>
              <a:ext cx="7714" cy="1439"/>
            </a:xfrm>
            <a:custGeom>
              <a:avLst/>
              <a:gdLst/>
              <a:ahLst/>
              <a:cxnLst>
                <a:cxn ang="0">
                  <a:pos x="135" y="33"/>
                </a:cxn>
                <a:cxn ang="0">
                  <a:pos x="5728" y="1438"/>
                </a:cxn>
                <a:cxn ang="0">
                  <a:pos x="7714" y="1438"/>
                </a:cxn>
                <a:cxn ang="0">
                  <a:pos x="135" y="33"/>
                </a:cxn>
                <a:cxn ang="0">
                  <a:pos x="1" y="0"/>
                </a:cxn>
                <a:cxn ang="0">
                  <a:pos x="0" y="8"/>
                </a:cxn>
                <a:cxn ang="0">
                  <a:pos x="135" y="33"/>
                </a:cxn>
                <a:cxn ang="0">
                  <a:pos x="1" y="0"/>
                </a:cxn>
              </a:cxnLst>
              <a:rect l="0" t="0" r="r" b="b"/>
              <a:pathLst>
                <a:path w="7714" h="1439">
                  <a:moveTo>
                    <a:pt x="135" y="33"/>
                  </a:moveTo>
                  <a:lnTo>
                    <a:pt x="5728" y="1438"/>
                  </a:lnTo>
                  <a:lnTo>
                    <a:pt x="7714" y="1438"/>
                  </a:lnTo>
                  <a:lnTo>
                    <a:pt x="135" y="33"/>
                  </a:lnTo>
                  <a:close/>
                  <a:moveTo>
                    <a:pt x="1" y="0"/>
                  </a:moveTo>
                  <a:lnTo>
                    <a:pt x="0" y="8"/>
                  </a:lnTo>
                  <a:lnTo>
                    <a:pt x="135" y="33"/>
                  </a:lnTo>
                  <a:lnTo>
                    <a:pt x="1" y="0"/>
                  </a:lnTo>
                  <a:close/>
                </a:path>
              </a:pathLst>
            </a:custGeom>
            <a:solidFill>
              <a:srgbClr val="9FCADC">
                <a:alpha val="39999"/>
              </a:srgb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028" name="Freeform 4"/>
            <p:cNvSpPr>
              <a:spLocks/>
            </p:cNvSpPr>
            <p:nvPr/>
          </p:nvSpPr>
          <p:spPr bwMode="auto">
            <a:xfrm>
              <a:off x="765" y="9352"/>
              <a:ext cx="5752" cy="1448"/>
            </a:xfrm>
            <a:custGeom>
              <a:avLst/>
              <a:gdLst/>
              <a:ahLst/>
              <a:cxnLst>
                <a:cxn ang="0">
                  <a:pos x="0" y="0"/>
                </a:cxn>
                <a:cxn ang="0">
                  <a:pos x="13" y="10"/>
                </a:cxn>
                <a:cxn ang="0">
                  <a:pos x="4518" y="1447"/>
                </a:cxn>
                <a:cxn ang="0">
                  <a:pos x="5751" y="1447"/>
                </a:cxn>
                <a:cxn ang="0">
                  <a:pos x="0" y="0"/>
                </a:cxn>
              </a:cxnLst>
              <a:rect l="0" t="0" r="r" b="b"/>
              <a:pathLst>
                <a:path w="5752" h="1448">
                  <a:moveTo>
                    <a:pt x="0" y="0"/>
                  </a:moveTo>
                  <a:lnTo>
                    <a:pt x="13" y="10"/>
                  </a:lnTo>
                  <a:lnTo>
                    <a:pt x="4518" y="1447"/>
                  </a:lnTo>
                  <a:lnTo>
                    <a:pt x="5751" y="1447"/>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pic>
          <p:nvPicPr>
            <p:cNvPr id="1029" name="Picture 5"/>
            <p:cNvPicPr>
              <a:picLocks noChangeAspect="1" noChangeArrowheads="1"/>
            </p:cNvPicPr>
            <p:nvPr/>
          </p:nvPicPr>
          <p:blipFill>
            <a:blip r:embed="rId2"/>
            <a:srcRect/>
            <a:stretch>
              <a:fillRect/>
            </a:stretch>
          </p:blipFill>
          <p:spPr bwMode="auto">
            <a:xfrm>
              <a:off x="0" y="9117"/>
              <a:ext cx="5352" cy="1683"/>
            </a:xfrm>
            <a:prstGeom prst="rect">
              <a:avLst/>
            </a:prstGeom>
            <a:noFill/>
          </p:spPr>
        </p:pic>
        <p:pic>
          <p:nvPicPr>
            <p:cNvPr id="1030" name="Picture 6"/>
            <p:cNvPicPr>
              <a:picLocks noChangeAspect="1" noChangeArrowheads="1"/>
            </p:cNvPicPr>
            <p:nvPr/>
          </p:nvPicPr>
          <p:blipFill>
            <a:blip r:embed="rId3"/>
            <a:srcRect/>
            <a:stretch>
              <a:fillRect/>
            </a:stretch>
          </p:blipFill>
          <p:spPr bwMode="auto">
            <a:xfrm>
              <a:off x="0" y="9109"/>
              <a:ext cx="5309" cy="1691"/>
            </a:xfrm>
            <a:prstGeom prst="rect">
              <a:avLst/>
            </a:prstGeom>
            <a:noFill/>
          </p:spPr>
        </p:pic>
        <p:pic>
          <p:nvPicPr>
            <p:cNvPr id="1031" name="Picture 7"/>
            <p:cNvPicPr>
              <a:picLocks noChangeAspect="1" noChangeArrowheads="1"/>
            </p:cNvPicPr>
            <p:nvPr/>
          </p:nvPicPr>
          <p:blipFill>
            <a:blip r:embed="rId4"/>
            <a:srcRect/>
            <a:stretch>
              <a:fillRect/>
            </a:stretch>
          </p:blipFill>
          <p:spPr bwMode="auto">
            <a:xfrm>
              <a:off x="0" y="4920"/>
              <a:ext cx="6960" cy="5880"/>
            </a:xfrm>
            <a:prstGeom prst="rect">
              <a:avLst/>
            </a:prstGeom>
            <a:noFill/>
          </p:spPr>
        </p:pic>
        <p:pic>
          <p:nvPicPr>
            <p:cNvPr id="1032" name="Picture 8"/>
            <p:cNvPicPr>
              <a:picLocks noChangeAspect="1" noChangeArrowheads="1"/>
            </p:cNvPicPr>
            <p:nvPr/>
          </p:nvPicPr>
          <p:blipFill>
            <a:blip r:embed="rId5"/>
            <a:srcRect/>
            <a:stretch>
              <a:fillRect/>
            </a:stretch>
          </p:blipFill>
          <p:spPr bwMode="auto">
            <a:xfrm>
              <a:off x="6960" y="0"/>
              <a:ext cx="7440" cy="4920"/>
            </a:xfrm>
            <a:prstGeom prst="rect">
              <a:avLst/>
            </a:prstGeom>
            <a:noFill/>
          </p:spPr>
        </p:pic>
        <p:pic>
          <p:nvPicPr>
            <p:cNvPr id="1033" name="Picture 9"/>
            <p:cNvPicPr>
              <a:picLocks noChangeAspect="1" noChangeArrowheads="1"/>
            </p:cNvPicPr>
            <p:nvPr/>
          </p:nvPicPr>
          <p:blipFill>
            <a:blip r:embed="rId6"/>
            <a:srcRect/>
            <a:stretch>
              <a:fillRect/>
            </a:stretch>
          </p:blipFill>
          <p:spPr bwMode="auto">
            <a:xfrm>
              <a:off x="6840" y="4920"/>
              <a:ext cx="7560" cy="5880"/>
            </a:xfrm>
            <a:prstGeom prst="rect">
              <a:avLst/>
            </a:prstGeom>
            <a:noFill/>
          </p:spPr>
        </p:pic>
        <p:pic>
          <p:nvPicPr>
            <p:cNvPr id="1034" name="Picture 10"/>
            <p:cNvPicPr>
              <a:picLocks noChangeAspect="1" noChangeArrowheads="1"/>
            </p:cNvPicPr>
            <p:nvPr/>
          </p:nvPicPr>
          <p:blipFill>
            <a:blip r:embed="rId7"/>
            <a:srcRect/>
            <a:stretch>
              <a:fillRect/>
            </a:stretch>
          </p:blipFill>
          <p:spPr bwMode="auto">
            <a:xfrm>
              <a:off x="0" y="0"/>
              <a:ext cx="6960" cy="4920"/>
            </a:xfrm>
            <a:prstGeom prst="rect">
              <a:avLst/>
            </a:prstGeom>
            <a:noFill/>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ULTRA SOUND(CONVERSION HEAT)</a:t>
            </a:r>
            <a:endParaRPr lang="en-IN" dirty="0"/>
          </a:p>
        </p:txBody>
      </p:sp>
      <p:sp>
        <p:nvSpPr>
          <p:cNvPr id="3" name="Content Placeholder 2"/>
          <p:cNvSpPr>
            <a:spLocks noGrp="1"/>
          </p:cNvSpPr>
          <p:nvPr>
            <p:ph idx="1"/>
          </p:nvPr>
        </p:nvSpPr>
        <p:spPr>
          <a:xfrm>
            <a:off x="457200" y="914400"/>
            <a:ext cx="8229600" cy="5211763"/>
          </a:xfrm>
        </p:spPr>
        <p:txBody>
          <a:bodyPr>
            <a:normAutofit/>
          </a:bodyPr>
          <a:lstStyle/>
          <a:p>
            <a:pPr lvl="0"/>
            <a:r>
              <a:rPr lang="en-US" dirty="0" smtClean="0"/>
              <a:t>Here the heat is produced from the conversion of a non thermal form of energy such as mechanical or electrical in to heat.</a:t>
            </a:r>
            <a:endParaRPr lang="en-IN" dirty="0" smtClean="0"/>
          </a:p>
          <a:p>
            <a:pPr lvl="0"/>
            <a:r>
              <a:rPr lang="en-US" b="1" i="1" dirty="0" smtClean="0"/>
              <a:t>Ultrasound </a:t>
            </a:r>
            <a:r>
              <a:rPr lang="en-US" dirty="0" smtClean="0"/>
              <a:t>– which is a mechanical form of energy, is converted in to heat when applied to a tissue.</a:t>
            </a:r>
            <a:endParaRPr lang="en-IN" dirty="0" smtClean="0"/>
          </a:p>
          <a:p>
            <a:pPr lvl="0"/>
            <a:r>
              <a:rPr lang="en-US" dirty="0" smtClean="0"/>
              <a:t>The ultrasound waves causes vibration of the molecules in the tissues, thereby generating friction between molecules resulting in an increased tissue temperature</a:t>
            </a:r>
            <a:endParaRPr lang="en-IN" dirty="0" smtClean="0"/>
          </a:p>
          <a:p>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p:cNvGrpSpPr>
            <a:grpSpLocks/>
          </p:cNvGrpSpPr>
          <p:nvPr/>
        </p:nvGrpSpPr>
        <p:grpSpPr bwMode="auto">
          <a:xfrm>
            <a:off x="685801" y="938213"/>
            <a:ext cx="7385050" cy="5157787"/>
            <a:chOff x="0" y="0"/>
            <a:chExt cx="14400" cy="10800"/>
          </a:xfrm>
        </p:grpSpPr>
        <p:sp>
          <p:nvSpPr>
            <p:cNvPr id="2051" name="AutoShape 3"/>
            <p:cNvSpPr>
              <a:spLocks/>
            </p:cNvSpPr>
            <p:nvPr/>
          </p:nvSpPr>
          <p:spPr bwMode="auto">
            <a:xfrm>
              <a:off x="785" y="9361"/>
              <a:ext cx="7714" cy="1439"/>
            </a:xfrm>
            <a:custGeom>
              <a:avLst/>
              <a:gdLst/>
              <a:ahLst/>
              <a:cxnLst>
                <a:cxn ang="0">
                  <a:pos x="135" y="33"/>
                </a:cxn>
                <a:cxn ang="0">
                  <a:pos x="5728" y="1438"/>
                </a:cxn>
                <a:cxn ang="0">
                  <a:pos x="7714" y="1438"/>
                </a:cxn>
                <a:cxn ang="0">
                  <a:pos x="135" y="33"/>
                </a:cxn>
                <a:cxn ang="0">
                  <a:pos x="1" y="0"/>
                </a:cxn>
                <a:cxn ang="0">
                  <a:pos x="0" y="8"/>
                </a:cxn>
                <a:cxn ang="0">
                  <a:pos x="135" y="33"/>
                </a:cxn>
                <a:cxn ang="0">
                  <a:pos x="1" y="0"/>
                </a:cxn>
              </a:cxnLst>
              <a:rect l="0" t="0" r="r" b="b"/>
              <a:pathLst>
                <a:path w="7714" h="1439">
                  <a:moveTo>
                    <a:pt x="135" y="33"/>
                  </a:moveTo>
                  <a:lnTo>
                    <a:pt x="5728" y="1438"/>
                  </a:lnTo>
                  <a:lnTo>
                    <a:pt x="7714" y="1438"/>
                  </a:lnTo>
                  <a:lnTo>
                    <a:pt x="135" y="33"/>
                  </a:lnTo>
                  <a:close/>
                  <a:moveTo>
                    <a:pt x="1" y="0"/>
                  </a:moveTo>
                  <a:lnTo>
                    <a:pt x="0" y="8"/>
                  </a:lnTo>
                  <a:lnTo>
                    <a:pt x="135" y="33"/>
                  </a:lnTo>
                  <a:lnTo>
                    <a:pt x="1" y="0"/>
                  </a:lnTo>
                  <a:close/>
                </a:path>
              </a:pathLst>
            </a:custGeom>
            <a:solidFill>
              <a:srgbClr val="9FCADC">
                <a:alpha val="39999"/>
              </a:srgb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52" name="Freeform 4"/>
            <p:cNvSpPr>
              <a:spLocks/>
            </p:cNvSpPr>
            <p:nvPr/>
          </p:nvSpPr>
          <p:spPr bwMode="auto">
            <a:xfrm>
              <a:off x="765" y="9352"/>
              <a:ext cx="5752" cy="1448"/>
            </a:xfrm>
            <a:custGeom>
              <a:avLst/>
              <a:gdLst/>
              <a:ahLst/>
              <a:cxnLst>
                <a:cxn ang="0">
                  <a:pos x="0" y="0"/>
                </a:cxn>
                <a:cxn ang="0">
                  <a:pos x="13" y="10"/>
                </a:cxn>
                <a:cxn ang="0">
                  <a:pos x="4518" y="1447"/>
                </a:cxn>
                <a:cxn ang="0">
                  <a:pos x="5751" y="1447"/>
                </a:cxn>
                <a:cxn ang="0">
                  <a:pos x="0" y="0"/>
                </a:cxn>
              </a:cxnLst>
              <a:rect l="0" t="0" r="r" b="b"/>
              <a:pathLst>
                <a:path w="5752" h="1448">
                  <a:moveTo>
                    <a:pt x="0" y="0"/>
                  </a:moveTo>
                  <a:lnTo>
                    <a:pt x="13" y="10"/>
                  </a:lnTo>
                  <a:lnTo>
                    <a:pt x="4518" y="1447"/>
                  </a:lnTo>
                  <a:lnTo>
                    <a:pt x="5751" y="1447"/>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pic>
          <p:nvPicPr>
            <p:cNvPr id="2053" name="Picture 5"/>
            <p:cNvPicPr>
              <a:picLocks noChangeAspect="1" noChangeArrowheads="1"/>
            </p:cNvPicPr>
            <p:nvPr/>
          </p:nvPicPr>
          <p:blipFill>
            <a:blip r:embed="rId2"/>
            <a:srcRect/>
            <a:stretch>
              <a:fillRect/>
            </a:stretch>
          </p:blipFill>
          <p:spPr bwMode="auto">
            <a:xfrm>
              <a:off x="0" y="9117"/>
              <a:ext cx="5352" cy="1683"/>
            </a:xfrm>
            <a:prstGeom prst="rect">
              <a:avLst/>
            </a:prstGeom>
            <a:noFill/>
          </p:spPr>
        </p:pic>
        <p:pic>
          <p:nvPicPr>
            <p:cNvPr id="2054" name="Picture 6"/>
            <p:cNvPicPr>
              <a:picLocks noChangeAspect="1" noChangeArrowheads="1"/>
            </p:cNvPicPr>
            <p:nvPr/>
          </p:nvPicPr>
          <p:blipFill>
            <a:blip r:embed="rId3"/>
            <a:srcRect/>
            <a:stretch>
              <a:fillRect/>
            </a:stretch>
          </p:blipFill>
          <p:spPr bwMode="auto">
            <a:xfrm>
              <a:off x="0" y="9109"/>
              <a:ext cx="5309" cy="1691"/>
            </a:xfrm>
            <a:prstGeom prst="rect">
              <a:avLst/>
            </a:prstGeom>
            <a:noFill/>
          </p:spPr>
        </p:pic>
        <p:pic>
          <p:nvPicPr>
            <p:cNvPr id="2055" name="Picture 7"/>
            <p:cNvPicPr>
              <a:picLocks noChangeAspect="1" noChangeArrowheads="1"/>
            </p:cNvPicPr>
            <p:nvPr/>
          </p:nvPicPr>
          <p:blipFill>
            <a:blip r:embed="rId4"/>
            <a:srcRect/>
            <a:stretch>
              <a:fillRect/>
            </a:stretch>
          </p:blipFill>
          <p:spPr bwMode="auto">
            <a:xfrm>
              <a:off x="0" y="0"/>
              <a:ext cx="7596" cy="9360"/>
            </a:xfrm>
            <a:prstGeom prst="rect">
              <a:avLst/>
            </a:prstGeom>
            <a:noFill/>
          </p:spPr>
        </p:pic>
        <p:pic>
          <p:nvPicPr>
            <p:cNvPr id="2056" name="Picture 8"/>
            <p:cNvPicPr>
              <a:picLocks noChangeAspect="1" noChangeArrowheads="1"/>
            </p:cNvPicPr>
            <p:nvPr/>
          </p:nvPicPr>
          <p:blipFill>
            <a:blip r:embed="rId5">
              <a:lum bright="-10000"/>
            </a:blip>
            <a:srcRect/>
            <a:stretch>
              <a:fillRect/>
            </a:stretch>
          </p:blipFill>
          <p:spPr bwMode="auto">
            <a:xfrm>
              <a:off x="6360" y="2280"/>
              <a:ext cx="8040" cy="8280"/>
            </a:xfrm>
            <a:prstGeom prst="rect">
              <a:avLst/>
            </a:prstGeom>
            <a:noFill/>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INFRA-RED LAMP THERAPY</a:t>
            </a:r>
            <a:endParaRPr lang="en-IN" dirty="0"/>
          </a:p>
        </p:txBody>
      </p:sp>
      <p:sp>
        <p:nvSpPr>
          <p:cNvPr id="3" name="Content Placeholder 2"/>
          <p:cNvSpPr>
            <a:spLocks noGrp="1"/>
          </p:cNvSpPr>
          <p:nvPr>
            <p:ph idx="1"/>
          </p:nvPr>
        </p:nvSpPr>
        <p:spPr/>
        <p:txBody>
          <a:bodyPr/>
          <a:lstStyle/>
          <a:p>
            <a:r>
              <a:rPr lang="en-IN" b="1" dirty="0" smtClean="0"/>
              <a:t>Infrared light</a:t>
            </a:r>
            <a:r>
              <a:rPr lang="en-IN" dirty="0" smtClean="0"/>
              <a:t> is one of several innovative </a:t>
            </a:r>
            <a:r>
              <a:rPr lang="en-IN" b="1" dirty="0" smtClean="0"/>
              <a:t>therapies</a:t>
            </a:r>
            <a:r>
              <a:rPr lang="en-IN" dirty="0" smtClean="0"/>
              <a:t> that are being </a:t>
            </a:r>
            <a:r>
              <a:rPr lang="en-IN" dirty="0" err="1" smtClean="0"/>
              <a:t>trialed</a:t>
            </a:r>
            <a:r>
              <a:rPr lang="en-IN" dirty="0" smtClean="0"/>
              <a:t> for the management of patients with acute or chronic pain. The </a:t>
            </a:r>
            <a:r>
              <a:rPr lang="en-IN" b="1" dirty="0" smtClean="0"/>
              <a:t>therapy</a:t>
            </a:r>
            <a:r>
              <a:rPr lang="en-IN" dirty="0" smtClean="0"/>
              <a:t> uses certain wavelengths of </a:t>
            </a:r>
            <a:r>
              <a:rPr lang="en-IN" b="1" dirty="0" smtClean="0"/>
              <a:t>light</a:t>
            </a:r>
            <a:r>
              <a:rPr lang="en-IN" dirty="0" smtClean="0"/>
              <a:t> that are delivered to sites of the body that have injuries. ... </a:t>
            </a:r>
            <a:r>
              <a:rPr lang="en-IN" b="1" dirty="0" smtClean="0"/>
              <a:t>Infrared light</a:t>
            </a:r>
            <a:r>
              <a:rPr lang="en-IN" dirty="0" smtClean="0"/>
              <a:t> is the heat people feel when exposed to the sun.</a:t>
            </a:r>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153400" cy="2308324"/>
          </a:xfrm>
          <a:prstGeom prst="rect">
            <a:avLst/>
          </a:prstGeom>
        </p:spPr>
        <p:txBody>
          <a:bodyPr wrap="square">
            <a:spAutoFit/>
          </a:bodyPr>
          <a:lstStyle/>
          <a:p>
            <a:pPr algn="just"/>
            <a:r>
              <a:rPr lang="en-IN" sz="2400" dirty="0" smtClean="0">
                <a:latin typeface="Georgia" pitchFamily="18" charset="0"/>
              </a:rPr>
              <a:t>Since </a:t>
            </a:r>
            <a:r>
              <a:rPr lang="en-IN" sz="2400" b="1" dirty="0" smtClean="0">
                <a:latin typeface="Georgia" pitchFamily="18" charset="0"/>
              </a:rPr>
              <a:t>infrared therapy</a:t>
            </a:r>
            <a:r>
              <a:rPr lang="en-IN" sz="2400" dirty="0" smtClean="0">
                <a:latin typeface="Georgia" pitchFamily="18" charset="0"/>
              </a:rPr>
              <a:t> enhances and improves circulation in the skin and other parts of the body, it can bring oxygen and nutrients to injured tissues, promoting healing. It helps ease pain, relieve inflammation, and protect against oxidative stress</a:t>
            </a:r>
          </a:p>
          <a:p>
            <a:pPr algn="just"/>
            <a:endParaRPr lang="en-IN" sz="2400" dirty="0">
              <a:latin typeface="Georgia" pitchFamily="18" charset="0"/>
            </a:endParaRPr>
          </a:p>
        </p:txBody>
      </p:sp>
      <p:pic>
        <p:nvPicPr>
          <p:cNvPr id="3077" name="Picture 5" descr="Standard Infra red Lamp for Physiotherapy - Standard"/>
          <p:cNvPicPr>
            <a:picLocks noChangeAspect="1" noChangeArrowheads="1"/>
          </p:cNvPicPr>
          <p:nvPr/>
        </p:nvPicPr>
        <p:blipFill>
          <a:blip r:embed="rId2"/>
          <a:srcRect/>
          <a:stretch>
            <a:fillRect/>
          </a:stretch>
        </p:blipFill>
        <p:spPr bwMode="auto">
          <a:xfrm>
            <a:off x="5410200" y="2133600"/>
            <a:ext cx="2895600" cy="2667000"/>
          </a:xfrm>
          <a:prstGeom prst="rect">
            <a:avLst/>
          </a:prstGeom>
          <a:noFill/>
        </p:spPr>
      </p:pic>
      <p:sp>
        <p:nvSpPr>
          <p:cNvPr id="7" name="Rectangle 6"/>
          <p:cNvSpPr/>
          <p:nvPr/>
        </p:nvSpPr>
        <p:spPr>
          <a:xfrm>
            <a:off x="457200" y="4800600"/>
            <a:ext cx="8458200" cy="1200329"/>
          </a:xfrm>
          <a:prstGeom prst="rect">
            <a:avLst/>
          </a:prstGeom>
        </p:spPr>
        <p:txBody>
          <a:bodyPr wrap="square">
            <a:spAutoFit/>
          </a:bodyPr>
          <a:lstStyle/>
          <a:p>
            <a:r>
              <a:rPr lang="en-IN" sz="2400" dirty="0" smtClean="0">
                <a:latin typeface="Georgia" pitchFamily="18" charset="0"/>
              </a:rPr>
              <a:t>Infrared therapy is a method that uses light to treat acute or chronic pain. It is a simple and painless therapy that is being studied for use in various fields of medicine.</a:t>
            </a:r>
            <a:endParaRPr lang="en-IN" sz="2400" dirty="0">
              <a:latin typeface="Georgia"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05800" cy="4154984"/>
          </a:xfrm>
          <a:prstGeom prst="rect">
            <a:avLst/>
          </a:prstGeom>
        </p:spPr>
        <p:txBody>
          <a:bodyPr wrap="square">
            <a:spAutoFit/>
          </a:bodyPr>
          <a:lstStyle/>
          <a:p>
            <a:pPr algn="just"/>
            <a:r>
              <a:rPr lang="en-IN" sz="2400" dirty="0" smtClean="0">
                <a:latin typeface="Georgia" pitchFamily="18" charset="0"/>
              </a:rPr>
              <a:t>Unlike ultraviolet light - which has damaging effects upon the tissues and cells of the body - infrared light helps cells regenerate or repair themselves. Infrared light also improves the circulation of oxygen-rich blood in the body, promoting faster healing of deep tissues and relieving pain.</a:t>
            </a:r>
          </a:p>
          <a:p>
            <a:pPr algn="just"/>
            <a:r>
              <a:rPr lang="en-IN" sz="2400" dirty="0" smtClean="0">
                <a:latin typeface="Georgia" pitchFamily="18" charset="0"/>
              </a:rPr>
              <a:t>One of the characteristics of infrared light is its ability to penetrate below the skin layers, providing a much greater depth which is able to effectively provide pain relief. In fact, this invasive, natural, and painless method can provide a vast range of health benefits, without damaging the skin through UV radiation</a:t>
            </a:r>
            <a:endParaRPr lang="en-IN" sz="2400" dirty="0">
              <a:latin typeface="Georgia"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t>APPROCH TO SPORTS RELHABILITATION</a:t>
            </a:r>
            <a:endParaRPr lang="en-IN" sz="2400" dirty="0"/>
          </a:p>
        </p:txBody>
      </p:sp>
      <p:sp>
        <p:nvSpPr>
          <p:cNvPr id="3" name="Content Placeholder 2"/>
          <p:cNvSpPr>
            <a:spLocks noGrp="1"/>
          </p:cNvSpPr>
          <p:nvPr>
            <p:ph idx="1"/>
          </p:nvPr>
        </p:nvSpPr>
        <p:spPr>
          <a:xfrm>
            <a:off x="457200" y="914400"/>
            <a:ext cx="8229600" cy="5211763"/>
          </a:xfrm>
        </p:spPr>
        <p:txBody>
          <a:bodyPr>
            <a:normAutofit/>
          </a:bodyPr>
          <a:lstStyle/>
          <a:p>
            <a:pPr algn="just"/>
            <a:r>
              <a:rPr lang="en-IN" sz="2400" dirty="0" smtClean="0">
                <a:latin typeface="Georgia" pitchFamily="18" charset="0"/>
              </a:rPr>
              <a:t>Sports injury rehabilitation is a safe, therapeutic approach that helps athletes effectively treat pain and achieve optimal performance with: Targeted exercises to help you return to pre-injury function. Reduced susceptibility to further sport-related injuries</a:t>
            </a:r>
            <a:r>
              <a:rPr lang="en-IN" dirty="0" smtClean="0"/>
              <a:t>.</a:t>
            </a:r>
          </a:p>
          <a:p>
            <a:r>
              <a:rPr lang="en-IN" sz="2800" dirty="0" smtClean="0">
                <a:latin typeface="Georgia" pitchFamily="18" charset="0"/>
              </a:rPr>
              <a:t>Reduction of pain and swelling. </a:t>
            </a:r>
          </a:p>
          <a:p>
            <a:r>
              <a:rPr lang="en-IN" sz="2800" dirty="0" smtClean="0">
                <a:latin typeface="Georgia" pitchFamily="18" charset="0"/>
              </a:rPr>
              <a:t>Restoration of joint mobility and range of motion. </a:t>
            </a:r>
          </a:p>
          <a:p>
            <a:r>
              <a:rPr lang="en-IN" sz="2800" dirty="0" smtClean="0">
                <a:latin typeface="Georgia" pitchFamily="18" charset="0"/>
              </a:rPr>
              <a:t>Recovery of muscle strength and endurance. </a:t>
            </a:r>
          </a:p>
          <a:p>
            <a:r>
              <a:rPr lang="en-IN" sz="2800" dirty="0" smtClean="0">
                <a:latin typeface="Georgia" pitchFamily="18" charset="0"/>
              </a:rPr>
              <a:t>Recovery of co-ordination. </a:t>
            </a:r>
          </a:p>
          <a:p>
            <a:r>
              <a:rPr lang="en-IN" sz="2800" dirty="0" smtClean="0">
                <a:latin typeface="Georgia" pitchFamily="18" charset="0"/>
              </a:rPr>
              <a:t>Recovery of sport-specific technical movements. </a:t>
            </a:r>
            <a:endParaRPr lang="en-IN" sz="2800" dirty="0">
              <a:latin typeface="Georgia" pitchFamily="18" charset="0"/>
            </a:endParaRPr>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27</TotalTime>
  <Words>698</Words>
  <Application>Microsoft Office PowerPoint</Application>
  <PresentationFormat>On-screen Show (4:3)</PresentationFormat>
  <Paragraphs>34</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Georgia</vt:lpstr>
      <vt:lpstr>Trebuchet MS</vt:lpstr>
      <vt:lpstr>Wingdings 3</vt:lpstr>
      <vt:lpstr>Facet</vt:lpstr>
      <vt:lpstr>Sports Medicine Chapter-9</vt:lpstr>
      <vt:lpstr>DIATHERMY</vt:lpstr>
      <vt:lpstr>PowerPoint Presentation</vt:lpstr>
      <vt:lpstr>ULTRA SOUND(CONVERSION HEAT)</vt:lpstr>
      <vt:lpstr>PowerPoint Presentation</vt:lpstr>
      <vt:lpstr>INFRA-RED LAMP THERAPY</vt:lpstr>
      <vt:lpstr>PowerPoint Presentation</vt:lpstr>
      <vt:lpstr>PowerPoint Presentation</vt:lpstr>
      <vt:lpstr>APPROCH TO SPORTS RELHABILITATION</vt:lpstr>
      <vt:lpstr>What is sports rehabilitation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DIATHERMY</dc:title>
  <dc:creator>Administrator</dc:creator>
  <cp:lastModifiedBy>Admin</cp:lastModifiedBy>
  <cp:revision>4</cp:revision>
  <dcterms:created xsi:type="dcterms:W3CDTF">2006-08-16T00:00:00Z</dcterms:created>
  <dcterms:modified xsi:type="dcterms:W3CDTF">2024-08-17T03:53:32Z</dcterms:modified>
</cp:coreProperties>
</file>