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371" r:id="rId16"/>
    <p:sldId id="372" r:id="rId17"/>
    <p:sldId id="376" r:id="rId18"/>
    <p:sldId id="377" r:id="rId19"/>
    <p:sldId id="270" r:id="rId20"/>
    <p:sldId id="271" r:id="rId21"/>
    <p:sldId id="272" r:id="rId22"/>
    <p:sldId id="373" r:id="rId23"/>
    <p:sldId id="374" r:id="rId24"/>
    <p:sldId id="375"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297" r:id="rId50"/>
    <p:sldId id="298" r:id="rId51"/>
    <p:sldId id="299" r:id="rId52"/>
    <p:sldId id="300" r:id="rId53"/>
    <p:sldId id="301" r:id="rId54"/>
    <p:sldId id="302" r:id="rId55"/>
    <p:sldId id="303" r:id="rId56"/>
    <p:sldId id="304" r:id="rId57"/>
    <p:sldId id="305" r:id="rId58"/>
    <p:sldId id="306" r:id="rId59"/>
    <p:sldId id="307" r:id="rId60"/>
    <p:sldId id="308" r:id="rId61"/>
    <p:sldId id="309" r:id="rId62"/>
    <p:sldId id="310" r:id="rId63"/>
    <p:sldId id="311" r:id="rId64"/>
    <p:sldId id="312" r:id="rId65"/>
    <p:sldId id="378" r:id="rId66"/>
    <p:sldId id="379" r:id="rId67"/>
    <p:sldId id="313" r:id="rId68"/>
    <p:sldId id="314" r:id="rId69"/>
    <p:sldId id="315" r:id="rId70"/>
    <p:sldId id="316" r:id="rId71"/>
    <p:sldId id="317" r:id="rId72"/>
    <p:sldId id="318" r:id="rId73"/>
    <p:sldId id="319" r:id="rId74"/>
    <p:sldId id="320" r:id="rId75"/>
    <p:sldId id="321" r:id="rId76"/>
    <p:sldId id="322" r:id="rId77"/>
    <p:sldId id="323" r:id="rId78"/>
    <p:sldId id="324" r:id="rId79"/>
    <p:sldId id="325" r:id="rId80"/>
    <p:sldId id="326" r:id="rId81"/>
    <p:sldId id="327" r:id="rId82"/>
    <p:sldId id="328" r:id="rId83"/>
    <p:sldId id="329" r:id="rId84"/>
    <p:sldId id="353" r:id="rId85"/>
    <p:sldId id="354" r:id="rId86"/>
    <p:sldId id="356" r:id="rId87"/>
    <p:sldId id="348" r:id="rId88"/>
    <p:sldId id="351" r:id="rId89"/>
    <p:sldId id="358" r:id="rId90"/>
    <p:sldId id="359" r:id="rId91"/>
    <p:sldId id="355" r:id="rId92"/>
    <p:sldId id="357" r:id="rId93"/>
    <p:sldId id="349" r:id="rId94"/>
    <p:sldId id="350" r:id="rId95"/>
    <p:sldId id="330" r:id="rId96"/>
    <p:sldId id="331" r:id="rId97"/>
    <p:sldId id="332" r:id="rId98"/>
    <p:sldId id="333" r:id="rId99"/>
    <p:sldId id="334" r:id="rId100"/>
    <p:sldId id="336" r:id="rId101"/>
    <p:sldId id="337" r:id="rId102"/>
    <p:sldId id="338" r:id="rId103"/>
    <p:sldId id="339" r:id="rId104"/>
    <p:sldId id="340" r:id="rId105"/>
    <p:sldId id="341" r:id="rId106"/>
    <p:sldId id="342" r:id="rId107"/>
    <p:sldId id="343" r:id="rId108"/>
    <p:sldId id="344" r:id="rId109"/>
    <p:sldId id="345" r:id="rId110"/>
    <p:sldId id="346" r:id="rId111"/>
    <p:sldId id="347" r:id="rId112"/>
    <p:sldId id="370" r:id="rId113"/>
    <p:sldId id="352" r:id="rId114"/>
    <p:sldId id="380" r:id="rId115"/>
    <p:sldId id="381" r:id="rId116"/>
    <p:sldId id="360" r:id="rId117"/>
    <p:sldId id="361" r:id="rId118"/>
    <p:sldId id="362" r:id="rId119"/>
    <p:sldId id="363" r:id="rId120"/>
    <p:sldId id="364" r:id="rId121"/>
    <p:sldId id="365" r:id="rId122"/>
    <p:sldId id="366" r:id="rId123"/>
    <p:sldId id="367" r:id="rId124"/>
    <p:sldId id="368" r:id="rId125"/>
    <p:sldId id="369" r:id="rId1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36" autoAdjust="0"/>
    <p:restoredTop sz="94660"/>
  </p:normalViewPr>
  <p:slideViewPr>
    <p:cSldViewPr>
      <p:cViewPr varScale="1">
        <p:scale>
          <a:sx n="69" d="100"/>
          <a:sy n="69" d="100"/>
        </p:scale>
        <p:origin x="1422"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0"/>
    </mc:Choice>
    <mc:Fallback>
      <c:style val="20"/>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4.841626567512395E-2"/>
          <c:y val="3.2152855893013386E-2"/>
          <c:w val="0.77692020268299811"/>
          <c:h val="0.85653105861767287"/>
        </c:manualLayout>
      </c:layout>
      <c:barChart>
        <c:barDir val="col"/>
        <c:grouping val="stacked"/>
        <c:varyColors val="0"/>
        <c:ser>
          <c:idx val="0"/>
          <c:order val="0"/>
          <c:tx>
            <c:strRef>
              <c:f>Sheet1!$B$1</c:f>
              <c:strCache>
                <c:ptCount val="1"/>
                <c:pt idx="0">
                  <c:v>Series 1</c:v>
                </c:pt>
              </c:strCache>
            </c:strRef>
          </c:tx>
          <c:invertIfNegative val="0"/>
          <c:cat>
            <c:numRef>
              <c:f>Sheet1!$A$2:$A$7</c:f>
              <c:numCache>
                <c:formatCode>General</c:formatCode>
                <c:ptCount val="6"/>
                <c:pt idx="0">
                  <c:v>14.5</c:v>
                </c:pt>
                <c:pt idx="1">
                  <c:v>19.5</c:v>
                </c:pt>
                <c:pt idx="2">
                  <c:v>24.5</c:v>
                </c:pt>
                <c:pt idx="3">
                  <c:v>29.5</c:v>
                </c:pt>
                <c:pt idx="4">
                  <c:v>34.5</c:v>
                </c:pt>
                <c:pt idx="5">
                  <c:v>39.5</c:v>
                </c:pt>
              </c:numCache>
            </c:numRef>
          </c:cat>
          <c:val>
            <c:numRef>
              <c:f>Sheet1!$B$2:$B$7</c:f>
              <c:numCache>
                <c:formatCode>General</c:formatCode>
                <c:ptCount val="6"/>
                <c:pt idx="0">
                  <c:v>3</c:v>
                </c:pt>
                <c:pt idx="1">
                  <c:v>5</c:v>
                </c:pt>
                <c:pt idx="2">
                  <c:v>9</c:v>
                </c:pt>
                <c:pt idx="3">
                  <c:v>18</c:v>
                </c:pt>
                <c:pt idx="4">
                  <c:v>11</c:v>
                </c:pt>
                <c:pt idx="5">
                  <c:v>5</c:v>
                </c:pt>
              </c:numCache>
            </c:numRef>
          </c:val>
          <c:extLst>
            <c:ext xmlns:c16="http://schemas.microsoft.com/office/drawing/2014/chart" uri="{C3380CC4-5D6E-409C-BE32-E72D297353CC}">
              <c16:uniqueId val="{00000000-4350-403E-99A0-84FA612DB0FB}"/>
            </c:ext>
          </c:extLst>
        </c:ser>
        <c:ser>
          <c:idx val="1"/>
          <c:order val="1"/>
          <c:tx>
            <c:strRef>
              <c:f>Sheet1!$C$1</c:f>
              <c:strCache>
                <c:ptCount val="1"/>
                <c:pt idx="0">
                  <c:v>Column1</c:v>
                </c:pt>
              </c:strCache>
            </c:strRef>
          </c:tx>
          <c:invertIfNegative val="0"/>
          <c:cat>
            <c:numRef>
              <c:f>Sheet1!$A$2:$A$7</c:f>
              <c:numCache>
                <c:formatCode>General</c:formatCode>
                <c:ptCount val="6"/>
                <c:pt idx="0">
                  <c:v>14.5</c:v>
                </c:pt>
                <c:pt idx="1">
                  <c:v>19.5</c:v>
                </c:pt>
                <c:pt idx="2">
                  <c:v>24.5</c:v>
                </c:pt>
                <c:pt idx="3">
                  <c:v>29.5</c:v>
                </c:pt>
                <c:pt idx="4">
                  <c:v>34.5</c:v>
                </c:pt>
                <c:pt idx="5">
                  <c:v>39.5</c:v>
                </c:pt>
              </c:numCache>
            </c:numRef>
          </c:cat>
          <c:val>
            <c:numRef>
              <c:f>Sheet1!$C$2:$C$7</c:f>
              <c:numCache>
                <c:formatCode>General</c:formatCode>
                <c:ptCount val="6"/>
              </c:numCache>
            </c:numRef>
          </c:val>
          <c:extLst>
            <c:ext xmlns:c16="http://schemas.microsoft.com/office/drawing/2014/chart" uri="{C3380CC4-5D6E-409C-BE32-E72D297353CC}">
              <c16:uniqueId val="{00000001-4350-403E-99A0-84FA612DB0FB}"/>
            </c:ext>
          </c:extLst>
        </c:ser>
        <c:ser>
          <c:idx val="2"/>
          <c:order val="2"/>
          <c:tx>
            <c:strRef>
              <c:f>Sheet1!$D$1</c:f>
              <c:strCache>
                <c:ptCount val="1"/>
                <c:pt idx="0">
                  <c:v>Column2</c:v>
                </c:pt>
              </c:strCache>
            </c:strRef>
          </c:tx>
          <c:invertIfNegative val="0"/>
          <c:cat>
            <c:numRef>
              <c:f>Sheet1!$A$2:$A$7</c:f>
              <c:numCache>
                <c:formatCode>General</c:formatCode>
                <c:ptCount val="6"/>
                <c:pt idx="0">
                  <c:v>14.5</c:v>
                </c:pt>
                <c:pt idx="1">
                  <c:v>19.5</c:v>
                </c:pt>
                <c:pt idx="2">
                  <c:v>24.5</c:v>
                </c:pt>
                <c:pt idx="3">
                  <c:v>29.5</c:v>
                </c:pt>
                <c:pt idx="4">
                  <c:v>34.5</c:v>
                </c:pt>
                <c:pt idx="5">
                  <c:v>39.5</c:v>
                </c:pt>
              </c:numCache>
            </c:numRef>
          </c:cat>
          <c:val>
            <c:numRef>
              <c:f>Sheet1!$D$2:$D$7</c:f>
              <c:numCache>
                <c:formatCode>General</c:formatCode>
                <c:ptCount val="6"/>
              </c:numCache>
            </c:numRef>
          </c:val>
          <c:extLst>
            <c:ext xmlns:c16="http://schemas.microsoft.com/office/drawing/2014/chart" uri="{C3380CC4-5D6E-409C-BE32-E72D297353CC}">
              <c16:uniqueId val="{00000002-4350-403E-99A0-84FA612DB0FB}"/>
            </c:ext>
          </c:extLst>
        </c:ser>
        <c:dLbls>
          <c:showLegendKey val="0"/>
          <c:showVal val="0"/>
          <c:showCatName val="0"/>
          <c:showSerName val="0"/>
          <c:showPercent val="0"/>
          <c:showBubbleSize val="0"/>
        </c:dLbls>
        <c:gapWidth val="0"/>
        <c:overlap val="100"/>
        <c:axId val="103958784"/>
        <c:axId val="103989248"/>
      </c:barChart>
      <c:catAx>
        <c:axId val="103958784"/>
        <c:scaling>
          <c:orientation val="minMax"/>
        </c:scaling>
        <c:delete val="0"/>
        <c:axPos val="b"/>
        <c:numFmt formatCode="General" sourceLinked="1"/>
        <c:majorTickMark val="out"/>
        <c:minorTickMark val="none"/>
        <c:tickLblPos val="nextTo"/>
        <c:crossAx val="103989248"/>
        <c:crosses val="autoZero"/>
        <c:auto val="1"/>
        <c:lblAlgn val="ctr"/>
        <c:lblOffset val="100"/>
        <c:noMultiLvlLbl val="0"/>
      </c:catAx>
      <c:valAx>
        <c:axId val="103989248"/>
        <c:scaling>
          <c:orientation val="minMax"/>
        </c:scaling>
        <c:delete val="0"/>
        <c:axPos val="l"/>
        <c:majorGridlines/>
        <c:numFmt formatCode="General" sourceLinked="1"/>
        <c:majorTickMark val="out"/>
        <c:minorTickMark val="none"/>
        <c:tickLblPos val="nextTo"/>
        <c:crossAx val="103958784"/>
        <c:crosses val="autoZero"/>
        <c:crossBetween val="between"/>
      </c:valAx>
    </c:plotArea>
    <c:legend>
      <c:legendPos val="r"/>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0"/>
    </mc:Choice>
    <mc:Fallback>
      <c:style val="20"/>
    </mc:Fallback>
  </mc:AlternateContent>
  <c:clrMapOvr bg1="lt1" tx1="dk1" bg2="lt2" tx2="dk2" accent1="accent1" accent2="accent2" accent3="accent3" accent4="accent4" accent5="accent5" accent6="accent6" hlink="hlink" folHlink="folHlink"/>
  <c:chart>
    <c:title>
      <c:tx>
        <c:rich>
          <a:bodyPr/>
          <a:lstStyle/>
          <a:p>
            <a:pPr>
              <a:defRPr/>
            </a:pPr>
            <a:r>
              <a:rPr lang="en-IN"/>
              <a:t>THE FREQUENCY POLYGON</a:t>
            </a:r>
          </a:p>
        </c:rich>
      </c:tx>
      <c:overlay val="0"/>
    </c:title>
    <c:autoTitleDeleted val="0"/>
    <c:plotArea>
      <c:layout/>
      <c:barChart>
        <c:barDir val="col"/>
        <c:grouping val="stacked"/>
        <c:varyColors val="0"/>
        <c:ser>
          <c:idx val="1"/>
          <c:order val="1"/>
          <c:tx>
            <c:strRef>
              <c:f>Sheet1!$C$1</c:f>
              <c:strCache>
                <c:ptCount val="1"/>
                <c:pt idx="0">
                  <c:v>Column1</c:v>
                </c:pt>
              </c:strCache>
            </c:strRef>
          </c:tx>
          <c:invertIfNegative val="0"/>
          <c:cat>
            <c:numRef>
              <c:f>Sheet1!$A$2:$A$12</c:f>
              <c:numCache>
                <c:formatCode>General</c:formatCode>
                <c:ptCount val="11"/>
                <c:pt idx="0">
                  <c:v>7</c:v>
                </c:pt>
                <c:pt idx="1">
                  <c:v>12</c:v>
                </c:pt>
                <c:pt idx="2">
                  <c:v>17</c:v>
                </c:pt>
                <c:pt idx="3">
                  <c:v>22</c:v>
                </c:pt>
                <c:pt idx="4">
                  <c:v>27</c:v>
                </c:pt>
                <c:pt idx="5">
                  <c:v>32</c:v>
                </c:pt>
                <c:pt idx="6">
                  <c:v>37</c:v>
                </c:pt>
                <c:pt idx="7">
                  <c:v>42</c:v>
                </c:pt>
                <c:pt idx="8">
                  <c:v>47</c:v>
                </c:pt>
                <c:pt idx="9">
                  <c:v>54</c:v>
                </c:pt>
              </c:numCache>
            </c:numRef>
          </c:cat>
          <c:val>
            <c:numRef>
              <c:f>Sheet1!$C$2:$C$12</c:f>
              <c:numCache>
                <c:formatCode>General</c:formatCode>
                <c:ptCount val="11"/>
              </c:numCache>
            </c:numRef>
          </c:val>
          <c:extLst>
            <c:ext xmlns:c16="http://schemas.microsoft.com/office/drawing/2014/chart" uri="{C3380CC4-5D6E-409C-BE32-E72D297353CC}">
              <c16:uniqueId val="{00000000-B454-48D0-9B01-7C060D99B4F0}"/>
            </c:ext>
          </c:extLst>
        </c:ser>
        <c:ser>
          <c:idx val="2"/>
          <c:order val="2"/>
          <c:tx>
            <c:strRef>
              <c:f>Sheet1!$D$1</c:f>
              <c:strCache>
                <c:ptCount val="1"/>
                <c:pt idx="0">
                  <c:v>Column2</c:v>
                </c:pt>
              </c:strCache>
            </c:strRef>
          </c:tx>
          <c:invertIfNegative val="0"/>
          <c:cat>
            <c:numRef>
              <c:f>Sheet1!$A$2:$A$12</c:f>
              <c:numCache>
                <c:formatCode>General</c:formatCode>
                <c:ptCount val="11"/>
                <c:pt idx="0">
                  <c:v>7</c:v>
                </c:pt>
                <c:pt idx="1">
                  <c:v>12</c:v>
                </c:pt>
                <c:pt idx="2">
                  <c:v>17</c:v>
                </c:pt>
                <c:pt idx="3">
                  <c:v>22</c:v>
                </c:pt>
                <c:pt idx="4">
                  <c:v>27</c:v>
                </c:pt>
                <c:pt idx="5">
                  <c:v>32</c:v>
                </c:pt>
                <c:pt idx="6">
                  <c:v>37</c:v>
                </c:pt>
                <c:pt idx="7">
                  <c:v>42</c:v>
                </c:pt>
                <c:pt idx="8">
                  <c:v>47</c:v>
                </c:pt>
                <c:pt idx="9">
                  <c:v>54</c:v>
                </c:pt>
              </c:numCache>
            </c:numRef>
          </c:cat>
          <c:val>
            <c:numRef>
              <c:f>Sheet1!$D$2:$D$12</c:f>
              <c:numCache>
                <c:formatCode>General</c:formatCode>
                <c:ptCount val="11"/>
              </c:numCache>
            </c:numRef>
          </c:val>
          <c:extLst>
            <c:ext xmlns:c16="http://schemas.microsoft.com/office/drawing/2014/chart" uri="{C3380CC4-5D6E-409C-BE32-E72D297353CC}">
              <c16:uniqueId val="{00000001-B454-48D0-9B01-7C060D99B4F0}"/>
            </c:ext>
          </c:extLst>
        </c:ser>
        <c:dLbls>
          <c:showLegendKey val="0"/>
          <c:showVal val="0"/>
          <c:showCatName val="0"/>
          <c:showSerName val="0"/>
          <c:showPercent val="0"/>
          <c:showBubbleSize val="0"/>
        </c:dLbls>
        <c:gapWidth val="150"/>
        <c:axId val="106954112"/>
        <c:axId val="112202880"/>
      </c:barChart>
      <c:lineChart>
        <c:grouping val="standard"/>
        <c:varyColors val="0"/>
        <c:ser>
          <c:idx val="0"/>
          <c:order val="0"/>
          <c:tx>
            <c:strRef>
              <c:f>Sheet1!$B$1</c:f>
              <c:strCache>
                <c:ptCount val="1"/>
                <c:pt idx="0">
                  <c:v>Series 1</c:v>
                </c:pt>
              </c:strCache>
            </c:strRef>
          </c:tx>
          <c:cat>
            <c:numRef>
              <c:f>Sheet1!$A$2:$A$12</c:f>
              <c:numCache>
                <c:formatCode>General</c:formatCode>
                <c:ptCount val="11"/>
                <c:pt idx="0">
                  <c:v>7</c:v>
                </c:pt>
                <c:pt idx="1">
                  <c:v>12</c:v>
                </c:pt>
                <c:pt idx="2">
                  <c:v>17</c:v>
                </c:pt>
                <c:pt idx="3">
                  <c:v>22</c:v>
                </c:pt>
                <c:pt idx="4">
                  <c:v>27</c:v>
                </c:pt>
                <c:pt idx="5">
                  <c:v>32</c:v>
                </c:pt>
                <c:pt idx="6">
                  <c:v>37</c:v>
                </c:pt>
                <c:pt idx="7">
                  <c:v>42</c:v>
                </c:pt>
                <c:pt idx="8">
                  <c:v>47</c:v>
                </c:pt>
                <c:pt idx="9">
                  <c:v>54</c:v>
                </c:pt>
              </c:numCache>
            </c:numRef>
          </c:cat>
          <c:val>
            <c:numRef>
              <c:f>Sheet1!$B$2:$B$12</c:f>
              <c:numCache>
                <c:formatCode>General</c:formatCode>
                <c:ptCount val="11"/>
                <c:pt idx="0">
                  <c:v>0</c:v>
                </c:pt>
                <c:pt idx="1">
                  <c:v>3</c:v>
                </c:pt>
                <c:pt idx="2">
                  <c:v>5</c:v>
                </c:pt>
                <c:pt idx="3">
                  <c:v>9</c:v>
                </c:pt>
                <c:pt idx="4">
                  <c:v>18</c:v>
                </c:pt>
                <c:pt idx="5">
                  <c:v>11</c:v>
                </c:pt>
                <c:pt idx="6">
                  <c:v>5</c:v>
                </c:pt>
                <c:pt idx="7">
                  <c:v>6</c:v>
                </c:pt>
                <c:pt idx="8">
                  <c:v>2</c:v>
                </c:pt>
                <c:pt idx="9">
                  <c:v>1</c:v>
                </c:pt>
              </c:numCache>
            </c:numRef>
          </c:val>
          <c:smooth val="0"/>
          <c:extLst>
            <c:ext xmlns:c16="http://schemas.microsoft.com/office/drawing/2014/chart" uri="{C3380CC4-5D6E-409C-BE32-E72D297353CC}">
              <c16:uniqueId val="{00000002-B454-48D0-9B01-7C060D99B4F0}"/>
            </c:ext>
          </c:extLst>
        </c:ser>
        <c:dLbls>
          <c:showLegendKey val="0"/>
          <c:showVal val="0"/>
          <c:showCatName val="0"/>
          <c:showSerName val="0"/>
          <c:showPercent val="0"/>
          <c:showBubbleSize val="0"/>
        </c:dLbls>
        <c:marker val="1"/>
        <c:smooth val="0"/>
        <c:axId val="106954112"/>
        <c:axId val="112202880"/>
      </c:lineChart>
      <c:catAx>
        <c:axId val="106954112"/>
        <c:scaling>
          <c:orientation val="minMax"/>
        </c:scaling>
        <c:delete val="0"/>
        <c:axPos val="b"/>
        <c:numFmt formatCode="General" sourceLinked="1"/>
        <c:majorTickMark val="none"/>
        <c:minorTickMark val="none"/>
        <c:tickLblPos val="nextTo"/>
        <c:crossAx val="112202880"/>
        <c:crosses val="autoZero"/>
        <c:auto val="1"/>
        <c:lblAlgn val="ctr"/>
        <c:lblOffset val="100"/>
        <c:noMultiLvlLbl val="0"/>
      </c:catAx>
      <c:valAx>
        <c:axId val="112202880"/>
        <c:scaling>
          <c:orientation val="minMax"/>
        </c:scaling>
        <c:delete val="0"/>
        <c:axPos val="l"/>
        <c:majorGridlines/>
        <c:numFmt formatCode="General" sourceLinked="1"/>
        <c:majorTickMark val="none"/>
        <c:minorTickMark val="none"/>
        <c:tickLblPos val="nextTo"/>
        <c:crossAx val="106954112"/>
        <c:crosses val="autoZero"/>
        <c:crossBetween val="between"/>
      </c:valAx>
    </c:plotArea>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9.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8/16/2024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8/16/2024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8/16/2024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8/16/2024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8/16/2024</a:t>
            </a:fld>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1D8BD707-D9CF-40AE-B4C6-C98DA3205C09}" type="datetimeFigureOut">
              <a:rPr lang="en-US" smtClean="0"/>
              <a:pPr/>
              <a:t>8/16/2024</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9.wmf"/></Relationships>
</file>

<file path=ppt/slides/_rels/slide1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2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402606"/>
            <a:ext cx="5648623" cy="1204306"/>
          </a:xfrm>
        </p:spPr>
        <p:txBody>
          <a:bodyPr>
            <a:noAutofit/>
          </a:bodyPr>
          <a:lstStyle/>
          <a:p>
            <a:r>
              <a:rPr lang="en-US" sz="2400" i="1" dirty="0" smtClean="0">
                <a:latin typeface="Georgia" panose="02040502050405020303" pitchFamily="18" charset="0"/>
              </a:rPr>
              <a:t>TEST MEASUREMENT EVALUATION AND STATISTICS IN PHYSICAL EDUCATION</a:t>
            </a:r>
            <a:endParaRPr lang="en-IN" sz="2400" i="1" dirty="0">
              <a:latin typeface="Georgia" panose="02040502050405020303" pitchFamily="18" charset="0"/>
            </a:endParaRPr>
          </a:p>
        </p:txBody>
      </p:sp>
      <p:sp>
        <p:nvSpPr>
          <p:cNvPr id="3" name="Subtitle 2"/>
          <p:cNvSpPr>
            <a:spLocks noGrp="1"/>
          </p:cNvSpPr>
          <p:nvPr>
            <p:ph type="subTitle" idx="1"/>
          </p:nvPr>
        </p:nvSpPr>
        <p:spPr>
          <a:xfrm>
            <a:off x="3851921" y="4797152"/>
            <a:ext cx="4320480" cy="360040"/>
          </a:xfrm>
        </p:spPr>
        <p:txBody>
          <a:bodyPr>
            <a:normAutofit/>
          </a:bodyPr>
          <a:lstStyle/>
          <a:p>
            <a:r>
              <a:rPr lang="en-US" dirty="0" err="1" smtClean="0"/>
              <a:t>PaDMAKSHAN</a:t>
            </a:r>
            <a:r>
              <a:rPr lang="en-US" dirty="0" smtClean="0"/>
              <a:t> PADMANABHAN</a:t>
            </a:r>
            <a:endParaRPr lang="en-IN" dirty="0"/>
          </a:p>
        </p:txBody>
      </p:sp>
    </p:spTree>
    <p:extLst>
      <p:ext uri="{BB962C8B-B14F-4D97-AF65-F5344CB8AC3E}">
        <p14:creationId xmlns:p14="http://schemas.microsoft.com/office/powerpoint/2010/main" val="21280444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RELIABILITY </a:t>
            </a:r>
            <a:endParaRPr lang="en-IN" dirty="0"/>
          </a:p>
        </p:txBody>
      </p:sp>
      <p:sp>
        <p:nvSpPr>
          <p:cNvPr id="3" name="Content Placeholder 2"/>
          <p:cNvSpPr>
            <a:spLocks noGrp="1"/>
          </p:cNvSpPr>
          <p:nvPr>
            <p:ph idx="1"/>
          </p:nvPr>
        </p:nvSpPr>
        <p:spPr>
          <a:xfrm>
            <a:off x="822960" y="1100628"/>
            <a:ext cx="7520940" cy="5223972"/>
          </a:xfrm>
        </p:spPr>
        <p:txBody>
          <a:bodyPr>
            <a:normAutofit/>
          </a:bodyPr>
          <a:lstStyle/>
          <a:p>
            <a:r>
              <a:rPr lang="en-US" dirty="0" smtClean="0"/>
              <a:t>IT MUST GIVE APPROX. SAME RESULT ON SAME INDIVIDUAL AT SAME TIME AND CIRCUMSTANCES.</a:t>
            </a:r>
          </a:p>
          <a:p>
            <a:pPr marL="400050" indent="-400050">
              <a:buAutoNum type="romanLcParenBoth"/>
            </a:pPr>
            <a:r>
              <a:rPr lang="en-US" dirty="0" smtClean="0"/>
              <a:t>GUIDE LINES FOR RELIABILITY COEFICIENT</a:t>
            </a:r>
          </a:p>
          <a:p>
            <a:pPr marL="0" indent="0"/>
            <a:r>
              <a:rPr lang="en-US" dirty="0" smtClean="0"/>
              <a:t>0.00 – 0.59 UN ACCEPTABLE</a:t>
            </a:r>
          </a:p>
          <a:p>
            <a:pPr marL="0" indent="0"/>
            <a:r>
              <a:rPr lang="en-US" dirty="0" smtClean="0"/>
              <a:t>0.60 – 0.79 AVERAGE</a:t>
            </a:r>
          </a:p>
          <a:p>
            <a:pPr marL="0" indent="0"/>
            <a:r>
              <a:rPr lang="en-US" dirty="0" smtClean="0"/>
              <a:t>0.80 – 0.89 HIGH</a:t>
            </a:r>
          </a:p>
          <a:p>
            <a:pPr marL="0" indent="0"/>
            <a:r>
              <a:rPr lang="en-US" dirty="0" smtClean="0"/>
              <a:t>0.90 – 1.00 EXCELLENT</a:t>
            </a:r>
          </a:p>
          <a:p>
            <a:pPr marL="0" indent="0"/>
            <a:r>
              <a:rPr lang="en-US" dirty="0" smtClean="0"/>
              <a:t>FACTOR AFFECTING RELIABILITY: </a:t>
            </a:r>
          </a:p>
          <a:p>
            <a:pPr marL="0" indent="0"/>
            <a:r>
              <a:rPr lang="en-US" dirty="0" smtClean="0"/>
              <a:t>(A)NATURE OF EXAMINE</a:t>
            </a:r>
          </a:p>
          <a:p>
            <a:pPr marL="0" indent="0"/>
            <a:r>
              <a:rPr lang="en-US" dirty="0" smtClean="0"/>
              <a:t>(B)LENGTH OF TEST</a:t>
            </a:r>
          </a:p>
          <a:p>
            <a:pPr marL="0" indent="0"/>
            <a:r>
              <a:rPr lang="en-US" dirty="0" smtClean="0"/>
              <a:t>©VARIABLE CONSISTANCY IN TEST INSTREUCTION</a:t>
            </a:r>
          </a:p>
          <a:p>
            <a:pPr marL="0" indent="0"/>
            <a:r>
              <a:rPr lang="en-US" dirty="0" smtClean="0"/>
              <a:t>(D)MOTIVATIONAL ERROR </a:t>
            </a:r>
            <a:endParaRPr lang="en-IN" dirty="0"/>
          </a:p>
        </p:txBody>
      </p:sp>
    </p:spTree>
    <p:extLst>
      <p:ext uri="{BB962C8B-B14F-4D97-AF65-F5344CB8AC3E}">
        <p14:creationId xmlns:p14="http://schemas.microsoft.com/office/powerpoint/2010/main" val="163122419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median</a:t>
            </a:r>
            <a:endParaRPr lang="en-IN" dirty="0"/>
          </a:p>
        </p:txBody>
      </p:sp>
      <p:sp>
        <p:nvSpPr>
          <p:cNvPr id="3" name="Content Placeholder 2"/>
          <p:cNvSpPr>
            <a:spLocks noGrp="1"/>
          </p:cNvSpPr>
          <p:nvPr>
            <p:ph idx="1"/>
          </p:nvPr>
        </p:nvSpPr>
        <p:spPr>
          <a:xfrm>
            <a:off x="822960" y="1100628"/>
            <a:ext cx="7520940" cy="4385772"/>
          </a:xfrm>
        </p:spPr>
        <p:txBody>
          <a:bodyPr>
            <a:normAutofit/>
          </a:bodyPr>
          <a:lstStyle/>
          <a:p>
            <a:pPr algn="just"/>
            <a:r>
              <a:rPr lang="en-IN" sz="2400" dirty="0" smtClean="0"/>
              <a:t>The </a:t>
            </a:r>
            <a:r>
              <a:rPr lang="en-IN" sz="2400" dirty="0"/>
              <a:t>median is defined as the number in the middle of a given set of numbers arranged in order of increasing magnitude. When given a set of numbers, the median is the number positioned in the exact middle of the list when you arrange the numbers from the lowest to the highest. The median is also a measure of average. In higher level statistics, median is used as a measure of dispersion. The median is important because it describes the </a:t>
            </a:r>
            <a:r>
              <a:rPr lang="en-IN" sz="2400" dirty="0" smtClean="0"/>
              <a:t>behaviour </a:t>
            </a:r>
            <a:r>
              <a:rPr lang="en-IN" sz="2400" dirty="0"/>
              <a:t>of the entire set of numbers</a:t>
            </a:r>
            <a:r>
              <a:rPr lang="en-IN" sz="2400" dirty="0" smtClean="0"/>
              <a:t>. “median is the point below which 50%of the scores lie”</a:t>
            </a:r>
            <a:endParaRPr lang="en-IN" sz="2400" dirty="0"/>
          </a:p>
          <a:p>
            <a:pPr algn="just"/>
            <a:endParaRPr lang="en-IN" sz="2400" dirty="0"/>
          </a:p>
        </p:txBody>
      </p:sp>
    </p:spTree>
    <p:extLst>
      <p:ext uri="{BB962C8B-B14F-4D97-AF65-F5344CB8AC3E}">
        <p14:creationId xmlns:p14="http://schemas.microsoft.com/office/powerpoint/2010/main" val="2147956193"/>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1800" dirty="0" smtClean="0">
                <a:latin typeface="Georgia" panose="02040502050405020303" pitchFamily="18" charset="0"/>
              </a:rPr>
              <a:t>Median from ungrouped odd numbers</a:t>
            </a:r>
            <a:endParaRPr lang="en-IN" sz="1800" dirty="0">
              <a:latin typeface="Georgia" panose="02040502050405020303" pitchFamily="18" charset="0"/>
            </a:endParaRPr>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716244" y="1143000"/>
            <a:ext cx="5733736"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997692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1800" dirty="0" smtClean="0"/>
              <a:t>Median from un grouped even numbers </a:t>
            </a:r>
            <a:endParaRPr lang="en-IN" sz="1800" dirty="0"/>
          </a:p>
        </p:txBody>
      </p:sp>
      <p:pic>
        <p:nvPicPr>
          <p:cNvPr id="2050" name="Picture 2"/>
          <p:cNvPicPr>
            <a:picLocks noGrp="1" noChangeAspect="1" noChangeArrowheads="1"/>
          </p:cNvPicPr>
          <p:nvPr>
            <p:ph idx="1"/>
          </p:nvPr>
        </p:nvPicPr>
        <p:blipFill>
          <a:blip r:embed="rId2" cstate="print">
            <a:biLevel thresh="75000"/>
            <a:extLst>
              <a:ext uri="{28A0092B-C50C-407E-A947-70E740481C1C}">
                <a14:useLocalDpi xmlns:a14="http://schemas.microsoft.com/office/drawing/2010/main" val="0"/>
              </a:ext>
            </a:extLst>
          </a:blip>
          <a:stretch>
            <a:fillRect/>
          </a:stretch>
        </p:blipFill>
        <p:spPr bwMode="auto">
          <a:xfrm>
            <a:off x="609600" y="914400"/>
            <a:ext cx="79248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3719885"/>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000" dirty="0" smtClean="0"/>
              <a:t>Median from grouped data</a:t>
            </a:r>
            <a:endParaRPr lang="en-IN" sz="2000" dirty="0"/>
          </a:p>
        </p:txBody>
      </p:sp>
      <p:sp>
        <p:nvSpPr>
          <p:cNvPr id="3" name="Content Placeholder 2"/>
          <p:cNvSpPr>
            <a:spLocks noGrp="1"/>
          </p:cNvSpPr>
          <p:nvPr>
            <p:ph idx="1"/>
          </p:nvPr>
        </p:nvSpPr>
        <p:spPr>
          <a:xfrm>
            <a:off x="381000" y="914400"/>
            <a:ext cx="8229600" cy="3766077"/>
          </a:xfrm>
        </p:spPr>
        <p:txBody>
          <a:bodyPr>
            <a:normAutofit/>
          </a:bodyPr>
          <a:lstStyle/>
          <a:p>
            <a:pPr algn="just"/>
            <a:r>
              <a:rPr lang="en-US" sz="1400" dirty="0" smtClean="0"/>
              <a:t>When score is in a continuous series are grouped  into a frequency distribution, the median is the 50% point in the frequency distribution. It is that point which has 50% scores on each side of it..</a:t>
            </a:r>
          </a:p>
          <a:p>
            <a:pPr algn="just"/>
            <a:endParaRPr lang="en-IN" sz="1400" dirty="0"/>
          </a:p>
        </p:txBody>
      </p:sp>
      <p:graphicFrame>
        <p:nvGraphicFramePr>
          <p:cNvPr id="4" name="Table 3"/>
          <p:cNvGraphicFramePr>
            <a:graphicFrameLocks noGrp="1"/>
          </p:cNvGraphicFramePr>
          <p:nvPr>
            <p:extLst>
              <p:ext uri="{D42A27DB-BD31-4B8C-83A1-F6EECF244321}">
                <p14:modId xmlns:p14="http://schemas.microsoft.com/office/powerpoint/2010/main" val="3194794679"/>
              </p:ext>
            </p:extLst>
          </p:nvPr>
        </p:nvGraphicFramePr>
        <p:xfrm>
          <a:off x="762000" y="1447800"/>
          <a:ext cx="7924800" cy="3581402"/>
        </p:xfrm>
        <a:graphic>
          <a:graphicData uri="http://schemas.openxmlformats.org/drawingml/2006/table">
            <a:tbl>
              <a:tblPr firstRow="1" firstCol="1" bandRow="1">
                <a:tableStyleId>{5C22544A-7EE6-4342-B048-85BDC9FD1C3A}</a:tableStyleId>
              </a:tblPr>
              <a:tblGrid>
                <a:gridCol w="1262328">
                  <a:extLst>
                    <a:ext uri="{9D8B030D-6E8A-4147-A177-3AD203B41FA5}">
                      <a16:colId xmlns:a16="http://schemas.microsoft.com/office/drawing/2014/main" val="20000"/>
                    </a:ext>
                  </a:extLst>
                </a:gridCol>
                <a:gridCol w="1321946">
                  <a:extLst>
                    <a:ext uri="{9D8B030D-6E8A-4147-A177-3AD203B41FA5}">
                      <a16:colId xmlns:a16="http://schemas.microsoft.com/office/drawing/2014/main" val="20001"/>
                    </a:ext>
                  </a:extLst>
                </a:gridCol>
                <a:gridCol w="5340526">
                  <a:extLst>
                    <a:ext uri="{9D8B030D-6E8A-4147-A177-3AD203B41FA5}">
                      <a16:colId xmlns:a16="http://schemas.microsoft.com/office/drawing/2014/main" val="20002"/>
                    </a:ext>
                  </a:extLst>
                </a:gridCol>
              </a:tblGrid>
              <a:tr h="651164">
                <a:tc>
                  <a:txBody>
                    <a:bodyPr/>
                    <a:lstStyle/>
                    <a:p>
                      <a:pPr>
                        <a:lnSpc>
                          <a:spcPct val="115000"/>
                        </a:lnSpc>
                        <a:spcAft>
                          <a:spcPts val="0"/>
                        </a:spcAft>
                      </a:pPr>
                      <a:r>
                        <a:rPr lang="en-IN" sz="1600" dirty="0">
                          <a:effectLst/>
                        </a:rPr>
                        <a:t>CI Scores</a:t>
                      </a:r>
                      <a:endParaRPr lang="en-IN"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IN" sz="1600" dirty="0">
                          <a:effectLst/>
                        </a:rPr>
                        <a:t>Frequency</a:t>
                      </a:r>
                    </a:p>
                    <a:p>
                      <a:pPr>
                        <a:lnSpc>
                          <a:spcPct val="115000"/>
                        </a:lnSpc>
                        <a:spcAft>
                          <a:spcPts val="0"/>
                        </a:spcAft>
                      </a:pPr>
                      <a:r>
                        <a:rPr lang="en-IN" sz="1600" dirty="0">
                          <a:effectLst/>
                        </a:rPr>
                        <a:t>(f)</a:t>
                      </a:r>
                      <a:endParaRPr lang="en-IN" sz="1600" dirty="0">
                        <a:effectLst/>
                        <a:latin typeface="Calibri"/>
                        <a:ea typeface="Calibri"/>
                        <a:cs typeface="Times New Roman"/>
                      </a:endParaRPr>
                    </a:p>
                  </a:txBody>
                  <a:tcPr marL="68580" marR="68580" marT="0" marB="0"/>
                </a:tc>
                <a:tc rowSpan="10">
                  <a:txBody>
                    <a:bodyPr/>
                    <a:lstStyle/>
                    <a:p>
                      <a:pPr>
                        <a:lnSpc>
                          <a:spcPct val="115000"/>
                        </a:lnSpc>
                        <a:spcAft>
                          <a:spcPts val="0"/>
                        </a:spcAft>
                      </a:pPr>
                      <a:r>
                        <a:rPr lang="en-IN" sz="1600" dirty="0">
                          <a:effectLst/>
                        </a:rPr>
                        <a:t>N=60 and therefore, N/2=30. The median falls in the interval 25-29. The lower limit of this interval (I)=24.5. The number of cases below the median interval </a:t>
                      </a:r>
                      <a:r>
                        <a:rPr lang="en-IN" sz="1600" dirty="0" smtClean="0">
                          <a:effectLst/>
                        </a:rPr>
                        <a:t>(F)=17</a:t>
                      </a:r>
                      <a:r>
                        <a:rPr lang="en-IN" sz="1600" dirty="0">
                          <a:effectLst/>
                        </a:rPr>
                        <a:t>. Frequency within the median interval=18, size of the class interval. i=5.</a:t>
                      </a:r>
                    </a:p>
                    <a:p>
                      <a:pPr>
                        <a:lnSpc>
                          <a:spcPct val="115000"/>
                        </a:lnSpc>
                        <a:spcAft>
                          <a:spcPts val="0"/>
                        </a:spcAft>
                      </a:pPr>
                      <a:r>
                        <a:rPr lang="en-IN" sz="1600" dirty="0">
                          <a:effectLst/>
                        </a:rPr>
                        <a:t>Median </a:t>
                      </a:r>
                      <a:r>
                        <a:rPr lang="en-IN" sz="1600" dirty="0" smtClean="0">
                          <a:effectLst/>
                        </a:rPr>
                        <a:t>= l </a:t>
                      </a:r>
                      <a:r>
                        <a:rPr lang="en-IN" sz="1600" dirty="0">
                          <a:effectLst/>
                        </a:rPr>
                        <a:t>+(</a:t>
                      </a:r>
                      <a:r>
                        <a:rPr lang="en-IN" sz="1600" u="sng" dirty="0">
                          <a:effectLst/>
                        </a:rPr>
                        <a:t>N/2-F</a:t>
                      </a:r>
                      <a:r>
                        <a:rPr lang="en-IN" sz="1600" dirty="0">
                          <a:effectLst/>
                        </a:rPr>
                        <a:t> x i)</a:t>
                      </a:r>
                    </a:p>
                    <a:p>
                      <a:pPr>
                        <a:lnSpc>
                          <a:spcPct val="115000"/>
                        </a:lnSpc>
                        <a:spcAft>
                          <a:spcPts val="0"/>
                        </a:spcAft>
                      </a:pPr>
                      <a:r>
                        <a:rPr lang="en-IN" sz="1600" dirty="0">
                          <a:effectLst/>
                        </a:rPr>
                        <a:t>                         f</a:t>
                      </a:r>
                    </a:p>
                    <a:p>
                      <a:pPr>
                        <a:lnSpc>
                          <a:spcPct val="115000"/>
                        </a:lnSpc>
                        <a:spcAft>
                          <a:spcPts val="0"/>
                        </a:spcAft>
                      </a:pPr>
                      <a:r>
                        <a:rPr lang="en-IN" sz="1600" dirty="0">
                          <a:effectLst/>
                        </a:rPr>
                        <a:t> </a:t>
                      </a:r>
                    </a:p>
                    <a:p>
                      <a:pPr>
                        <a:lnSpc>
                          <a:spcPct val="115000"/>
                        </a:lnSpc>
                        <a:spcAft>
                          <a:spcPts val="0"/>
                        </a:spcAft>
                      </a:pPr>
                      <a:r>
                        <a:rPr lang="en-IN" sz="1600" dirty="0">
                          <a:effectLst/>
                        </a:rPr>
                        <a:t>  24.5+</a:t>
                      </a:r>
                      <a:r>
                        <a:rPr lang="en-IN" sz="1600" u="sng" dirty="0">
                          <a:effectLst/>
                        </a:rPr>
                        <a:t>30-17</a:t>
                      </a:r>
                      <a:r>
                        <a:rPr lang="en-IN" sz="1600" dirty="0">
                          <a:effectLst/>
                        </a:rPr>
                        <a:t> x5 =   </a:t>
                      </a:r>
                      <a:r>
                        <a:rPr lang="en-IN" sz="1600" u="sng" dirty="0">
                          <a:effectLst/>
                        </a:rPr>
                        <a:t>13</a:t>
                      </a:r>
                      <a:r>
                        <a:rPr lang="en-IN" sz="1600" dirty="0">
                          <a:effectLst/>
                        </a:rPr>
                        <a:t> x 5 = 0.72 x 5= 3.6</a:t>
                      </a:r>
                    </a:p>
                    <a:p>
                      <a:pPr>
                        <a:lnSpc>
                          <a:spcPct val="115000"/>
                        </a:lnSpc>
                        <a:spcAft>
                          <a:spcPts val="0"/>
                        </a:spcAft>
                      </a:pPr>
                      <a:r>
                        <a:rPr lang="en-IN" sz="1600" dirty="0">
                          <a:effectLst/>
                        </a:rPr>
                        <a:t>               18              18</a:t>
                      </a:r>
                    </a:p>
                    <a:p>
                      <a:pPr>
                        <a:lnSpc>
                          <a:spcPct val="115000"/>
                        </a:lnSpc>
                        <a:spcAft>
                          <a:spcPts val="0"/>
                        </a:spcAft>
                      </a:pPr>
                      <a:r>
                        <a:rPr lang="en-IN" sz="1600" dirty="0">
                          <a:effectLst/>
                        </a:rPr>
                        <a:t>= 24.5 + 3.6 = 28.1</a:t>
                      </a:r>
                      <a:endParaRPr lang="en-IN"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325582">
                <a:tc>
                  <a:txBody>
                    <a:bodyPr/>
                    <a:lstStyle/>
                    <a:p>
                      <a:pPr>
                        <a:lnSpc>
                          <a:spcPct val="115000"/>
                        </a:lnSpc>
                        <a:spcAft>
                          <a:spcPts val="0"/>
                        </a:spcAft>
                      </a:pPr>
                      <a:r>
                        <a:rPr lang="en-IN" sz="1600" dirty="0">
                          <a:effectLst/>
                        </a:rPr>
                        <a:t> 10-14</a:t>
                      </a:r>
                      <a:endParaRPr lang="en-IN"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IN" sz="1600" dirty="0">
                          <a:effectLst/>
                        </a:rPr>
                        <a:t>3</a:t>
                      </a:r>
                      <a:endParaRPr lang="en-IN" sz="1600" dirty="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1"/>
                  </a:ext>
                </a:extLst>
              </a:tr>
              <a:tr h="325582">
                <a:tc>
                  <a:txBody>
                    <a:bodyPr/>
                    <a:lstStyle/>
                    <a:p>
                      <a:pPr>
                        <a:lnSpc>
                          <a:spcPct val="115000"/>
                        </a:lnSpc>
                        <a:spcAft>
                          <a:spcPts val="0"/>
                        </a:spcAft>
                      </a:pPr>
                      <a:r>
                        <a:rPr lang="en-IN" sz="1600" dirty="0">
                          <a:effectLst/>
                        </a:rPr>
                        <a:t>15-19</a:t>
                      </a:r>
                      <a:endParaRPr lang="en-IN"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IN" sz="1600" dirty="0">
                          <a:effectLst/>
                        </a:rPr>
                        <a:t>5</a:t>
                      </a:r>
                      <a:endParaRPr lang="en-IN" sz="1600" dirty="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2"/>
                  </a:ext>
                </a:extLst>
              </a:tr>
              <a:tr h="325582">
                <a:tc>
                  <a:txBody>
                    <a:bodyPr/>
                    <a:lstStyle/>
                    <a:p>
                      <a:pPr>
                        <a:lnSpc>
                          <a:spcPct val="115000"/>
                        </a:lnSpc>
                        <a:spcAft>
                          <a:spcPts val="0"/>
                        </a:spcAft>
                      </a:pPr>
                      <a:r>
                        <a:rPr lang="en-IN" sz="1600">
                          <a:effectLst/>
                        </a:rPr>
                        <a:t>20-24</a:t>
                      </a:r>
                      <a:endParaRPr lang="en-IN" sz="1600">
                        <a:effectLst/>
                        <a:latin typeface="Calibri"/>
                        <a:ea typeface="Calibri"/>
                        <a:cs typeface="Times New Roman"/>
                      </a:endParaRPr>
                    </a:p>
                  </a:txBody>
                  <a:tcPr marL="68580" marR="68580" marT="0" marB="0"/>
                </a:tc>
                <a:tc>
                  <a:txBody>
                    <a:bodyPr/>
                    <a:lstStyle/>
                    <a:p>
                      <a:pPr>
                        <a:lnSpc>
                          <a:spcPct val="115000"/>
                        </a:lnSpc>
                        <a:spcAft>
                          <a:spcPts val="0"/>
                        </a:spcAft>
                      </a:pPr>
                      <a:r>
                        <a:rPr lang="en-IN" sz="1600" dirty="0">
                          <a:effectLst/>
                        </a:rPr>
                        <a:t>9</a:t>
                      </a:r>
                      <a:endParaRPr lang="en-IN" sz="1600" dirty="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3"/>
                  </a:ext>
                </a:extLst>
              </a:tr>
              <a:tr h="325582">
                <a:tc>
                  <a:txBody>
                    <a:bodyPr/>
                    <a:lstStyle/>
                    <a:p>
                      <a:pPr>
                        <a:lnSpc>
                          <a:spcPct val="115000"/>
                        </a:lnSpc>
                        <a:spcAft>
                          <a:spcPts val="0"/>
                        </a:spcAft>
                      </a:pPr>
                      <a:r>
                        <a:rPr lang="en-IN" sz="1600" dirty="0">
                          <a:effectLst/>
                        </a:rPr>
                        <a:t>25-29</a:t>
                      </a:r>
                      <a:endParaRPr lang="en-IN"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IN" sz="1600" dirty="0">
                          <a:effectLst/>
                        </a:rPr>
                        <a:t>18</a:t>
                      </a:r>
                      <a:endParaRPr lang="en-IN" sz="1600" dirty="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4"/>
                  </a:ext>
                </a:extLst>
              </a:tr>
              <a:tr h="325582">
                <a:tc>
                  <a:txBody>
                    <a:bodyPr/>
                    <a:lstStyle/>
                    <a:p>
                      <a:pPr>
                        <a:lnSpc>
                          <a:spcPct val="115000"/>
                        </a:lnSpc>
                        <a:spcAft>
                          <a:spcPts val="0"/>
                        </a:spcAft>
                      </a:pPr>
                      <a:r>
                        <a:rPr lang="en-IN" sz="1600">
                          <a:effectLst/>
                        </a:rPr>
                        <a:t>30-34</a:t>
                      </a:r>
                      <a:endParaRPr lang="en-IN" sz="1600">
                        <a:effectLst/>
                        <a:latin typeface="Calibri"/>
                        <a:ea typeface="Calibri"/>
                        <a:cs typeface="Times New Roman"/>
                      </a:endParaRPr>
                    </a:p>
                  </a:txBody>
                  <a:tcPr marL="68580" marR="68580" marT="0" marB="0"/>
                </a:tc>
                <a:tc>
                  <a:txBody>
                    <a:bodyPr/>
                    <a:lstStyle/>
                    <a:p>
                      <a:pPr>
                        <a:lnSpc>
                          <a:spcPct val="115000"/>
                        </a:lnSpc>
                        <a:spcAft>
                          <a:spcPts val="0"/>
                        </a:spcAft>
                      </a:pPr>
                      <a:r>
                        <a:rPr lang="en-IN" sz="1600" dirty="0">
                          <a:effectLst/>
                        </a:rPr>
                        <a:t>11</a:t>
                      </a:r>
                      <a:endParaRPr lang="en-IN" sz="1600" dirty="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5"/>
                  </a:ext>
                </a:extLst>
              </a:tr>
              <a:tr h="325582">
                <a:tc>
                  <a:txBody>
                    <a:bodyPr/>
                    <a:lstStyle/>
                    <a:p>
                      <a:pPr>
                        <a:lnSpc>
                          <a:spcPct val="115000"/>
                        </a:lnSpc>
                        <a:spcAft>
                          <a:spcPts val="0"/>
                        </a:spcAft>
                      </a:pPr>
                      <a:r>
                        <a:rPr lang="en-IN" sz="1600">
                          <a:effectLst/>
                        </a:rPr>
                        <a:t>35-39</a:t>
                      </a:r>
                      <a:endParaRPr lang="en-IN" sz="1600">
                        <a:effectLst/>
                        <a:latin typeface="Calibri"/>
                        <a:ea typeface="Calibri"/>
                        <a:cs typeface="Times New Roman"/>
                      </a:endParaRPr>
                    </a:p>
                  </a:txBody>
                  <a:tcPr marL="68580" marR="68580" marT="0" marB="0"/>
                </a:tc>
                <a:tc>
                  <a:txBody>
                    <a:bodyPr/>
                    <a:lstStyle/>
                    <a:p>
                      <a:pPr>
                        <a:lnSpc>
                          <a:spcPct val="115000"/>
                        </a:lnSpc>
                        <a:spcAft>
                          <a:spcPts val="0"/>
                        </a:spcAft>
                      </a:pPr>
                      <a:r>
                        <a:rPr lang="en-IN" sz="1600" dirty="0">
                          <a:effectLst/>
                        </a:rPr>
                        <a:t>5</a:t>
                      </a:r>
                      <a:endParaRPr lang="en-IN" sz="1600" dirty="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6"/>
                  </a:ext>
                </a:extLst>
              </a:tr>
              <a:tr h="325582">
                <a:tc>
                  <a:txBody>
                    <a:bodyPr/>
                    <a:lstStyle/>
                    <a:p>
                      <a:pPr>
                        <a:lnSpc>
                          <a:spcPct val="115000"/>
                        </a:lnSpc>
                        <a:spcAft>
                          <a:spcPts val="0"/>
                        </a:spcAft>
                      </a:pPr>
                      <a:r>
                        <a:rPr lang="en-IN" sz="1600">
                          <a:effectLst/>
                        </a:rPr>
                        <a:t>40-44</a:t>
                      </a:r>
                      <a:endParaRPr lang="en-IN" sz="1600">
                        <a:effectLst/>
                        <a:latin typeface="Calibri"/>
                        <a:ea typeface="Calibri"/>
                        <a:cs typeface="Times New Roman"/>
                      </a:endParaRPr>
                    </a:p>
                  </a:txBody>
                  <a:tcPr marL="68580" marR="68580" marT="0" marB="0"/>
                </a:tc>
                <a:tc>
                  <a:txBody>
                    <a:bodyPr/>
                    <a:lstStyle/>
                    <a:p>
                      <a:pPr>
                        <a:lnSpc>
                          <a:spcPct val="115000"/>
                        </a:lnSpc>
                        <a:spcAft>
                          <a:spcPts val="0"/>
                        </a:spcAft>
                      </a:pPr>
                      <a:r>
                        <a:rPr lang="en-IN" sz="1600" dirty="0">
                          <a:effectLst/>
                        </a:rPr>
                        <a:t>6</a:t>
                      </a:r>
                      <a:endParaRPr lang="en-IN" sz="1600" dirty="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7"/>
                  </a:ext>
                </a:extLst>
              </a:tr>
              <a:tr h="325582">
                <a:tc>
                  <a:txBody>
                    <a:bodyPr/>
                    <a:lstStyle/>
                    <a:p>
                      <a:pPr>
                        <a:lnSpc>
                          <a:spcPct val="115000"/>
                        </a:lnSpc>
                        <a:spcAft>
                          <a:spcPts val="0"/>
                        </a:spcAft>
                      </a:pPr>
                      <a:r>
                        <a:rPr lang="en-IN" sz="1600">
                          <a:effectLst/>
                        </a:rPr>
                        <a:t>45-49</a:t>
                      </a:r>
                      <a:endParaRPr lang="en-IN" sz="1600">
                        <a:effectLst/>
                        <a:latin typeface="Calibri"/>
                        <a:ea typeface="Calibri"/>
                        <a:cs typeface="Times New Roman"/>
                      </a:endParaRPr>
                    </a:p>
                  </a:txBody>
                  <a:tcPr marL="68580" marR="68580" marT="0" marB="0"/>
                </a:tc>
                <a:tc>
                  <a:txBody>
                    <a:bodyPr/>
                    <a:lstStyle/>
                    <a:p>
                      <a:pPr>
                        <a:lnSpc>
                          <a:spcPct val="115000"/>
                        </a:lnSpc>
                        <a:spcAft>
                          <a:spcPts val="0"/>
                        </a:spcAft>
                      </a:pPr>
                      <a:r>
                        <a:rPr lang="en-IN" sz="1600" dirty="0">
                          <a:effectLst/>
                        </a:rPr>
                        <a:t>2</a:t>
                      </a:r>
                      <a:endParaRPr lang="en-IN" sz="1600" dirty="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8"/>
                  </a:ext>
                </a:extLst>
              </a:tr>
              <a:tr h="325582">
                <a:tc>
                  <a:txBody>
                    <a:bodyPr/>
                    <a:lstStyle/>
                    <a:p>
                      <a:pPr>
                        <a:lnSpc>
                          <a:spcPct val="115000"/>
                        </a:lnSpc>
                        <a:spcAft>
                          <a:spcPts val="0"/>
                        </a:spcAft>
                      </a:pPr>
                      <a:r>
                        <a:rPr lang="en-IN" sz="1600">
                          <a:effectLst/>
                        </a:rPr>
                        <a:t>50-54</a:t>
                      </a:r>
                      <a:endParaRPr lang="en-IN" sz="1600">
                        <a:effectLst/>
                        <a:latin typeface="Calibri"/>
                        <a:ea typeface="Calibri"/>
                        <a:cs typeface="Times New Roman"/>
                      </a:endParaRPr>
                    </a:p>
                  </a:txBody>
                  <a:tcPr marL="68580" marR="68580" marT="0" marB="0"/>
                </a:tc>
                <a:tc>
                  <a:txBody>
                    <a:bodyPr/>
                    <a:lstStyle/>
                    <a:p>
                      <a:pPr>
                        <a:lnSpc>
                          <a:spcPct val="115000"/>
                        </a:lnSpc>
                        <a:spcAft>
                          <a:spcPts val="0"/>
                        </a:spcAft>
                      </a:pPr>
                      <a:r>
                        <a:rPr lang="en-IN" sz="1600" dirty="0">
                          <a:effectLst/>
                        </a:rPr>
                        <a:t>1</a:t>
                      </a:r>
                      <a:endParaRPr lang="en-IN" sz="1600" dirty="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20064200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000" dirty="0" smtClean="0"/>
              <a:t>Determine the corrections</a:t>
            </a:r>
            <a:endParaRPr lang="en-IN" sz="2000" dirty="0"/>
          </a:p>
        </p:txBody>
      </p:sp>
      <p:sp>
        <p:nvSpPr>
          <p:cNvPr id="3" name="Content Placeholder 2"/>
          <p:cNvSpPr>
            <a:spLocks noGrp="1"/>
          </p:cNvSpPr>
          <p:nvPr>
            <p:ph idx="1"/>
          </p:nvPr>
        </p:nvSpPr>
        <p:spPr/>
        <p:txBody>
          <a:bodyPr/>
          <a:lstStyle/>
          <a:p>
            <a:pPr>
              <a:buAutoNum type="alphaLcParenBoth"/>
            </a:pPr>
            <a:r>
              <a:rPr lang="en-US" dirty="0" smtClean="0"/>
              <a:t>In terms of score = N/2 – F</a:t>
            </a:r>
          </a:p>
          <a:p>
            <a:pPr>
              <a:buAutoNum type="alphaLcParenBoth"/>
            </a:pPr>
            <a:r>
              <a:rPr lang="en-US" dirty="0" smtClean="0"/>
              <a:t>In terms of class interval = </a:t>
            </a:r>
            <a:r>
              <a:rPr lang="en-US" u="sng" dirty="0" smtClean="0"/>
              <a:t>N/2 –F</a:t>
            </a:r>
          </a:p>
          <a:p>
            <a:pPr marL="0" indent="0"/>
            <a:r>
              <a:rPr lang="en-US" dirty="0"/>
              <a:t> </a:t>
            </a:r>
            <a:r>
              <a:rPr lang="en-US" dirty="0" smtClean="0"/>
              <a:t>                                                       f</a:t>
            </a:r>
          </a:p>
          <a:p>
            <a:pPr marL="0" indent="0"/>
            <a:r>
              <a:rPr lang="en-US" dirty="0" smtClean="0"/>
              <a:t>(c ) In terms of scale distance  = </a:t>
            </a:r>
            <a:r>
              <a:rPr lang="en-US" u="sng" dirty="0" smtClean="0"/>
              <a:t>N/2 – F</a:t>
            </a:r>
            <a:r>
              <a:rPr lang="en-US" dirty="0" smtClean="0"/>
              <a:t>   x i</a:t>
            </a:r>
            <a:endParaRPr lang="en-US" u="sng" dirty="0" smtClean="0"/>
          </a:p>
          <a:p>
            <a:pPr marL="0" indent="0"/>
            <a:r>
              <a:rPr lang="en-US" dirty="0"/>
              <a:t> </a:t>
            </a:r>
            <a:r>
              <a:rPr lang="en-US" dirty="0" smtClean="0"/>
              <a:t>                                                            f</a:t>
            </a:r>
          </a:p>
          <a:p>
            <a:pPr marL="0" indent="0"/>
            <a:r>
              <a:rPr lang="en-US" dirty="0" smtClean="0"/>
              <a:t>Add the correction to the lower real limit of the interval in which the median lies.</a:t>
            </a:r>
          </a:p>
          <a:p>
            <a:pPr marL="0" indent="0"/>
            <a:endParaRPr lang="en-US" dirty="0"/>
          </a:p>
          <a:p>
            <a:pPr marL="0" indent="0"/>
            <a:r>
              <a:rPr lang="en-US" dirty="0" smtClean="0"/>
              <a:t>Median =  l +  	</a:t>
            </a:r>
            <a:r>
              <a:rPr lang="en-US" u="sng" dirty="0" smtClean="0"/>
              <a:t>N/2 – F</a:t>
            </a:r>
            <a:r>
              <a:rPr lang="en-US" dirty="0" smtClean="0"/>
              <a:t>   x  i</a:t>
            </a:r>
            <a:endParaRPr lang="en-US" u="sng" dirty="0" smtClean="0"/>
          </a:p>
          <a:p>
            <a:pPr marL="0" indent="0"/>
            <a:r>
              <a:rPr lang="en-US" dirty="0" smtClean="0"/>
              <a:t>		     f</a:t>
            </a:r>
            <a:endParaRPr lang="en-IN" dirty="0"/>
          </a:p>
        </p:txBody>
      </p:sp>
      <p:sp>
        <p:nvSpPr>
          <p:cNvPr id="4" name="Left Brace 3"/>
          <p:cNvSpPr/>
          <p:nvPr/>
        </p:nvSpPr>
        <p:spPr>
          <a:xfrm>
            <a:off x="2249424" y="3289300"/>
            <a:ext cx="155448" cy="9144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5" name="Right Brace 4"/>
          <p:cNvSpPr/>
          <p:nvPr/>
        </p:nvSpPr>
        <p:spPr>
          <a:xfrm>
            <a:off x="3849624" y="3289300"/>
            <a:ext cx="155448" cy="914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Tree>
    <p:extLst>
      <p:ext uri="{BB962C8B-B14F-4D97-AF65-F5344CB8AC3E}">
        <p14:creationId xmlns:p14="http://schemas.microsoft.com/office/powerpoint/2010/main" val="4221660292"/>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1600" dirty="0" smtClean="0"/>
              <a:t>Merits of Median</a:t>
            </a:r>
            <a:endParaRPr lang="en-IN" sz="1600" dirty="0"/>
          </a:p>
        </p:txBody>
      </p:sp>
      <p:sp>
        <p:nvSpPr>
          <p:cNvPr id="3" name="Content Placeholder 2"/>
          <p:cNvSpPr>
            <a:spLocks noGrp="1"/>
          </p:cNvSpPr>
          <p:nvPr>
            <p:ph idx="1"/>
          </p:nvPr>
        </p:nvSpPr>
        <p:spPr/>
        <p:txBody>
          <a:bodyPr/>
          <a:lstStyle/>
          <a:p>
            <a:r>
              <a:rPr lang="en-US" dirty="0" smtClean="0"/>
              <a:t>1. It is an ideal average, for it is rigidly defined.</a:t>
            </a:r>
          </a:p>
          <a:p>
            <a:r>
              <a:rPr lang="en-US" dirty="0" smtClean="0"/>
              <a:t>2. It is easily understood without any difficult.</a:t>
            </a:r>
          </a:p>
          <a:p>
            <a:r>
              <a:rPr lang="en-US" dirty="0" smtClean="0"/>
              <a:t>3. It is not affected by the values of the extreme items and as such is sometimes more representative than the mean.</a:t>
            </a:r>
          </a:p>
          <a:p>
            <a:r>
              <a:rPr lang="en-US" dirty="0" smtClean="0"/>
              <a:t>4. In the case of open end table, where the values of the extremes are not known, the median can be calculated if the number of items is known.</a:t>
            </a:r>
          </a:p>
          <a:p>
            <a:r>
              <a:rPr lang="en-US" dirty="0" smtClean="0"/>
              <a:t>5. The median can be used not only with distributions that absolute scores such as 25,30,32 etc., But also with scores expressing grades or ranks or order of students, such as A,B, C,D,……….</a:t>
            </a:r>
          </a:p>
          <a:p>
            <a:r>
              <a:rPr lang="en-US" dirty="0" smtClean="0"/>
              <a:t>6. The median never gives absurd or fallacious results.    </a:t>
            </a:r>
            <a:endParaRPr lang="en-IN" dirty="0"/>
          </a:p>
        </p:txBody>
      </p:sp>
    </p:spTree>
    <p:extLst>
      <p:ext uri="{BB962C8B-B14F-4D97-AF65-F5344CB8AC3E}">
        <p14:creationId xmlns:p14="http://schemas.microsoft.com/office/powerpoint/2010/main" val="2392039016"/>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1600" dirty="0" smtClean="0"/>
              <a:t>Limitations of median</a:t>
            </a:r>
            <a:endParaRPr lang="en-IN" sz="1600" dirty="0"/>
          </a:p>
        </p:txBody>
      </p:sp>
      <p:sp>
        <p:nvSpPr>
          <p:cNvPr id="3" name="Content Placeholder 2"/>
          <p:cNvSpPr>
            <a:spLocks noGrp="1"/>
          </p:cNvSpPr>
          <p:nvPr>
            <p:ph idx="1"/>
          </p:nvPr>
        </p:nvSpPr>
        <p:spPr/>
        <p:txBody>
          <a:bodyPr/>
          <a:lstStyle/>
          <a:p>
            <a:r>
              <a:rPr lang="en-US" dirty="0" smtClean="0"/>
              <a:t>1. A median is anon –algebraic measure and hence not suitable for further algebraic treatment.</a:t>
            </a:r>
          </a:p>
          <a:p>
            <a:r>
              <a:rPr lang="en-US" dirty="0" smtClean="0"/>
              <a:t>2.It cannot be used for computing other statistical measures such as SD. or coefficient of correlation.</a:t>
            </a:r>
          </a:p>
          <a:p>
            <a:r>
              <a:rPr lang="en-US" dirty="0" smtClean="0"/>
              <a:t>3. The arrangement of items in the ascending or descending order is some times very tedious.</a:t>
            </a:r>
          </a:p>
          <a:p>
            <a:r>
              <a:rPr lang="en-US" dirty="0" smtClean="0"/>
              <a:t>4. When there is a wide variations between the values of different items , a median may not be representative of the series ; </a:t>
            </a:r>
            <a:r>
              <a:rPr lang="en-US" dirty="0" err="1" smtClean="0"/>
              <a:t>eg</a:t>
            </a:r>
            <a:r>
              <a:rPr lang="en-US" dirty="0" smtClean="0"/>
              <a:t>., 15,16,16,18,18,20,54,60,70,70,82</a:t>
            </a:r>
          </a:p>
          <a:p>
            <a:r>
              <a:rPr lang="en-US" dirty="0" smtClean="0"/>
              <a:t>In this case median 20, which is not representative of the series.   </a:t>
            </a:r>
            <a:endParaRPr lang="en-IN" dirty="0"/>
          </a:p>
        </p:txBody>
      </p:sp>
    </p:spTree>
    <p:extLst>
      <p:ext uri="{BB962C8B-B14F-4D97-AF65-F5344CB8AC3E}">
        <p14:creationId xmlns:p14="http://schemas.microsoft.com/office/powerpoint/2010/main" val="4121969736"/>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000" dirty="0" smtClean="0"/>
              <a:t>When to use median  </a:t>
            </a:r>
            <a:endParaRPr lang="en-IN" sz="2000" dirty="0"/>
          </a:p>
        </p:txBody>
      </p:sp>
      <p:sp>
        <p:nvSpPr>
          <p:cNvPr id="3" name="Content Placeholder 2"/>
          <p:cNvSpPr>
            <a:spLocks noGrp="1"/>
          </p:cNvSpPr>
          <p:nvPr>
            <p:ph idx="1"/>
          </p:nvPr>
        </p:nvSpPr>
        <p:spPr/>
        <p:txBody>
          <a:bodyPr>
            <a:normAutofit fontScale="85000" lnSpcReduction="20000"/>
          </a:bodyPr>
          <a:lstStyle/>
          <a:p>
            <a:pPr>
              <a:buAutoNum type="arabicPeriod"/>
            </a:pPr>
            <a:r>
              <a:rPr lang="en-US" dirty="0" smtClean="0"/>
              <a:t>When the exact midpoint – the 50% point of the distribution is wanted;</a:t>
            </a:r>
          </a:p>
          <a:p>
            <a:pPr>
              <a:buAutoNum type="arabicPeriod"/>
            </a:pPr>
            <a:r>
              <a:rPr lang="en-US" dirty="0" smtClean="0"/>
              <a:t>When there are extreme scores which would  markedly affect the mean. They do not disturb  the median.</a:t>
            </a:r>
          </a:p>
          <a:p>
            <a:pPr>
              <a:buAutoNum type="arabicPeriod"/>
            </a:pPr>
            <a:r>
              <a:rPr lang="en-US" dirty="0" smtClean="0"/>
              <a:t>When it is desired that certain  scores should influence the central tendency.</a:t>
            </a:r>
          </a:p>
          <a:p>
            <a:pPr>
              <a:buAutoNum type="arabicPeriod"/>
            </a:pPr>
            <a:r>
              <a:rPr lang="en-US" dirty="0" smtClean="0"/>
              <a:t>When the distribution has an upper or lower class interval of unspecified length. </a:t>
            </a:r>
          </a:p>
          <a:p>
            <a:pPr marL="0" indent="0"/>
            <a:r>
              <a:rPr lang="en-IN" dirty="0"/>
              <a:t>Advantage:</a:t>
            </a:r>
          </a:p>
          <a:p>
            <a:pPr marL="0" indent="0"/>
            <a:r>
              <a:rPr lang="en-IN" dirty="0"/>
              <a:t>Resistant to outliers</a:t>
            </a:r>
          </a:p>
          <a:p>
            <a:pPr marL="0" indent="0"/>
            <a:endParaRPr lang="en-IN" dirty="0"/>
          </a:p>
          <a:p>
            <a:pPr marL="0" indent="0"/>
            <a:r>
              <a:rPr lang="en-IN" dirty="0"/>
              <a:t>Disadvantage:</a:t>
            </a:r>
          </a:p>
          <a:p>
            <a:pPr marL="0" indent="0"/>
            <a:r>
              <a:rPr lang="en-IN" dirty="0"/>
              <a:t>May not be so informative:</a:t>
            </a:r>
          </a:p>
          <a:p>
            <a:pPr marL="0" indent="0"/>
            <a:r>
              <a:rPr lang="en-IN" dirty="0"/>
              <a:t>(1, 1, 2, 2, 2, 2, 5, 6, 9, 9, 10 )</a:t>
            </a:r>
          </a:p>
          <a:p>
            <a:pPr marL="0" indent="0"/>
            <a:endParaRPr lang="en-IN" dirty="0"/>
          </a:p>
          <a:p>
            <a:pPr marL="0" indent="0"/>
            <a:r>
              <a:rPr lang="en-IN" dirty="0"/>
              <a:t>Does the value of 2 really represent this sample as a whole very well?</a:t>
            </a:r>
          </a:p>
          <a:p>
            <a:pPr marL="0" indent="0"/>
            <a:endParaRPr lang="en-IN" dirty="0"/>
          </a:p>
        </p:txBody>
      </p:sp>
    </p:spTree>
    <p:extLst>
      <p:ext uri="{BB962C8B-B14F-4D97-AF65-F5344CB8AC3E}">
        <p14:creationId xmlns:p14="http://schemas.microsoft.com/office/powerpoint/2010/main" val="137609858"/>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000" dirty="0" smtClean="0"/>
              <a:t>MODE</a:t>
            </a:r>
            <a:endParaRPr lang="en-IN" sz="2000" dirty="0"/>
          </a:p>
        </p:txBody>
      </p:sp>
      <p:sp>
        <p:nvSpPr>
          <p:cNvPr id="3" name="Content Placeholder 2"/>
          <p:cNvSpPr>
            <a:spLocks noGrp="1"/>
          </p:cNvSpPr>
          <p:nvPr>
            <p:ph idx="1"/>
          </p:nvPr>
        </p:nvSpPr>
        <p:spPr/>
        <p:txBody>
          <a:bodyPr/>
          <a:lstStyle/>
          <a:p>
            <a:r>
              <a:rPr lang="en-US" dirty="0" smtClean="0"/>
              <a:t>IS THE MOST FREQUENTLY OCCURIRNG SCORE IN THE DISTRIBUTION. </a:t>
            </a:r>
          </a:p>
          <a:p>
            <a:r>
              <a:rPr lang="en-US" dirty="0" smtClean="0"/>
              <a:t>FOR EXAMPLE: 30,31,31,32,32,32,35,37,37,40 THE MOST OFTEN RECURRING MEASURE 32 IS THE CRUDE OR EMPIRICAL MODE. . IT, HOW EVER CAN BE GREATLY INFLUENCED BY CHANCE FLUCTUATIONS </a:t>
            </a:r>
            <a:r>
              <a:rPr lang="en-US" dirty="0"/>
              <a:t>OR </a:t>
            </a:r>
            <a:r>
              <a:rPr lang="en-US" dirty="0" smtClean="0"/>
              <a:t>A SAMPLING ERROR, AND IS SELDOM USED.</a:t>
            </a:r>
          </a:p>
          <a:p>
            <a:r>
              <a:rPr lang="en-US" dirty="0" smtClean="0"/>
              <a:t>WHEN DATA ARE GROUPED INTO A FREQUENCY DISTRIBUTION , THE CRUDE MODE IS USUALLY TAKEN TO BE MID POINT OF THE  INTERVAL WHICH CONTAIN  THE LARGEST FREQUENCY.</a:t>
            </a:r>
          </a:p>
          <a:p>
            <a:r>
              <a:rPr lang="en-US" dirty="0" smtClean="0"/>
              <a:t>SOME TIMES A DISTRIBUTION MAY HAVE MORE THAN ONE MODE. IT MAY BE UNIMODAL OR BIMODAL OR MULTI MODAL . THE TRUE MODE CAN BE CALCULATED BY THE FORMULA: 3 MEDIAN -2 MEAN </a:t>
            </a:r>
            <a:endParaRPr lang="en-IN" dirty="0"/>
          </a:p>
        </p:txBody>
      </p:sp>
    </p:spTree>
    <p:extLst>
      <p:ext uri="{BB962C8B-B14F-4D97-AF65-F5344CB8AC3E}">
        <p14:creationId xmlns:p14="http://schemas.microsoft.com/office/powerpoint/2010/main" val="1250428165"/>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1800" dirty="0" smtClean="0"/>
              <a:t>MERITS OF THE MODE </a:t>
            </a:r>
            <a:endParaRPr lang="en-IN" sz="1800" dirty="0"/>
          </a:p>
        </p:txBody>
      </p:sp>
      <p:sp>
        <p:nvSpPr>
          <p:cNvPr id="3" name="Content Placeholder 2"/>
          <p:cNvSpPr>
            <a:spLocks noGrp="1"/>
          </p:cNvSpPr>
          <p:nvPr>
            <p:ph idx="1"/>
          </p:nvPr>
        </p:nvSpPr>
        <p:spPr/>
        <p:txBody>
          <a:bodyPr/>
          <a:lstStyle/>
          <a:p>
            <a:r>
              <a:rPr lang="en-US" dirty="0" smtClean="0"/>
              <a:t>IT POSSESSES THE  MERIT OF SIMPLICITY. IN A DISREET SERIES THE MODE CAN BE LOCATED EVEN BY INSPECTION.</a:t>
            </a:r>
          </a:p>
          <a:p>
            <a:r>
              <a:rPr lang="en-US" dirty="0" smtClean="0"/>
              <a:t>IT IS COMMONLY UNDERSTOOD. </a:t>
            </a:r>
            <a:r>
              <a:rPr lang="en-US" dirty="0" smtClean="0">
                <a:solidFill>
                  <a:srgbClr val="FF0000"/>
                </a:solidFill>
              </a:rPr>
              <a:t>A MODE IS AN AVERAGE WHICH PEOPLE USE IN THEIR DAY TO DAY EXPRESSIONS EG., SALE OF COMMODITY,SIZE OF FAMILY ETC. SRE EXPRESSED IN THEIR MODE VALUE..</a:t>
            </a:r>
          </a:p>
          <a:p>
            <a:r>
              <a:rPr lang="en-US" dirty="0" smtClean="0"/>
              <a:t>MODE IS NOT  AFFECTED BY THE VALUES OF EXTREME ITEMS, PROVIDED THEY ADHERE TO THE NATURAL LAW RELATING TO EXTREMES.</a:t>
            </a:r>
          </a:p>
          <a:p>
            <a:r>
              <a:rPr lang="en-US" dirty="0" smtClean="0"/>
              <a:t>FOR THE DETERMINATION OF A MODE , IT IS NOT NECESSARY TO KNOW THE VALUES OF ALL THE ITEMS OF A SERES. </a:t>
            </a:r>
            <a:endParaRPr lang="en-IN" dirty="0"/>
          </a:p>
        </p:txBody>
      </p:sp>
    </p:spTree>
    <p:extLst>
      <p:ext uri="{BB962C8B-B14F-4D97-AF65-F5344CB8AC3E}">
        <p14:creationId xmlns:p14="http://schemas.microsoft.com/office/powerpoint/2010/main" val="26701545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CRETERIA USED IN DETERMINING RELIABILITY</a:t>
            </a:r>
            <a:endParaRPr lang="en-IN" dirty="0"/>
          </a:p>
        </p:txBody>
      </p:sp>
      <p:sp>
        <p:nvSpPr>
          <p:cNvPr id="3" name="Content Placeholder 2"/>
          <p:cNvSpPr>
            <a:spLocks noGrp="1"/>
          </p:cNvSpPr>
          <p:nvPr>
            <p:ph idx="1"/>
          </p:nvPr>
        </p:nvSpPr>
        <p:spPr>
          <a:xfrm>
            <a:off x="1066800" y="1447800"/>
            <a:ext cx="7520940" cy="4233372"/>
          </a:xfrm>
        </p:spPr>
        <p:txBody>
          <a:bodyPr>
            <a:noAutofit/>
          </a:bodyPr>
          <a:lstStyle/>
          <a:p>
            <a:r>
              <a:rPr lang="en-US" sz="2000" dirty="0" smtClean="0"/>
              <a:t>(a)TEST RE-TEST  : OBTAINED SCORE IS  = true score + error score</a:t>
            </a:r>
          </a:p>
          <a:p>
            <a:r>
              <a:rPr lang="en-US" sz="2000" dirty="0" smtClean="0"/>
              <a:t>(b) BASED ON MEASUREMENT ERROR = IN ACCURATE EQUIPMENTS</a:t>
            </a:r>
          </a:p>
          <a:p>
            <a:r>
              <a:rPr lang="en-US" sz="2000" dirty="0" smtClean="0"/>
              <a:t>© BASED ON EQUILANCE RELIABILITY = TWO EQUILANT FORM OF TEST USING SAME ITEMS</a:t>
            </a:r>
          </a:p>
          <a:p>
            <a:pPr>
              <a:buAutoNum type="alphaLcParenBoth" startAt="4"/>
            </a:pPr>
            <a:r>
              <a:rPr lang="en-US" sz="2000" dirty="0" smtClean="0"/>
              <a:t>BASED ON SPLIT HALF RELIABILITY = RELIABILITY OF TEST BATTERIES</a:t>
            </a:r>
          </a:p>
          <a:p>
            <a:pPr>
              <a:buAutoNum type="alphaLcParenBoth" startAt="4"/>
            </a:pPr>
            <a:r>
              <a:rPr lang="en-US" sz="2000" dirty="0" smtClean="0"/>
              <a:t>BASED ON INTRA CLASS RELIABILITY = THERE SHOULD BE CONSISTANCY  AMONG SCORES AT DIFFERENT TRIALS</a:t>
            </a:r>
          </a:p>
          <a:p>
            <a:pPr marL="0" indent="0"/>
            <a:endParaRPr lang="en-IN" sz="2000" dirty="0"/>
          </a:p>
        </p:txBody>
      </p:sp>
    </p:spTree>
    <p:extLst>
      <p:ext uri="{BB962C8B-B14F-4D97-AF65-F5344CB8AC3E}">
        <p14:creationId xmlns:p14="http://schemas.microsoft.com/office/powerpoint/2010/main" val="4086482671"/>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600" dirty="0" smtClean="0"/>
              <a:t>LIMITATIONS </a:t>
            </a:r>
            <a:endParaRPr lang="en-IN" sz="1600" dirty="0"/>
          </a:p>
        </p:txBody>
      </p:sp>
      <p:sp>
        <p:nvSpPr>
          <p:cNvPr id="3" name="Content Placeholder 2"/>
          <p:cNvSpPr>
            <a:spLocks noGrp="1"/>
          </p:cNvSpPr>
          <p:nvPr>
            <p:ph idx="1"/>
          </p:nvPr>
        </p:nvSpPr>
        <p:spPr>
          <a:xfrm>
            <a:off x="822960" y="1100628"/>
            <a:ext cx="7520940" cy="4233372"/>
          </a:xfrm>
        </p:spPr>
        <p:txBody>
          <a:bodyPr/>
          <a:lstStyle/>
          <a:p>
            <a:r>
              <a:rPr lang="en-US" dirty="0" smtClean="0"/>
              <a:t>A MODE IS ILL-DEFINED,INDETERMINATE AND INDEFINITE, AND ALSO  UNTRUSTWORTHY.</a:t>
            </a:r>
          </a:p>
          <a:p>
            <a:r>
              <a:rPr lang="en-US" dirty="0" smtClean="0"/>
              <a:t>IT IS NOT BASED ON ALL THE OBSERVATIONS OF A SERIES.</a:t>
            </a:r>
          </a:p>
          <a:p>
            <a:r>
              <a:rPr lang="en-US" dirty="0" smtClean="0"/>
              <a:t>IT IS NOT CAPABLE OF FURTHER MATHEMATICAL TREATMENT.</a:t>
            </a:r>
          </a:p>
          <a:p>
            <a:r>
              <a:rPr lang="en-US" dirty="0" smtClean="0"/>
              <a:t>IT MAY BE UNREPRESENTATIVE IN MANY CASES. A SLIGHT CHANGE  IN THE SERIES MAY EXTENSIVELY DISTURB  THE MODE . </a:t>
            </a:r>
          </a:p>
          <a:p>
            <a:r>
              <a:rPr lang="en-US" dirty="0" smtClean="0"/>
              <a:t>FOR EXAMPLE: 20,25,25,25,30 ,60, 70, 95,95,100, THE MODE IS 25. IF ONE STUDENT GETS 26 INSTEAD OF 25 AND ONE GETS 95 INSTEAD OF 100 , THE MODE WILL BE SHIFTED TO 95.</a:t>
            </a:r>
          </a:p>
          <a:p>
            <a:r>
              <a:rPr lang="en-US" dirty="0" smtClean="0"/>
              <a:t>IN AN UNGROUPED DATA , IF NO SCORE  IS REPEATED, IT MAY LEAD TO THE WRONG CONCLUSION THAT THE SERIES  HAS NO MODE..</a:t>
            </a:r>
          </a:p>
          <a:p>
            <a:r>
              <a:rPr lang="en-US" dirty="0" smtClean="0"/>
              <a:t>AS THERE ARE 2,3, OR MORE MODAL VALUES,IT BECOMES IMPOSSIBLE TO SET A DEFINITE VALUE OF A MODE.      </a:t>
            </a:r>
            <a:endParaRPr lang="en-IN" dirty="0"/>
          </a:p>
        </p:txBody>
      </p:sp>
    </p:spTree>
    <p:extLst>
      <p:ext uri="{BB962C8B-B14F-4D97-AF65-F5344CB8AC3E}">
        <p14:creationId xmlns:p14="http://schemas.microsoft.com/office/powerpoint/2010/main" val="77823634"/>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600" dirty="0" smtClean="0"/>
              <a:t>WHEN TO USE A MODE</a:t>
            </a:r>
            <a:endParaRPr lang="en-IN" sz="1600" dirty="0"/>
          </a:p>
        </p:txBody>
      </p:sp>
      <p:sp>
        <p:nvSpPr>
          <p:cNvPr id="3" name="Content Placeholder 2"/>
          <p:cNvSpPr>
            <a:spLocks noGrp="1"/>
          </p:cNvSpPr>
          <p:nvPr>
            <p:ph idx="1"/>
          </p:nvPr>
        </p:nvSpPr>
        <p:spPr/>
        <p:txBody>
          <a:bodyPr>
            <a:normAutofit fontScale="92500" lnSpcReduction="10000"/>
          </a:bodyPr>
          <a:lstStyle/>
          <a:p>
            <a:r>
              <a:rPr lang="en-US" dirty="0" smtClean="0"/>
              <a:t>WHEN A QICK AND APPROXIMATE MEASURE OF A CENTRAL TENDANCY IS ALL THAT IS WANTED;</a:t>
            </a:r>
          </a:p>
          <a:p>
            <a:r>
              <a:rPr lang="en-US" dirty="0" smtClean="0"/>
              <a:t>WHEN THE MEASURE OF A CENTRAL TENDANCY SHOULD BE THE MOST TYPICAL VALUE.</a:t>
            </a:r>
          </a:p>
          <a:p>
            <a:r>
              <a:rPr lang="en-IN" dirty="0"/>
              <a:t>Advantages</a:t>
            </a:r>
          </a:p>
          <a:p>
            <a:r>
              <a:rPr lang="en-IN" dirty="0"/>
              <a:t>Very quick and easy to determine</a:t>
            </a:r>
          </a:p>
          <a:p>
            <a:r>
              <a:rPr lang="en-IN" dirty="0"/>
              <a:t>Is an actual value of the data</a:t>
            </a:r>
          </a:p>
          <a:p>
            <a:r>
              <a:rPr lang="en-IN" dirty="0"/>
              <a:t>Not affected by extreme scores</a:t>
            </a:r>
          </a:p>
          <a:p>
            <a:endParaRPr lang="en-IN" dirty="0"/>
          </a:p>
          <a:p>
            <a:r>
              <a:rPr lang="en-IN" dirty="0"/>
              <a:t>Disadvantages</a:t>
            </a:r>
          </a:p>
          <a:p>
            <a:r>
              <a:rPr lang="en-IN" dirty="0"/>
              <a:t>Sometimes not very informative (e.g. cigarettes smoked in a day)</a:t>
            </a:r>
          </a:p>
          <a:p>
            <a:r>
              <a:rPr lang="en-IN" dirty="0"/>
              <a:t>Can change dramatically from sample to sample</a:t>
            </a:r>
          </a:p>
          <a:p>
            <a:r>
              <a:rPr lang="en-IN" dirty="0"/>
              <a:t>Might be more than one (which is more representative?)</a:t>
            </a:r>
          </a:p>
          <a:p>
            <a:endParaRPr lang="en-IN" dirty="0"/>
          </a:p>
        </p:txBody>
      </p:sp>
    </p:spTree>
    <p:extLst>
      <p:ext uri="{BB962C8B-B14F-4D97-AF65-F5344CB8AC3E}">
        <p14:creationId xmlns:p14="http://schemas.microsoft.com/office/powerpoint/2010/main" val="2253456401"/>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variance</a:t>
            </a:r>
            <a:endParaRPr lang="en-IN" dirty="0"/>
          </a:p>
        </p:txBody>
      </p:sp>
      <p:sp>
        <p:nvSpPr>
          <p:cNvPr id="3" name="Content Placeholder 2"/>
          <p:cNvSpPr>
            <a:spLocks noGrp="1"/>
          </p:cNvSpPr>
          <p:nvPr>
            <p:ph idx="1"/>
          </p:nvPr>
        </p:nvSpPr>
        <p:spPr/>
        <p:txBody>
          <a:bodyPr/>
          <a:lstStyle/>
          <a:p>
            <a:pPr marL="463550" lvl="1" indent="-6350" fontAlgn="base">
              <a:spcBef>
                <a:spcPct val="20000"/>
              </a:spcBef>
              <a:spcAft>
                <a:spcPct val="0"/>
              </a:spcAft>
              <a:buClr>
                <a:srgbClr val="FF0000"/>
              </a:buClr>
              <a:buSzPct val="55000"/>
              <a:buNone/>
            </a:pPr>
            <a:r>
              <a:rPr lang="en-US" altLang="en-US" sz="4000" b="1" kern="0" dirty="0">
                <a:solidFill>
                  <a:srgbClr val="FF0000"/>
                </a:solidFill>
                <a:latin typeface="Comic Sans MS" pitchFamily="66" charset="0"/>
              </a:rPr>
              <a:t>Variance</a:t>
            </a:r>
            <a:r>
              <a:rPr lang="en-US" altLang="en-US" sz="4000" kern="0" dirty="0">
                <a:solidFill>
                  <a:srgbClr val="000000"/>
                </a:solidFill>
                <a:latin typeface="Comic Sans MS" pitchFamily="66" charset="0"/>
              </a:rPr>
              <a:t> is the average squared deviation from the mean of a set of data. It is used to find the </a:t>
            </a:r>
            <a:r>
              <a:rPr lang="en-US" altLang="en-US" sz="4000" b="1" kern="0" dirty="0">
                <a:solidFill>
                  <a:srgbClr val="FF0000"/>
                </a:solidFill>
                <a:latin typeface="Comic Sans MS" pitchFamily="66" charset="0"/>
              </a:rPr>
              <a:t>standard deviation</a:t>
            </a:r>
            <a:r>
              <a:rPr lang="en-US" altLang="en-US" sz="4000" kern="0" dirty="0">
                <a:solidFill>
                  <a:srgbClr val="000000"/>
                </a:solidFill>
                <a:latin typeface="Comic Sans MS" pitchFamily="66" charset="0"/>
              </a:rPr>
              <a:t>.</a:t>
            </a:r>
          </a:p>
          <a:p>
            <a:endParaRPr lang="en-IN" dirty="0"/>
          </a:p>
        </p:txBody>
      </p:sp>
    </p:spTree>
    <p:extLst>
      <p:ext uri="{BB962C8B-B14F-4D97-AF65-F5344CB8AC3E}">
        <p14:creationId xmlns:p14="http://schemas.microsoft.com/office/powerpoint/2010/main" val="3203774014"/>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kern="0" cap="none" dirty="0">
                <a:solidFill>
                  <a:srgbClr val="048404"/>
                </a:solidFill>
                <a:latin typeface="Times New Roman"/>
              </a:rPr>
              <a:t>QUARTILE DEVIATION</a:t>
            </a:r>
            <a:endParaRPr lang="en-IN" dirty="0"/>
          </a:p>
        </p:txBody>
      </p:sp>
      <p:sp>
        <p:nvSpPr>
          <p:cNvPr id="4" name="Content Placeholder 3"/>
          <p:cNvSpPr>
            <a:spLocks noGrp="1" noChangeArrowheads="1"/>
          </p:cNvSpPr>
          <p:nvPr>
            <p:ph idx="1"/>
          </p:nvPr>
        </p:nvSpPr>
        <p:spPr>
          <a:xfrm>
            <a:off x="822960" y="1100628"/>
            <a:ext cx="7520940" cy="4309572"/>
          </a:xfrm>
          <a:prstGeom prst="rect">
            <a:avLst/>
          </a:prstGeom>
        </p:spPr>
        <p:txBody>
          <a:bodyPr>
            <a:normAutofit fontScale="85000" lnSpcReduction="20000"/>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rPr>
              <a:t>It is the second measure of dispersion, no doubt improved version over the range. It is based on the quartiles so while calculating this may require upper quartile (Q3) and lower quartile (Q1) and then is divided by 2. Hence it is half of the deference between two quartiles it is also a semi inter quartile range.</a:t>
            </a:r>
          </a:p>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r>
              <a:rPr kumimoji="0" lang="en-US" sz="2800" b="0" i="0" u="none" strike="noStrike" kern="0" cap="none" spc="0" normalizeH="0" baseline="0" noProof="0" dirty="0" smtClean="0">
                <a:ln>
                  <a:noFill/>
                </a:ln>
                <a:solidFill>
                  <a:srgbClr val="FF0000"/>
                </a:solidFill>
                <a:effectLst/>
                <a:uLnTx/>
                <a:uFillTx/>
              </a:rPr>
              <a:t>The formula of Quartile Deviation  is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rgbClr val="FF0000"/>
                </a:solidFill>
                <a:effectLst/>
                <a:uLnTx/>
                <a:uFillTx/>
              </a:rPr>
              <a:t>(Q D) = </a:t>
            </a:r>
            <a:r>
              <a:rPr kumimoji="0" lang="en-US" sz="2800" b="0" i="0" u="sng" strike="noStrike" kern="0" cap="none" spc="0" normalizeH="0" baseline="0" noProof="0" dirty="0" smtClean="0">
                <a:ln>
                  <a:noFill/>
                </a:ln>
                <a:solidFill>
                  <a:srgbClr val="FF0000"/>
                </a:solidFill>
                <a:effectLst/>
                <a:uLnTx/>
                <a:uFillTx/>
              </a:rPr>
              <a:t>Q3 - Q1</a:t>
            </a:r>
          </a:p>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r>
              <a:rPr kumimoji="0" lang="en-US" sz="2800" b="0" i="0" u="none" strike="noStrike" kern="0" cap="none" spc="0" normalizeH="0" baseline="0" noProof="0" dirty="0" smtClean="0">
                <a:ln>
                  <a:noFill/>
                </a:ln>
                <a:solidFill>
                  <a:srgbClr val="FF0000"/>
                </a:solidFill>
                <a:effectLst/>
                <a:uLnTx/>
                <a:uFillTx/>
              </a:rPr>
              <a:t>                   2</a:t>
            </a:r>
          </a:p>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r>
              <a:rPr lang="en-US" sz="1900" b="0" kern="0" dirty="0" smtClean="0">
                <a:solidFill>
                  <a:srgbClr val="FF0000"/>
                </a:solidFill>
              </a:rPr>
              <a:t>The value of the item which divides the first half of a series (with values less than the value of the median) in to two equal part is call first quartile(Q1) or lower quartile.</a:t>
            </a:r>
          </a:p>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r>
              <a:rPr lang="en-US" sz="1900" b="0" kern="0" dirty="0" smtClean="0">
                <a:solidFill>
                  <a:srgbClr val="FF0000"/>
                </a:solidFill>
              </a:rPr>
              <a:t>The second quartile or middle quartile is the median. In other words, it is a point below which 50% of the score lies. A median is the 50</a:t>
            </a:r>
            <a:r>
              <a:rPr lang="en-US" sz="1900" b="0" kern="0" baseline="30000" dirty="0" smtClean="0">
                <a:solidFill>
                  <a:srgbClr val="FF0000"/>
                </a:solidFill>
              </a:rPr>
              <a:t>th</a:t>
            </a:r>
            <a:r>
              <a:rPr lang="en-US" sz="1900" b="0" kern="0" dirty="0" smtClean="0">
                <a:solidFill>
                  <a:srgbClr val="FF0000"/>
                </a:solidFill>
              </a:rPr>
              <a:t> percentile. </a:t>
            </a:r>
          </a:p>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r>
              <a:rPr lang="en-US" sz="1900" b="0" kern="0" dirty="0" smtClean="0">
                <a:solidFill>
                  <a:srgbClr val="FF0000"/>
                </a:solidFill>
              </a:rPr>
              <a:t>The value of the item which divides the latter half of the series (value more than the value of median in to two equal part is called Third quartile(Q3) or upper quartile.  </a:t>
            </a:r>
            <a:endParaRPr lang="en-US" sz="1700" b="0" kern="0" dirty="0" smtClean="0">
              <a:solidFill>
                <a:srgbClr val="FF0000"/>
              </a:solidFill>
            </a:endParaRPr>
          </a:p>
          <a:p>
            <a:pPr marL="0" marR="0" lvl="0" indent="0" defTabSz="914400" eaLnBrk="1" fontAlgn="auto" latinLnBrk="0" hangingPunct="1">
              <a:lnSpc>
                <a:spcPct val="100000"/>
              </a:lnSpc>
              <a:spcBef>
                <a:spcPts val="0"/>
              </a:spcBef>
              <a:spcAft>
                <a:spcPts val="0"/>
              </a:spcAft>
              <a:buClrTx/>
              <a:buSzTx/>
              <a:buFont typeface="Wingdings" pitchFamily="2" charset="2"/>
              <a:buNone/>
              <a:tabLst/>
              <a:defRPr/>
            </a:pPr>
            <a:endParaRPr kumimoji="0" lang="en-US" sz="1900" b="0" i="0" u="none" strike="noStrike" kern="0" cap="none" spc="0" normalizeH="0" baseline="0" noProof="0" dirty="0" smtClean="0">
              <a:ln>
                <a:noFill/>
              </a:ln>
              <a:solidFill>
                <a:srgbClr val="FF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201283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autoUpdateAnimBg="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QUARTILE DEVIATION(UN GROUPED DATE)</a:t>
            </a:r>
            <a:endParaRPr lang="en-IN" dirty="0"/>
          </a:p>
        </p:txBody>
      </p:sp>
      <p:sp>
        <p:nvSpPr>
          <p:cNvPr id="3" name="Content Placeholder 2"/>
          <p:cNvSpPr>
            <a:spLocks noGrp="1"/>
          </p:cNvSpPr>
          <p:nvPr>
            <p:ph idx="1"/>
          </p:nvPr>
        </p:nvSpPr>
        <p:spPr/>
        <p:txBody>
          <a:bodyPr/>
          <a:lstStyle/>
          <a:p>
            <a:r>
              <a:rPr lang="en-US" dirty="0" smtClean="0"/>
              <a:t>Q3 is a point below 75% of the scores lie. Or Q3 is the 75</a:t>
            </a:r>
            <a:r>
              <a:rPr lang="en-US" baseline="30000" dirty="0" smtClean="0"/>
              <a:t>th</a:t>
            </a:r>
            <a:r>
              <a:rPr lang="en-US" dirty="0" smtClean="0"/>
              <a:t> percentile.</a:t>
            </a:r>
          </a:p>
          <a:p>
            <a:pPr>
              <a:lnSpc>
                <a:spcPts val="1920"/>
              </a:lnSpc>
            </a:pPr>
            <a:r>
              <a:rPr lang="en-US" dirty="0"/>
              <a:t>	</a:t>
            </a:r>
            <a:r>
              <a:rPr lang="en-US" dirty="0" smtClean="0"/>
              <a:t>	Q3 – Q1</a:t>
            </a:r>
          </a:p>
          <a:p>
            <a:pPr>
              <a:lnSpc>
                <a:spcPts val="1920"/>
              </a:lnSpc>
            </a:pPr>
            <a:r>
              <a:rPr lang="en-US" dirty="0" smtClean="0"/>
              <a:t>Q=_________________ </a:t>
            </a:r>
            <a:r>
              <a:rPr lang="en-US" b="0" dirty="0" smtClean="0"/>
              <a:t> where Q3 =l +</a:t>
            </a:r>
            <a:r>
              <a:rPr lang="en-US" b="0" u="sng" dirty="0" smtClean="0"/>
              <a:t>3/4</a:t>
            </a:r>
            <a:r>
              <a:rPr lang="en-US" b="0" dirty="0" smtClean="0"/>
              <a:t>N-Fx  i and Q1=l </a:t>
            </a:r>
            <a:r>
              <a:rPr lang="en-US" b="0" u="sng" dirty="0" smtClean="0"/>
              <a:t>+ ¼</a:t>
            </a:r>
            <a:r>
              <a:rPr lang="en-US" b="0" dirty="0" smtClean="0"/>
              <a:t>-F x  i </a:t>
            </a:r>
            <a:endParaRPr lang="en-US" dirty="0" smtClean="0"/>
          </a:p>
          <a:p>
            <a:pPr>
              <a:lnSpc>
                <a:spcPts val="1920"/>
              </a:lnSpc>
            </a:pPr>
            <a:r>
              <a:rPr lang="en-US" dirty="0"/>
              <a:t>	</a:t>
            </a:r>
            <a:r>
              <a:rPr lang="en-US" dirty="0" smtClean="0"/>
              <a:t>	2		            f 		           f</a:t>
            </a:r>
            <a:endParaRPr lang="en-IN" dirty="0"/>
          </a:p>
          <a:p>
            <a:pPr>
              <a:lnSpc>
                <a:spcPts val="1920"/>
              </a:lnSpc>
            </a:pPr>
            <a:r>
              <a:rPr lang="en-US" dirty="0" smtClean="0"/>
              <a:t>F= no. of cases below quartile interval, “f” = frequency within the quartile interval.</a:t>
            </a:r>
          </a:p>
          <a:p>
            <a:pPr>
              <a:lnSpc>
                <a:spcPts val="1920"/>
              </a:lnSpc>
            </a:pPr>
            <a:r>
              <a:rPr lang="en-US" dirty="0" smtClean="0"/>
              <a:t>Q= </a:t>
            </a:r>
            <a:r>
              <a:rPr lang="en-US" u="sng" dirty="0" smtClean="0"/>
              <a:t>Q3 – Q1 </a:t>
            </a:r>
            <a:r>
              <a:rPr lang="en-US" dirty="0" smtClean="0"/>
              <a:t> </a:t>
            </a:r>
          </a:p>
          <a:p>
            <a:pPr>
              <a:lnSpc>
                <a:spcPts val="1920"/>
              </a:lnSpc>
            </a:pPr>
            <a:r>
              <a:rPr lang="en-US" dirty="0"/>
              <a:t>	</a:t>
            </a:r>
            <a:r>
              <a:rPr lang="en-US" dirty="0" smtClean="0"/>
              <a:t>     2</a:t>
            </a:r>
            <a:endParaRPr lang="en-IN" dirty="0"/>
          </a:p>
        </p:txBody>
      </p:sp>
    </p:spTree>
    <p:extLst>
      <p:ext uri="{BB962C8B-B14F-4D97-AF65-F5344CB8AC3E}">
        <p14:creationId xmlns:p14="http://schemas.microsoft.com/office/powerpoint/2010/main" val="2602356595"/>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QUARTILE DEVIATION(Q) FROM GROUPED DATA</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90390206"/>
              </p:ext>
            </p:extLst>
          </p:nvPr>
        </p:nvGraphicFramePr>
        <p:xfrm>
          <a:off x="1066800" y="914400"/>
          <a:ext cx="7467600" cy="4038605"/>
        </p:xfrm>
        <a:graphic>
          <a:graphicData uri="http://schemas.openxmlformats.org/drawingml/2006/table">
            <a:tbl>
              <a:tblPr firstRow="1" firstCol="1" bandRow="1">
                <a:tableStyleId>{5C22544A-7EE6-4342-B048-85BDC9FD1C3A}</a:tableStyleId>
              </a:tblPr>
              <a:tblGrid>
                <a:gridCol w="1399119">
                  <a:extLst>
                    <a:ext uri="{9D8B030D-6E8A-4147-A177-3AD203B41FA5}">
                      <a16:colId xmlns:a16="http://schemas.microsoft.com/office/drawing/2014/main" val="20000"/>
                    </a:ext>
                  </a:extLst>
                </a:gridCol>
                <a:gridCol w="798692">
                  <a:extLst>
                    <a:ext uri="{9D8B030D-6E8A-4147-A177-3AD203B41FA5}">
                      <a16:colId xmlns:a16="http://schemas.microsoft.com/office/drawing/2014/main" val="20001"/>
                    </a:ext>
                  </a:extLst>
                </a:gridCol>
                <a:gridCol w="5269789">
                  <a:extLst>
                    <a:ext uri="{9D8B030D-6E8A-4147-A177-3AD203B41FA5}">
                      <a16:colId xmlns:a16="http://schemas.microsoft.com/office/drawing/2014/main" val="20002"/>
                    </a:ext>
                  </a:extLst>
                </a:gridCol>
              </a:tblGrid>
              <a:tr h="252413">
                <a:tc>
                  <a:txBody>
                    <a:bodyPr/>
                    <a:lstStyle/>
                    <a:p>
                      <a:pPr>
                        <a:lnSpc>
                          <a:spcPct val="115000"/>
                        </a:lnSpc>
                        <a:spcAft>
                          <a:spcPts val="0"/>
                        </a:spcAft>
                      </a:pPr>
                      <a:r>
                        <a:rPr lang="en-IN" sz="1100" dirty="0">
                          <a:effectLst/>
                        </a:rPr>
                        <a:t>CI</a:t>
                      </a:r>
                      <a:endParaRPr lang="en-IN"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IN" sz="1100">
                          <a:effectLst/>
                        </a:rPr>
                        <a:t>f</a:t>
                      </a:r>
                      <a:endParaRPr lang="en-IN" sz="1100">
                        <a:effectLst/>
                        <a:latin typeface="Calibri"/>
                        <a:ea typeface="Calibri"/>
                        <a:cs typeface="Times New Roman"/>
                      </a:endParaRPr>
                    </a:p>
                  </a:txBody>
                  <a:tcPr marL="68580" marR="68580" marT="0" marB="0"/>
                </a:tc>
                <a:tc rowSpan="10">
                  <a:txBody>
                    <a:bodyPr/>
                    <a:lstStyle/>
                    <a:p>
                      <a:pPr>
                        <a:lnSpc>
                          <a:spcPct val="115000"/>
                        </a:lnSpc>
                        <a:spcAft>
                          <a:spcPts val="0"/>
                        </a:spcAft>
                      </a:pPr>
                      <a:r>
                        <a:rPr lang="en-IN" sz="1100" dirty="0">
                          <a:effectLst/>
                        </a:rPr>
                        <a:t>For calculating Q1 and Q3 follow the same steps as for median except that Q1 =1/4 and Q3=3/4 of frequencies.</a:t>
                      </a:r>
                    </a:p>
                    <a:p>
                      <a:pPr>
                        <a:lnSpc>
                          <a:spcPct val="115000"/>
                        </a:lnSpc>
                        <a:spcAft>
                          <a:spcPts val="0"/>
                        </a:spcAft>
                      </a:pPr>
                      <a:r>
                        <a:rPr lang="en-IN" sz="1100" dirty="0">
                          <a:effectLst/>
                        </a:rPr>
                        <a:t>Q1 =l+(</a:t>
                      </a:r>
                      <a:r>
                        <a:rPr lang="en-IN" sz="1100" u="sng" dirty="0">
                          <a:effectLst/>
                        </a:rPr>
                        <a:t>N/4-F</a:t>
                      </a:r>
                      <a:r>
                        <a:rPr lang="en-IN" sz="1100" dirty="0">
                          <a:effectLst/>
                        </a:rPr>
                        <a:t> x I   Q3= l+(</a:t>
                      </a:r>
                      <a:r>
                        <a:rPr lang="en-IN" sz="1100" u="sng" dirty="0">
                          <a:effectLst/>
                        </a:rPr>
                        <a:t>3/4N –F</a:t>
                      </a:r>
                      <a:r>
                        <a:rPr lang="en-IN" sz="1100" dirty="0">
                          <a:effectLst/>
                        </a:rPr>
                        <a:t>  x i </a:t>
                      </a:r>
                    </a:p>
                    <a:p>
                      <a:pPr>
                        <a:lnSpc>
                          <a:spcPct val="115000"/>
                        </a:lnSpc>
                        <a:spcAft>
                          <a:spcPts val="0"/>
                        </a:spcAft>
                      </a:pPr>
                      <a:r>
                        <a:rPr lang="en-IN" sz="1100" dirty="0">
                          <a:effectLst/>
                        </a:rPr>
                        <a:t>               f                               </a:t>
                      </a:r>
                      <a:r>
                        <a:rPr lang="en-IN" sz="1100" dirty="0" err="1">
                          <a:effectLst/>
                        </a:rPr>
                        <a:t>f</a:t>
                      </a:r>
                      <a:r>
                        <a:rPr lang="en-IN" sz="1100" dirty="0">
                          <a:effectLst/>
                        </a:rPr>
                        <a:t>   </a:t>
                      </a:r>
                    </a:p>
                    <a:p>
                      <a:pPr>
                        <a:lnSpc>
                          <a:spcPct val="115000"/>
                        </a:lnSpc>
                        <a:spcAft>
                          <a:spcPts val="0"/>
                        </a:spcAft>
                      </a:pPr>
                      <a:r>
                        <a:rPr lang="en-IN" sz="1100" dirty="0">
                          <a:effectLst/>
                        </a:rPr>
                        <a:t> </a:t>
                      </a:r>
                    </a:p>
                    <a:p>
                      <a:pPr>
                        <a:lnSpc>
                          <a:spcPct val="115000"/>
                        </a:lnSpc>
                        <a:spcAft>
                          <a:spcPts val="0"/>
                        </a:spcAft>
                      </a:pPr>
                      <a:r>
                        <a:rPr lang="en-IN" sz="1100" dirty="0">
                          <a:effectLst/>
                        </a:rPr>
                        <a:t>= 19.5+(</a:t>
                      </a:r>
                      <a:r>
                        <a:rPr lang="en-IN" sz="1100" u="sng" dirty="0">
                          <a:effectLst/>
                        </a:rPr>
                        <a:t>15-8</a:t>
                      </a:r>
                      <a:r>
                        <a:rPr lang="en-IN" sz="1100" dirty="0">
                          <a:effectLst/>
                        </a:rPr>
                        <a:t> x5         = 29.5+(</a:t>
                      </a:r>
                      <a:r>
                        <a:rPr lang="en-IN" sz="1100" u="sng" dirty="0">
                          <a:effectLst/>
                        </a:rPr>
                        <a:t>45-35</a:t>
                      </a:r>
                      <a:r>
                        <a:rPr lang="en-IN" sz="1100" dirty="0">
                          <a:effectLst/>
                        </a:rPr>
                        <a:t> x 5</a:t>
                      </a:r>
                    </a:p>
                    <a:p>
                      <a:pPr>
                        <a:lnSpc>
                          <a:spcPct val="115000"/>
                        </a:lnSpc>
                        <a:spcAft>
                          <a:spcPts val="0"/>
                        </a:spcAft>
                      </a:pPr>
                      <a:r>
                        <a:rPr lang="en-IN" sz="1100" dirty="0">
                          <a:effectLst/>
                        </a:rPr>
                        <a:t>                 9                                   11</a:t>
                      </a:r>
                    </a:p>
                    <a:p>
                      <a:pPr>
                        <a:lnSpc>
                          <a:spcPct val="115000"/>
                        </a:lnSpc>
                        <a:spcAft>
                          <a:spcPts val="0"/>
                        </a:spcAft>
                      </a:pPr>
                      <a:r>
                        <a:rPr lang="en-IN" sz="1100" dirty="0">
                          <a:effectLst/>
                        </a:rPr>
                        <a:t>= 19.5+3.9                  = 29.5+4.55</a:t>
                      </a:r>
                    </a:p>
                    <a:p>
                      <a:pPr>
                        <a:lnSpc>
                          <a:spcPct val="115000"/>
                        </a:lnSpc>
                        <a:spcAft>
                          <a:spcPts val="0"/>
                        </a:spcAft>
                      </a:pPr>
                      <a:r>
                        <a:rPr lang="en-IN" sz="1100" dirty="0">
                          <a:effectLst/>
                        </a:rPr>
                        <a:t>= 23.4                         = 34.05</a:t>
                      </a:r>
                    </a:p>
                    <a:p>
                      <a:pPr>
                        <a:lnSpc>
                          <a:spcPct val="115000"/>
                        </a:lnSpc>
                        <a:spcAft>
                          <a:spcPts val="0"/>
                        </a:spcAft>
                      </a:pPr>
                      <a:r>
                        <a:rPr lang="en-IN" sz="1100" dirty="0">
                          <a:effectLst/>
                        </a:rPr>
                        <a:t>Q = </a:t>
                      </a:r>
                      <a:r>
                        <a:rPr lang="en-IN" sz="1100" u="sng" dirty="0">
                          <a:effectLst/>
                        </a:rPr>
                        <a:t>Q3 – </a:t>
                      </a:r>
                      <a:r>
                        <a:rPr lang="en-IN" sz="1100" dirty="0">
                          <a:effectLst/>
                        </a:rPr>
                        <a:t>Q1             =</a:t>
                      </a:r>
                      <a:r>
                        <a:rPr lang="en-IN" sz="1100" u="sng" dirty="0">
                          <a:effectLst/>
                        </a:rPr>
                        <a:t>34.05 – 23.4</a:t>
                      </a:r>
                      <a:r>
                        <a:rPr lang="en-IN" sz="1100" dirty="0">
                          <a:effectLst/>
                        </a:rPr>
                        <a:t>  =    5.33</a:t>
                      </a:r>
                    </a:p>
                    <a:p>
                      <a:pPr>
                        <a:lnSpc>
                          <a:spcPct val="115000"/>
                        </a:lnSpc>
                        <a:spcAft>
                          <a:spcPts val="0"/>
                        </a:spcAft>
                      </a:pPr>
                      <a:r>
                        <a:rPr lang="en-IN" sz="1100" dirty="0">
                          <a:effectLst/>
                        </a:rPr>
                        <a:t>             2                             2</a:t>
                      </a:r>
                    </a:p>
                    <a:p>
                      <a:pPr>
                        <a:lnSpc>
                          <a:spcPct val="115000"/>
                        </a:lnSpc>
                        <a:spcAft>
                          <a:spcPts val="0"/>
                        </a:spcAft>
                      </a:pPr>
                      <a:r>
                        <a:rPr lang="en-IN" sz="1100" dirty="0">
                          <a:effectLst/>
                        </a:rPr>
                        <a:t> </a:t>
                      </a:r>
                    </a:p>
                    <a:p>
                      <a:pPr>
                        <a:lnSpc>
                          <a:spcPct val="115000"/>
                        </a:lnSpc>
                        <a:spcAft>
                          <a:spcPts val="0"/>
                        </a:spcAft>
                      </a:pPr>
                      <a:r>
                        <a:rPr lang="en-IN" sz="1100" dirty="0">
                          <a:solidFill>
                            <a:srgbClr val="FF0000"/>
                          </a:solidFill>
                          <a:effectLst/>
                        </a:rPr>
                        <a:t>N=60</a:t>
                      </a:r>
                    </a:p>
                    <a:p>
                      <a:pPr>
                        <a:lnSpc>
                          <a:spcPct val="115000"/>
                        </a:lnSpc>
                        <a:spcAft>
                          <a:spcPts val="0"/>
                        </a:spcAft>
                      </a:pPr>
                      <a:r>
                        <a:rPr lang="en-IN" sz="1100" dirty="0">
                          <a:solidFill>
                            <a:srgbClr val="FF0000"/>
                          </a:solidFill>
                          <a:effectLst/>
                        </a:rPr>
                        <a:t>N/4=15</a:t>
                      </a:r>
                    </a:p>
                    <a:p>
                      <a:pPr>
                        <a:lnSpc>
                          <a:spcPct val="115000"/>
                        </a:lnSpc>
                        <a:spcAft>
                          <a:spcPts val="0"/>
                        </a:spcAft>
                      </a:pPr>
                      <a:r>
                        <a:rPr lang="en-IN" sz="1100" dirty="0">
                          <a:solidFill>
                            <a:srgbClr val="FF0000"/>
                          </a:solidFill>
                          <a:effectLst/>
                        </a:rPr>
                        <a:t>3N/4=45</a:t>
                      </a:r>
                    </a:p>
                    <a:p>
                      <a:pPr>
                        <a:lnSpc>
                          <a:spcPct val="115000"/>
                        </a:lnSpc>
                        <a:spcAft>
                          <a:spcPts val="0"/>
                        </a:spcAft>
                      </a:pPr>
                      <a:r>
                        <a:rPr lang="en-IN" sz="1100" dirty="0">
                          <a:effectLst/>
                        </a:rPr>
                        <a:t> </a:t>
                      </a:r>
                      <a:endParaRPr lang="en-IN"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252413">
                <a:tc>
                  <a:txBody>
                    <a:bodyPr/>
                    <a:lstStyle/>
                    <a:p>
                      <a:pPr>
                        <a:lnSpc>
                          <a:spcPct val="115000"/>
                        </a:lnSpc>
                        <a:spcAft>
                          <a:spcPts val="0"/>
                        </a:spcAft>
                      </a:pPr>
                      <a:r>
                        <a:rPr lang="en-IN" sz="1100" dirty="0" smtClean="0">
                          <a:effectLst/>
                        </a:rPr>
                        <a:t>10-14</a:t>
                      </a:r>
                      <a:endParaRPr lang="en-IN"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IN" sz="1100">
                          <a:effectLst/>
                        </a:rPr>
                        <a:t>3</a:t>
                      </a:r>
                      <a:endParaRPr lang="en-IN" sz="110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1"/>
                  </a:ext>
                </a:extLst>
              </a:tr>
              <a:tr h="252413">
                <a:tc>
                  <a:txBody>
                    <a:bodyPr/>
                    <a:lstStyle/>
                    <a:p>
                      <a:pPr>
                        <a:lnSpc>
                          <a:spcPct val="115000"/>
                        </a:lnSpc>
                        <a:spcAft>
                          <a:spcPts val="0"/>
                        </a:spcAft>
                      </a:pPr>
                      <a:r>
                        <a:rPr lang="en-IN" sz="1100">
                          <a:effectLst/>
                        </a:rPr>
                        <a:t>15-19</a:t>
                      </a:r>
                      <a:endParaRPr lang="en-IN" sz="1100">
                        <a:effectLst/>
                        <a:latin typeface="Calibri"/>
                        <a:ea typeface="Calibri"/>
                        <a:cs typeface="Times New Roman"/>
                      </a:endParaRPr>
                    </a:p>
                  </a:txBody>
                  <a:tcPr marL="68580" marR="68580" marT="0" marB="0"/>
                </a:tc>
                <a:tc>
                  <a:txBody>
                    <a:bodyPr/>
                    <a:lstStyle/>
                    <a:p>
                      <a:pPr>
                        <a:lnSpc>
                          <a:spcPct val="115000"/>
                        </a:lnSpc>
                        <a:spcAft>
                          <a:spcPts val="0"/>
                        </a:spcAft>
                      </a:pPr>
                      <a:r>
                        <a:rPr lang="en-IN" sz="1100">
                          <a:effectLst/>
                        </a:rPr>
                        <a:t>5</a:t>
                      </a:r>
                      <a:endParaRPr lang="en-IN" sz="110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2"/>
                  </a:ext>
                </a:extLst>
              </a:tr>
              <a:tr h="252413">
                <a:tc>
                  <a:txBody>
                    <a:bodyPr/>
                    <a:lstStyle/>
                    <a:p>
                      <a:pPr>
                        <a:lnSpc>
                          <a:spcPct val="115000"/>
                        </a:lnSpc>
                        <a:spcAft>
                          <a:spcPts val="0"/>
                        </a:spcAft>
                      </a:pPr>
                      <a:r>
                        <a:rPr lang="en-IN" sz="1100">
                          <a:effectLst/>
                        </a:rPr>
                        <a:t>20-24</a:t>
                      </a:r>
                      <a:endParaRPr lang="en-IN" sz="1100">
                        <a:effectLst/>
                        <a:latin typeface="Calibri"/>
                        <a:ea typeface="Calibri"/>
                        <a:cs typeface="Times New Roman"/>
                      </a:endParaRPr>
                    </a:p>
                  </a:txBody>
                  <a:tcPr marL="68580" marR="68580" marT="0" marB="0"/>
                </a:tc>
                <a:tc>
                  <a:txBody>
                    <a:bodyPr/>
                    <a:lstStyle/>
                    <a:p>
                      <a:pPr>
                        <a:lnSpc>
                          <a:spcPct val="115000"/>
                        </a:lnSpc>
                        <a:spcAft>
                          <a:spcPts val="0"/>
                        </a:spcAft>
                      </a:pPr>
                      <a:r>
                        <a:rPr lang="en-IN" sz="1100">
                          <a:effectLst/>
                        </a:rPr>
                        <a:t>9</a:t>
                      </a:r>
                      <a:endParaRPr lang="en-IN" sz="110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3"/>
                  </a:ext>
                </a:extLst>
              </a:tr>
              <a:tr h="252413">
                <a:tc>
                  <a:txBody>
                    <a:bodyPr/>
                    <a:lstStyle/>
                    <a:p>
                      <a:pPr>
                        <a:lnSpc>
                          <a:spcPct val="115000"/>
                        </a:lnSpc>
                        <a:spcAft>
                          <a:spcPts val="0"/>
                        </a:spcAft>
                      </a:pPr>
                      <a:r>
                        <a:rPr lang="en-IN" sz="1100">
                          <a:effectLst/>
                        </a:rPr>
                        <a:t>25-29</a:t>
                      </a:r>
                      <a:endParaRPr lang="en-IN" sz="1100">
                        <a:effectLst/>
                        <a:latin typeface="Calibri"/>
                        <a:ea typeface="Calibri"/>
                        <a:cs typeface="Times New Roman"/>
                      </a:endParaRPr>
                    </a:p>
                  </a:txBody>
                  <a:tcPr marL="68580" marR="68580" marT="0" marB="0"/>
                </a:tc>
                <a:tc>
                  <a:txBody>
                    <a:bodyPr/>
                    <a:lstStyle/>
                    <a:p>
                      <a:pPr>
                        <a:lnSpc>
                          <a:spcPct val="115000"/>
                        </a:lnSpc>
                        <a:spcAft>
                          <a:spcPts val="0"/>
                        </a:spcAft>
                      </a:pPr>
                      <a:r>
                        <a:rPr lang="en-IN" sz="1100">
                          <a:effectLst/>
                        </a:rPr>
                        <a:t>18</a:t>
                      </a:r>
                      <a:endParaRPr lang="en-IN" sz="110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4"/>
                  </a:ext>
                </a:extLst>
              </a:tr>
              <a:tr h="252413">
                <a:tc>
                  <a:txBody>
                    <a:bodyPr/>
                    <a:lstStyle/>
                    <a:p>
                      <a:pPr>
                        <a:lnSpc>
                          <a:spcPct val="115000"/>
                        </a:lnSpc>
                        <a:spcAft>
                          <a:spcPts val="0"/>
                        </a:spcAft>
                      </a:pPr>
                      <a:r>
                        <a:rPr lang="en-IN" sz="1100">
                          <a:effectLst/>
                        </a:rPr>
                        <a:t>30-34</a:t>
                      </a:r>
                      <a:endParaRPr lang="en-IN" sz="1100">
                        <a:effectLst/>
                        <a:latin typeface="Calibri"/>
                        <a:ea typeface="Calibri"/>
                        <a:cs typeface="Times New Roman"/>
                      </a:endParaRPr>
                    </a:p>
                  </a:txBody>
                  <a:tcPr marL="68580" marR="68580" marT="0" marB="0"/>
                </a:tc>
                <a:tc>
                  <a:txBody>
                    <a:bodyPr/>
                    <a:lstStyle/>
                    <a:p>
                      <a:pPr>
                        <a:lnSpc>
                          <a:spcPct val="115000"/>
                        </a:lnSpc>
                        <a:spcAft>
                          <a:spcPts val="0"/>
                        </a:spcAft>
                      </a:pPr>
                      <a:r>
                        <a:rPr lang="en-IN" sz="1100">
                          <a:effectLst/>
                        </a:rPr>
                        <a:t>11</a:t>
                      </a:r>
                      <a:endParaRPr lang="en-IN" sz="110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5"/>
                  </a:ext>
                </a:extLst>
              </a:tr>
              <a:tr h="252413">
                <a:tc>
                  <a:txBody>
                    <a:bodyPr/>
                    <a:lstStyle/>
                    <a:p>
                      <a:pPr>
                        <a:lnSpc>
                          <a:spcPct val="115000"/>
                        </a:lnSpc>
                        <a:spcAft>
                          <a:spcPts val="0"/>
                        </a:spcAft>
                      </a:pPr>
                      <a:r>
                        <a:rPr lang="en-IN" sz="1100">
                          <a:effectLst/>
                        </a:rPr>
                        <a:t>35-39</a:t>
                      </a:r>
                      <a:endParaRPr lang="en-IN" sz="1100">
                        <a:effectLst/>
                        <a:latin typeface="Calibri"/>
                        <a:ea typeface="Calibri"/>
                        <a:cs typeface="Times New Roman"/>
                      </a:endParaRPr>
                    </a:p>
                  </a:txBody>
                  <a:tcPr marL="68580" marR="68580" marT="0" marB="0"/>
                </a:tc>
                <a:tc>
                  <a:txBody>
                    <a:bodyPr/>
                    <a:lstStyle/>
                    <a:p>
                      <a:pPr>
                        <a:lnSpc>
                          <a:spcPct val="115000"/>
                        </a:lnSpc>
                        <a:spcAft>
                          <a:spcPts val="0"/>
                        </a:spcAft>
                      </a:pPr>
                      <a:r>
                        <a:rPr lang="en-IN" sz="1100">
                          <a:effectLst/>
                        </a:rPr>
                        <a:t>5</a:t>
                      </a:r>
                      <a:endParaRPr lang="en-IN" sz="110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6"/>
                  </a:ext>
                </a:extLst>
              </a:tr>
              <a:tr h="252413">
                <a:tc>
                  <a:txBody>
                    <a:bodyPr/>
                    <a:lstStyle/>
                    <a:p>
                      <a:pPr>
                        <a:lnSpc>
                          <a:spcPct val="115000"/>
                        </a:lnSpc>
                        <a:spcAft>
                          <a:spcPts val="0"/>
                        </a:spcAft>
                      </a:pPr>
                      <a:r>
                        <a:rPr lang="en-IN" sz="1100">
                          <a:effectLst/>
                        </a:rPr>
                        <a:t>40-44</a:t>
                      </a:r>
                      <a:endParaRPr lang="en-IN" sz="1100">
                        <a:effectLst/>
                        <a:latin typeface="Calibri"/>
                        <a:ea typeface="Calibri"/>
                        <a:cs typeface="Times New Roman"/>
                      </a:endParaRPr>
                    </a:p>
                  </a:txBody>
                  <a:tcPr marL="68580" marR="68580" marT="0" marB="0"/>
                </a:tc>
                <a:tc>
                  <a:txBody>
                    <a:bodyPr/>
                    <a:lstStyle/>
                    <a:p>
                      <a:pPr>
                        <a:lnSpc>
                          <a:spcPct val="115000"/>
                        </a:lnSpc>
                        <a:spcAft>
                          <a:spcPts val="0"/>
                        </a:spcAft>
                      </a:pPr>
                      <a:r>
                        <a:rPr lang="en-IN" sz="1100">
                          <a:effectLst/>
                        </a:rPr>
                        <a:t>6</a:t>
                      </a:r>
                      <a:endParaRPr lang="en-IN" sz="110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7"/>
                  </a:ext>
                </a:extLst>
              </a:tr>
              <a:tr h="252413">
                <a:tc>
                  <a:txBody>
                    <a:bodyPr/>
                    <a:lstStyle/>
                    <a:p>
                      <a:pPr>
                        <a:lnSpc>
                          <a:spcPct val="115000"/>
                        </a:lnSpc>
                        <a:spcAft>
                          <a:spcPts val="0"/>
                        </a:spcAft>
                      </a:pPr>
                      <a:r>
                        <a:rPr lang="en-IN" sz="1100">
                          <a:effectLst/>
                        </a:rPr>
                        <a:t>45-49</a:t>
                      </a:r>
                      <a:endParaRPr lang="en-IN" sz="1100">
                        <a:effectLst/>
                        <a:latin typeface="Calibri"/>
                        <a:ea typeface="Calibri"/>
                        <a:cs typeface="Times New Roman"/>
                      </a:endParaRPr>
                    </a:p>
                  </a:txBody>
                  <a:tcPr marL="68580" marR="68580" marT="0" marB="0"/>
                </a:tc>
                <a:tc>
                  <a:txBody>
                    <a:bodyPr/>
                    <a:lstStyle/>
                    <a:p>
                      <a:pPr>
                        <a:lnSpc>
                          <a:spcPct val="115000"/>
                        </a:lnSpc>
                        <a:spcAft>
                          <a:spcPts val="0"/>
                        </a:spcAft>
                      </a:pPr>
                      <a:r>
                        <a:rPr lang="en-IN" sz="1100">
                          <a:effectLst/>
                        </a:rPr>
                        <a:t>2</a:t>
                      </a:r>
                      <a:endParaRPr lang="en-IN" sz="110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8"/>
                  </a:ext>
                </a:extLst>
              </a:tr>
              <a:tr h="1766888">
                <a:tc>
                  <a:txBody>
                    <a:bodyPr/>
                    <a:lstStyle/>
                    <a:p>
                      <a:pPr>
                        <a:lnSpc>
                          <a:spcPct val="115000"/>
                        </a:lnSpc>
                        <a:spcAft>
                          <a:spcPts val="0"/>
                        </a:spcAft>
                      </a:pPr>
                      <a:r>
                        <a:rPr lang="en-IN" sz="1100">
                          <a:effectLst/>
                        </a:rPr>
                        <a:t>50-54</a:t>
                      </a:r>
                      <a:endParaRPr lang="en-IN" sz="1100">
                        <a:effectLst/>
                        <a:latin typeface="Calibri"/>
                        <a:ea typeface="Calibri"/>
                        <a:cs typeface="Times New Roman"/>
                      </a:endParaRPr>
                    </a:p>
                  </a:txBody>
                  <a:tcPr marL="68580" marR="68580" marT="0" marB="0"/>
                </a:tc>
                <a:tc>
                  <a:txBody>
                    <a:bodyPr/>
                    <a:lstStyle/>
                    <a:p>
                      <a:pPr>
                        <a:lnSpc>
                          <a:spcPct val="115000"/>
                        </a:lnSpc>
                        <a:spcAft>
                          <a:spcPts val="0"/>
                        </a:spcAft>
                      </a:pPr>
                      <a:r>
                        <a:rPr lang="en-IN" sz="1100" dirty="0">
                          <a:effectLst/>
                        </a:rPr>
                        <a:t>1</a:t>
                      </a:r>
                      <a:endParaRPr lang="en-IN" sz="1100" dirty="0">
                        <a:effectLst/>
                        <a:latin typeface="Calibri"/>
                        <a:ea typeface="Calibri"/>
                        <a:cs typeface="Times New Roman"/>
                      </a:endParaRPr>
                    </a:p>
                  </a:txBody>
                  <a:tcPr marL="68580" marR="68580" marT="0" marB="0"/>
                </a:tc>
                <a:tc vMerge="1">
                  <a:txBody>
                    <a:bodyPr/>
                    <a:lstStyle/>
                    <a:p>
                      <a:endParaRPr lang="en-IN"/>
                    </a:p>
                  </a:txBody>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723397238"/>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Mean deviation</a:t>
            </a:r>
            <a:endParaRPr lang="en-IN" dirty="0"/>
          </a:p>
        </p:txBody>
      </p:sp>
      <p:sp>
        <p:nvSpPr>
          <p:cNvPr id="3" name="Content Placeholder 2"/>
          <p:cNvSpPr>
            <a:spLocks noGrp="1"/>
          </p:cNvSpPr>
          <p:nvPr>
            <p:ph idx="1"/>
          </p:nvPr>
        </p:nvSpPr>
        <p:spPr/>
        <p:txBody>
          <a:bodyPr/>
          <a:lstStyle/>
          <a:p>
            <a:pPr lvl="0" algn="just" eaLnBrk="0" fontAlgn="base" hangingPunct="0">
              <a:spcBef>
                <a:spcPct val="20000"/>
              </a:spcBef>
              <a:spcAft>
                <a:spcPct val="0"/>
              </a:spcAft>
              <a:buClr>
                <a:srgbClr val="008000"/>
              </a:buClr>
              <a:buBlip>
                <a:blip r:embed="rId2"/>
              </a:buBlip>
            </a:pPr>
            <a:r>
              <a:rPr lang="en-US" sz="3200" b="0" kern="0" dirty="0">
                <a:solidFill>
                  <a:srgbClr val="000000"/>
                </a:solidFill>
                <a:latin typeface="Times New Roman"/>
              </a:rPr>
              <a:t> Mean Deviation is also known as average deviation. In this case deviation taken from any average especially Mean, Median or Mode. While taking deviation we have to ignore negative items and consider all of them as positive. </a:t>
            </a:r>
            <a:endParaRPr lang="en-IN" dirty="0"/>
          </a:p>
        </p:txBody>
      </p:sp>
    </p:spTree>
    <p:extLst>
      <p:ext uri="{BB962C8B-B14F-4D97-AF65-F5344CB8AC3E}">
        <p14:creationId xmlns:p14="http://schemas.microsoft.com/office/powerpoint/2010/main" val="2908245813"/>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deviation</a:t>
            </a:r>
            <a:endParaRPr lang="en-IN" dirty="0"/>
          </a:p>
        </p:txBody>
      </p:sp>
      <p:sp>
        <p:nvSpPr>
          <p:cNvPr id="4" name="Content Placeholder 3"/>
          <p:cNvSpPr>
            <a:spLocks noGrp="1" noChangeArrowheads="1"/>
          </p:cNvSpPr>
          <p:nvPr>
            <p:ph idx="1"/>
          </p:nvPr>
        </p:nvSpPr>
        <p:spPr>
          <a:xfrm>
            <a:off x="822960" y="1100628"/>
            <a:ext cx="7520940" cy="4461972"/>
          </a:xfrm>
          <a:prstGeom prst="rect">
            <a:avLst/>
          </a:prstGeom>
        </p:spPr>
        <p:txBody>
          <a:bodyPr>
            <a:norm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The concept of standard deviation was first introduced by Karl Pearson in 1893. The standard deviation is the most useful and the most popular measure of dispersion. Just as the arithmetic mean is the most of all the averages, the standard deviation is the best of all measures of dispersion.</a:t>
            </a:r>
          </a:p>
          <a:p>
            <a:pPr marL="0" lvl="0" indent="0" fontAlgn="base">
              <a:spcBef>
                <a:spcPct val="20000"/>
              </a:spcBef>
              <a:spcAft>
                <a:spcPct val="0"/>
              </a:spcAft>
              <a:buClr>
                <a:srgbClr val="3333CC"/>
              </a:buClr>
              <a:buSzPct val="60000"/>
            </a:pPr>
            <a:r>
              <a:rPr lang="en-US" altLang="en-US" sz="2400" dirty="0">
                <a:solidFill>
                  <a:srgbClr val="FF0000"/>
                </a:solidFill>
                <a:latin typeface="Comic Sans MS" pitchFamily="66" charset="0"/>
                <a:cs typeface="Arial" charset="0"/>
              </a:rPr>
              <a:t>Standard Deviation</a:t>
            </a:r>
            <a:r>
              <a:rPr lang="en-US" altLang="en-US" sz="2400" b="0" dirty="0">
                <a:solidFill>
                  <a:srgbClr val="000000"/>
                </a:solidFill>
                <a:latin typeface="Comic Sans MS" pitchFamily="66" charset="0"/>
                <a:cs typeface="Arial" charset="0"/>
              </a:rPr>
              <a:t> shows the variation in data. If the data is close together, the standard deviation will be small. If the data is spread out, the standard deviation will be large.  </a:t>
            </a:r>
            <a:r>
              <a:rPr lang="en-US" altLang="en-US" sz="2400" b="0" dirty="0" smtClean="0">
                <a:solidFill>
                  <a:srgbClr val="000000"/>
                </a:solidFill>
                <a:latin typeface="Comic Sans MS" pitchFamily="66" charset="0"/>
                <a:cs typeface="Arial" charset="0"/>
              </a:rPr>
              <a:t>It is</a:t>
            </a:r>
            <a:r>
              <a:rPr lang="en-US" altLang="en-US" sz="3400" b="0" dirty="0" smtClean="0">
                <a:solidFill>
                  <a:srgbClr val="000000"/>
                </a:solidFill>
                <a:latin typeface="Comic Sans MS" pitchFamily="66" charset="0"/>
                <a:cs typeface="Arial" charset="0"/>
              </a:rPr>
              <a:t> </a:t>
            </a:r>
            <a:r>
              <a:rPr lang="en-US" altLang="en-US" sz="3200" b="0" dirty="0">
                <a:solidFill>
                  <a:srgbClr val="000000"/>
                </a:solidFill>
                <a:latin typeface="Comic Sans MS" pitchFamily="66" charset="0"/>
                <a:cs typeface="Arial" charset="0"/>
              </a:rPr>
              <a:t>often denoted  </a:t>
            </a:r>
            <a:r>
              <a:rPr lang="en-US" altLang="en-US" sz="3200" b="0" dirty="0" smtClean="0">
                <a:solidFill>
                  <a:srgbClr val="000000"/>
                </a:solidFill>
                <a:latin typeface="Comic Sans MS" pitchFamily="66" charset="0"/>
                <a:cs typeface="Arial" charset="0"/>
              </a:rPr>
              <a:t>by </a:t>
            </a:r>
            <a:r>
              <a:rPr lang="en-US" altLang="en-US" sz="3200" b="0" dirty="0">
                <a:solidFill>
                  <a:srgbClr val="000000"/>
                </a:solidFill>
                <a:latin typeface="Comic Sans MS" pitchFamily="66" charset="0"/>
                <a:cs typeface="Arial" charset="0"/>
              </a:rPr>
              <a:t>the lowercase Greek letter sigma</a:t>
            </a:r>
            <a:r>
              <a:rPr lang="en-US" altLang="en-US" sz="3200" b="0" dirty="0">
                <a:solidFill>
                  <a:srgbClr val="000000"/>
                </a:solidFill>
                <a:latin typeface="Tahoma" pitchFamily="34" charset="0"/>
                <a:cs typeface="Arial" charset="0"/>
              </a:rPr>
              <a:t>,</a:t>
            </a:r>
            <a:endParaRPr lang="en-US" altLang="en-US" sz="2000" b="0" dirty="0">
              <a:solidFill>
                <a:srgbClr val="000000"/>
              </a:solidFill>
              <a:latin typeface="Comic Sans MS" pitchFamily="66" charset="0"/>
              <a:cs typeface="Arial" charset="0"/>
            </a:endParaRP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2257345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autoUpdateAnimBg="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deviation</a:t>
            </a:r>
            <a:endParaRPr lang="en-IN" dirty="0"/>
          </a:p>
        </p:txBody>
      </p:sp>
      <p:sp>
        <p:nvSpPr>
          <p:cNvPr id="3" name="Content Placeholder 2"/>
          <p:cNvSpPr>
            <a:spLocks noGrp="1"/>
          </p:cNvSpPr>
          <p:nvPr>
            <p:ph idx="1"/>
          </p:nvPr>
        </p:nvSpPr>
        <p:spPr/>
        <p:txBody>
          <a:bodyPr>
            <a:normAutofit fontScale="92500" lnSpcReduction="10000"/>
          </a:bodyPr>
          <a:lstStyle/>
          <a:p>
            <a:pPr lvl="0" algn="just" eaLnBrk="0" fontAlgn="base" hangingPunct="0">
              <a:spcBef>
                <a:spcPct val="20000"/>
              </a:spcBef>
              <a:spcAft>
                <a:spcPct val="0"/>
              </a:spcAft>
              <a:buClr>
                <a:srgbClr val="008000"/>
              </a:buClr>
              <a:buBlip>
                <a:blip r:embed="rId2"/>
              </a:buBlip>
            </a:pPr>
            <a:r>
              <a:rPr lang="en-US" sz="2800" b="0" kern="0" dirty="0">
                <a:solidFill>
                  <a:srgbClr val="000000"/>
                </a:solidFill>
                <a:latin typeface="Times New Roman"/>
              </a:rPr>
              <a:t>The standard deviation is represented by the Greek letter (sigma). It is always calculated from the arithmetic mean, median and mode is not considered. While looking at the earlier measures of dispersion all of them suffer from one or the other demerit i.e.</a:t>
            </a:r>
          </a:p>
          <a:p>
            <a:pPr lvl="0" algn="just" eaLnBrk="0" fontAlgn="base" hangingPunct="0">
              <a:spcBef>
                <a:spcPct val="20000"/>
              </a:spcBef>
              <a:spcAft>
                <a:spcPct val="0"/>
              </a:spcAft>
              <a:buClr>
                <a:srgbClr val="008000"/>
              </a:buClr>
              <a:buBlip>
                <a:blip r:embed="rId2"/>
              </a:buBlip>
            </a:pPr>
            <a:r>
              <a:rPr lang="en-US" sz="2800" b="0" kern="0" dirty="0">
                <a:solidFill>
                  <a:srgbClr val="000000"/>
                </a:solidFill>
                <a:latin typeface="Times New Roman"/>
              </a:rPr>
              <a:t>Range –it suffer from a serious drawback considers only 2 values and neglects all the other values of the series.</a:t>
            </a:r>
          </a:p>
          <a:p>
            <a:endParaRPr lang="en-IN" dirty="0"/>
          </a:p>
        </p:txBody>
      </p:sp>
    </p:spTree>
    <p:extLst>
      <p:ext uri="{BB962C8B-B14F-4D97-AF65-F5344CB8AC3E}">
        <p14:creationId xmlns:p14="http://schemas.microsoft.com/office/powerpoint/2010/main" val="1219175600"/>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VARIANCE</a:t>
            </a:r>
            <a:endParaRPr lang="en-IN" dirty="0"/>
          </a:p>
        </p:txBody>
      </p:sp>
      <p:sp>
        <p:nvSpPr>
          <p:cNvPr id="3" name="Content Placeholder 2"/>
          <p:cNvSpPr>
            <a:spLocks noGrp="1"/>
          </p:cNvSpPr>
          <p:nvPr>
            <p:ph idx="1"/>
          </p:nvPr>
        </p:nvSpPr>
        <p:spPr/>
        <p:txBody>
          <a:bodyPr>
            <a:normAutofit fontScale="85000" lnSpcReduction="10000"/>
          </a:bodyPr>
          <a:lstStyle/>
          <a:p>
            <a:pPr marL="860425" lvl="0" indent="-860425" fontAlgn="base">
              <a:spcBef>
                <a:spcPct val="20000"/>
              </a:spcBef>
              <a:spcAft>
                <a:spcPct val="0"/>
              </a:spcAft>
              <a:buClr>
                <a:srgbClr val="3333CC"/>
              </a:buClr>
              <a:buSzPct val="60000"/>
            </a:pPr>
            <a:r>
              <a:rPr lang="en-US" altLang="en-US" sz="3200" b="0" kern="0" dirty="0">
                <a:solidFill>
                  <a:srgbClr val="000000"/>
                </a:solidFill>
                <a:latin typeface="Comic Sans MS" pitchFamily="66" charset="0"/>
              </a:rPr>
              <a:t>Find the </a:t>
            </a:r>
            <a:r>
              <a:rPr lang="en-US" altLang="en-US" sz="3200" kern="0" dirty="0">
                <a:solidFill>
                  <a:srgbClr val="FF0000"/>
                </a:solidFill>
                <a:latin typeface="Comic Sans MS" pitchFamily="66" charset="0"/>
              </a:rPr>
              <a:t>variance</a:t>
            </a:r>
            <a:r>
              <a:rPr lang="en-US" altLang="en-US" sz="3200" b="0" kern="0" dirty="0">
                <a:solidFill>
                  <a:srgbClr val="000000"/>
                </a:solidFill>
                <a:latin typeface="Comic Sans MS" pitchFamily="66" charset="0"/>
              </a:rPr>
              <a:t>.</a:t>
            </a:r>
          </a:p>
          <a:p>
            <a:pPr marL="860425" lvl="0" indent="-860425" fontAlgn="base">
              <a:spcBef>
                <a:spcPct val="20000"/>
              </a:spcBef>
              <a:spcAft>
                <a:spcPct val="0"/>
              </a:spcAft>
              <a:buClr>
                <a:srgbClr val="3333CC"/>
              </a:buClr>
              <a:buSzPct val="60000"/>
            </a:pPr>
            <a:r>
              <a:rPr lang="en-US" sz="3200" b="0" kern="0" dirty="0">
                <a:solidFill>
                  <a:srgbClr val="000000"/>
                </a:solidFill>
                <a:latin typeface="Comic Sans MS" pitchFamily="66" charset="0"/>
              </a:rPr>
              <a:t>       a) Find the </a:t>
            </a:r>
            <a:r>
              <a:rPr lang="en-US" sz="3200" kern="0" dirty="0">
                <a:solidFill>
                  <a:srgbClr val="FF0000"/>
                </a:solidFill>
                <a:latin typeface="Comic Sans MS" pitchFamily="66" charset="0"/>
              </a:rPr>
              <a:t>mean</a:t>
            </a:r>
            <a:r>
              <a:rPr lang="en-US" sz="3200" b="0" kern="0" dirty="0">
                <a:solidFill>
                  <a:srgbClr val="000000"/>
                </a:solidFill>
                <a:latin typeface="Comic Sans MS" pitchFamily="66" charset="0"/>
              </a:rPr>
              <a:t> of the data.        </a:t>
            </a:r>
          </a:p>
          <a:p>
            <a:pPr marL="860425" lvl="0" indent="-860425" fontAlgn="base">
              <a:spcBef>
                <a:spcPct val="20000"/>
              </a:spcBef>
              <a:spcAft>
                <a:spcPct val="0"/>
              </a:spcAft>
              <a:buClr>
                <a:srgbClr val="3333CC"/>
              </a:buClr>
              <a:buSzPct val="60000"/>
            </a:pPr>
            <a:r>
              <a:rPr lang="en-US" sz="3200" b="0" kern="0" dirty="0">
                <a:solidFill>
                  <a:srgbClr val="000000"/>
                </a:solidFill>
                <a:latin typeface="Comic Sans MS" pitchFamily="66" charset="0"/>
              </a:rPr>
              <a:t>	b) Subtract the mean from each value.</a:t>
            </a:r>
          </a:p>
          <a:p>
            <a:pPr marL="860425" lvl="0" indent="-860425" fontAlgn="base">
              <a:spcBef>
                <a:spcPct val="20000"/>
              </a:spcBef>
              <a:spcAft>
                <a:spcPct val="0"/>
              </a:spcAft>
              <a:buClr>
                <a:srgbClr val="3333CC"/>
              </a:buClr>
              <a:buSzPct val="60000"/>
            </a:pPr>
            <a:r>
              <a:rPr lang="en-US" sz="3200" b="0" kern="0" dirty="0">
                <a:solidFill>
                  <a:srgbClr val="000000"/>
                </a:solidFill>
                <a:latin typeface="Comic Sans MS" pitchFamily="66" charset="0"/>
              </a:rPr>
              <a:t>    	c) Square each deviation of the mean.</a:t>
            </a:r>
          </a:p>
          <a:p>
            <a:pPr marL="860425" lvl="0" indent="-860425" fontAlgn="base">
              <a:spcBef>
                <a:spcPct val="20000"/>
              </a:spcBef>
              <a:spcAft>
                <a:spcPct val="0"/>
              </a:spcAft>
              <a:buClr>
                <a:srgbClr val="3333CC"/>
              </a:buClr>
              <a:buSzPct val="60000"/>
            </a:pPr>
            <a:r>
              <a:rPr lang="en-US" sz="3200" b="0" kern="0" dirty="0">
                <a:solidFill>
                  <a:srgbClr val="000000"/>
                </a:solidFill>
                <a:latin typeface="Comic Sans MS" pitchFamily="66" charset="0"/>
              </a:rPr>
              <a:t>    	d) Find the sum of the squares.</a:t>
            </a:r>
          </a:p>
          <a:p>
            <a:pPr marL="860425" lvl="0" indent="-860425" fontAlgn="base">
              <a:spcBef>
                <a:spcPct val="20000"/>
              </a:spcBef>
              <a:spcAft>
                <a:spcPct val="0"/>
              </a:spcAft>
              <a:buClr>
                <a:srgbClr val="3333CC"/>
              </a:buClr>
              <a:buSzPct val="60000"/>
            </a:pPr>
            <a:r>
              <a:rPr lang="en-US" sz="3200" b="0" kern="0" dirty="0">
                <a:solidFill>
                  <a:srgbClr val="000000"/>
                </a:solidFill>
                <a:latin typeface="Comic Sans MS" pitchFamily="66" charset="0"/>
              </a:rPr>
              <a:t>    	e) Divide the total by the number of     items.</a:t>
            </a:r>
          </a:p>
          <a:p>
            <a:pPr marL="860425" lvl="0" indent="-860425" fontAlgn="base">
              <a:spcBef>
                <a:spcPct val="20000"/>
              </a:spcBef>
              <a:spcAft>
                <a:spcPct val="0"/>
              </a:spcAft>
              <a:buClr>
                <a:srgbClr val="3333CC"/>
              </a:buClr>
              <a:buSzPct val="60000"/>
            </a:pPr>
            <a:r>
              <a:rPr lang="en-US" altLang="en-US" sz="3200" b="0" kern="0" dirty="0">
                <a:solidFill>
                  <a:srgbClr val="000000"/>
                </a:solidFill>
                <a:latin typeface="Comic Sans MS" pitchFamily="66" charset="0"/>
              </a:rPr>
              <a:t> Take the square root of the variance.</a:t>
            </a:r>
          </a:p>
          <a:p>
            <a:endParaRPr lang="en-IN" dirty="0"/>
          </a:p>
        </p:txBody>
      </p:sp>
    </p:spTree>
    <p:extLst>
      <p:ext uri="{BB962C8B-B14F-4D97-AF65-F5344CB8AC3E}">
        <p14:creationId xmlns:p14="http://schemas.microsoft.com/office/powerpoint/2010/main" val="24005447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3.OBJECTIVITY</a:t>
            </a:r>
            <a:endParaRPr lang="en-IN" dirty="0"/>
          </a:p>
        </p:txBody>
      </p:sp>
      <p:sp>
        <p:nvSpPr>
          <p:cNvPr id="3" name="Content Placeholder 2"/>
          <p:cNvSpPr>
            <a:spLocks noGrp="1"/>
          </p:cNvSpPr>
          <p:nvPr>
            <p:ph idx="1"/>
          </p:nvPr>
        </p:nvSpPr>
        <p:spPr/>
        <p:txBody>
          <a:bodyPr/>
          <a:lstStyle/>
          <a:p>
            <a:pPr algn="just"/>
            <a:r>
              <a:rPr lang="en-US" sz="4000" dirty="0" smtClean="0"/>
              <a:t>THE PROCESS OF EVALUATING THE DEGREE OF AGREEMENT IN THE RESULT OBTAINED BY DIFFERENT TESTERS BY USING SAME TEST OR INSTRUMENTS</a:t>
            </a:r>
            <a:r>
              <a:rPr lang="en-US" dirty="0" smtClean="0"/>
              <a:t>.</a:t>
            </a:r>
            <a:endParaRPr lang="en-IN" dirty="0"/>
          </a:p>
        </p:txBody>
      </p:sp>
    </p:spTree>
    <p:extLst>
      <p:ext uri="{BB962C8B-B14F-4D97-AF65-F5344CB8AC3E}">
        <p14:creationId xmlns:p14="http://schemas.microsoft.com/office/powerpoint/2010/main" val="4187171026"/>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a:t>
            </a:r>
            <a:endParaRPr lang="en-IN" dirty="0"/>
          </a:p>
        </p:txBody>
      </p:sp>
      <p:sp>
        <p:nvSpPr>
          <p:cNvPr id="3" name="Content Placeholder 2"/>
          <p:cNvSpPr>
            <a:spLocks noGrp="1"/>
          </p:cNvSpPr>
          <p:nvPr>
            <p:ph idx="1"/>
          </p:nvPr>
        </p:nvSpPr>
        <p:spPr/>
        <p:txBody>
          <a:bodyPr/>
          <a:lstStyle/>
          <a:p>
            <a:pPr lvl="0" fontAlgn="base">
              <a:spcBef>
                <a:spcPct val="20000"/>
              </a:spcBef>
              <a:spcAft>
                <a:spcPct val="0"/>
              </a:spcAft>
              <a:buClr>
                <a:srgbClr val="3333CC"/>
              </a:buClr>
              <a:buSzPct val="60000"/>
            </a:pPr>
            <a:r>
              <a:rPr lang="en-US" sz="2800" b="0" kern="0" dirty="0">
                <a:solidFill>
                  <a:srgbClr val="000000"/>
                </a:solidFill>
                <a:latin typeface="Comic Sans MS" pitchFamily="66" charset="0"/>
              </a:rPr>
              <a:t>The standard deviation formula can be represented using Sigma Notation:</a:t>
            </a:r>
          </a:p>
          <a:p>
            <a:r>
              <a:rPr lang="en-US" sz="2800" b="0" dirty="0">
                <a:solidFill>
                  <a:srgbClr val="000000"/>
                </a:solidFill>
                <a:latin typeface="Comic Sans MS" pitchFamily="66" charset="0"/>
                <a:cs typeface="Arial" charset="0"/>
              </a:rPr>
              <a:t>Notice the standard deviation formula is the square root of the variance</a:t>
            </a:r>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3657600"/>
            <a:ext cx="2743200" cy="113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0946807"/>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1800" b="1" kern="0" cap="none" dirty="0">
                <a:solidFill>
                  <a:srgbClr val="0000FF"/>
                </a:solidFill>
                <a:latin typeface="Comic Sans MS" pitchFamily="66" charset="0"/>
                <a:ea typeface="+mn-ea"/>
                <a:cs typeface="+mn-cs"/>
              </a:rPr>
              <a:t>Find the variance and </a:t>
            </a:r>
            <a:br>
              <a:rPr lang="en-US" altLang="en-US" sz="1800" b="1" kern="0" cap="none" dirty="0">
                <a:solidFill>
                  <a:srgbClr val="0000FF"/>
                </a:solidFill>
                <a:latin typeface="Comic Sans MS" pitchFamily="66" charset="0"/>
                <a:ea typeface="+mn-ea"/>
                <a:cs typeface="+mn-cs"/>
              </a:rPr>
            </a:br>
            <a:r>
              <a:rPr lang="en-US" altLang="en-US" sz="1800" b="1" kern="0" cap="none" dirty="0">
                <a:solidFill>
                  <a:srgbClr val="0000FF"/>
                </a:solidFill>
                <a:latin typeface="Comic Sans MS" pitchFamily="66" charset="0"/>
                <a:ea typeface="+mn-ea"/>
                <a:cs typeface="+mn-cs"/>
              </a:rPr>
              <a:t>  standard deviation</a:t>
            </a:r>
            <a:endParaRPr lang="en-IN" sz="1200" dirty="0"/>
          </a:p>
        </p:txBody>
      </p:sp>
      <p:sp>
        <p:nvSpPr>
          <p:cNvPr id="3" name="Content Placeholder 2"/>
          <p:cNvSpPr>
            <a:spLocks noGrp="1"/>
          </p:cNvSpPr>
          <p:nvPr>
            <p:ph idx="1"/>
          </p:nvPr>
        </p:nvSpPr>
        <p:spPr>
          <a:xfrm>
            <a:off x="937260" y="1041400"/>
            <a:ext cx="7520940" cy="5054600"/>
          </a:xfrm>
        </p:spPr>
        <p:txBody>
          <a:bodyPr/>
          <a:lstStyle/>
          <a:p>
            <a:pPr marL="0" lvl="0" indent="0">
              <a:spcBef>
                <a:spcPts val="0"/>
              </a:spcBef>
            </a:pPr>
            <a:r>
              <a:rPr lang="en-US" sz="2400" b="0" dirty="0">
                <a:solidFill>
                  <a:srgbClr val="006600"/>
                </a:solidFill>
                <a:latin typeface="Comic Sans MS" pitchFamily="66" charset="0"/>
              </a:rPr>
              <a:t>The math test scores of five students are:  92,88,80,68 and 52</a:t>
            </a:r>
            <a:r>
              <a:rPr lang="en-US" sz="2400" b="0" dirty="0" smtClean="0">
                <a:solidFill>
                  <a:srgbClr val="006600"/>
                </a:solidFill>
                <a:latin typeface="Comic Sans MS" pitchFamily="66" charset="0"/>
              </a:rPr>
              <a:t>.</a:t>
            </a:r>
          </a:p>
          <a:p>
            <a:pPr marL="457200" lvl="0" indent="-457200">
              <a:spcBef>
                <a:spcPts val="0"/>
              </a:spcBef>
              <a:buAutoNum type="arabicParenR"/>
            </a:pPr>
            <a:r>
              <a:rPr lang="en-US" sz="2400" b="0" dirty="0" smtClean="0">
                <a:solidFill>
                  <a:srgbClr val="000000"/>
                </a:solidFill>
                <a:latin typeface="Comic Sans MS" pitchFamily="66" charset="0"/>
              </a:rPr>
              <a:t>Find </a:t>
            </a:r>
            <a:r>
              <a:rPr lang="en-US" sz="2400" b="0" dirty="0">
                <a:solidFill>
                  <a:srgbClr val="000000"/>
                </a:solidFill>
                <a:latin typeface="Comic Sans MS" pitchFamily="66" charset="0"/>
              </a:rPr>
              <a:t>the </a:t>
            </a:r>
            <a:r>
              <a:rPr lang="en-US" sz="2400" dirty="0">
                <a:solidFill>
                  <a:srgbClr val="FF0000"/>
                </a:solidFill>
                <a:latin typeface="Comic Sans MS" pitchFamily="66" charset="0"/>
              </a:rPr>
              <a:t>mean</a:t>
            </a:r>
            <a:r>
              <a:rPr lang="en-US" sz="2400" b="0" dirty="0">
                <a:solidFill>
                  <a:srgbClr val="000000"/>
                </a:solidFill>
                <a:latin typeface="Comic Sans MS" pitchFamily="66" charset="0"/>
              </a:rPr>
              <a:t>: (92+88+80+68+52)/5 = 76</a:t>
            </a:r>
            <a:r>
              <a:rPr lang="en-US" sz="2400" b="0" dirty="0" smtClean="0">
                <a:solidFill>
                  <a:srgbClr val="000000"/>
                </a:solidFill>
                <a:latin typeface="Comic Sans MS" pitchFamily="66" charset="0"/>
              </a:rPr>
              <a:t>.</a:t>
            </a:r>
          </a:p>
          <a:p>
            <a:pPr marL="0" lvl="0" indent="0">
              <a:spcBef>
                <a:spcPts val="0"/>
              </a:spcBef>
            </a:pPr>
            <a:r>
              <a:rPr lang="en-US" sz="2400" b="0" dirty="0">
                <a:solidFill>
                  <a:srgbClr val="000000"/>
                </a:solidFill>
                <a:latin typeface="Comic Sans MS" pitchFamily="66" charset="0"/>
              </a:rPr>
              <a:t>2) Find the </a:t>
            </a:r>
            <a:r>
              <a:rPr lang="en-US" sz="2400" dirty="0">
                <a:solidFill>
                  <a:srgbClr val="FF0000"/>
                </a:solidFill>
                <a:latin typeface="Comic Sans MS" pitchFamily="66" charset="0"/>
              </a:rPr>
              <a:t>deviation from the mean</a:t>
            </a:r>
            <a:r>
              <a:rPr lang="en-US" sz="2400" b="0" dirty="0">
                <a:solidFill>
                  <a:srgbClr val="000000"/>
                </a:solidFill>
                <a:latin typeface="Comic Sans MS" pitchFamily="66" charset="0"/>
              </a:rPr>
              <a:t>:</a:t>
            </a:r>
            <a:r>
              <a:rPr lang="en-US" sz="1800" b="0" dirty="0">
                <a:solidFill>
                  <a:srgbClr val="000000"/>
                </a:solidFill>
                <a:latin typeface="Comic Sans MS" pitchFamily="66" charset="0"/>
              </a:rPr>
              <a:t>  </a:t>
            </a:r>
          </a:p>
          <a:p>
            <a:pPr marL="0" lvl="0" indent="0">
              <a:spcBef>
                <a:spcPts val="0"/>
              </a:spcBef>
            </a:pPr>
            <a:r>
              <a:rPr lang="en-US" sz="1800" b="0" dirty="0">
                <a:solidFill>
                  <a:srgbClr val="000000"/>
                </a:solidFill>
                <a:latin typeface="Times" charset="0"/>
              </a:rPr>
              <a:t>         </a:t>
            </a:r>
            <a:r>
              <a:rPr lang="en-US" sz="2000" b="0" dirty="0">
                <a:solidFill>
                  <a:srgbClr val="000000"/>
                </a:solidFill>
                <a:latin typeface="Times" charset="0"/>
              </a:rPr>
              <a:t>92-76=16</a:t>
            </a:r>
          </a:p>
          <a:p>
            <a:pPr marL="0" lvl="0" indent="0">
              <a:spcBef>
                <a:spcPts val="0"/>
              </a:spcBef>
            </a:pPr>
            <a:r>
              <a:rPr lang="en-US" sz="2000" b="0" dirty="0">
                <a:solidFill>
                  <a:srgbClr val="000000"/>
                </a:solidFill>
                <a:latin typeface="Times" charset="0"/>
              </a:rPr>
              <a:t>        88-76=12</a:t>
            </a:r>
          </a:p>
          <a:p>
            <a:pPr marL="0" lvl="0" indent="0">
              <a:spcBef>
                <a:spcPts val="0"/>
              </a:spcBef>
            </a:pPr>
            <a:r>
              <a:rPr lang="en-US" sz="2000" b="0" dirty="0">
                <a:solidFill>
                  <a:srgbClr val="000000"/>
                </a:solidFill>
                <a:latin typeface="Times" charset="0"/>
              </a:rPr>
              <a:t>        80-76=4</a:t>
            </a:r>
          </a:p>
          <a:p>
            <a:pPr marL="0" lvl="0" indent="0">
              <a:spcBef>
                <a:spcPts val="0"/>
              </a:spcBef>
            </a:pPr>
            <a:r>
              <a:rPr lang="en-US" sz="2000" b="0" dirty="0">
                <a:solidFill>
                  <a:srgbClr val="000000"/>
                </a:solidFill>
                <a:latin typeface="Times" charset="0"/>
              </a:rPr>
              <a:t>        68-76= -8</a:t>
            </a:r>
          </a:p>
          <a:p>
            <a:pPr marL="0" lvl="0" indent="0">
              <a:spcBef>
                <a:spcPts val="0"/>
              </a:spcBef>
            </a:pPr>
            <a:r>
              <a:rPr lang="en-US" sz="2000" b="0" dirty="0">
                <a:solidFill>
                  <a:srgbClr val="000000"/>
                </a:solidFill>
                <a:latin typeface="Times" charset="0"/>
              </a:rPr>
              <a:t>        52-76= -24</a:t>
            </a:r>
          </a:p>
          <a:p>
            <a:pPr marL="457200" lvl="0" indent="-457200">
              <a:spcBef>
                <a:spcPts val="0"/>
              </a:spcBef>
              <a:buAutoNum type="arabicParenR"/>
            </a:pPr>
            <a:endParaRPr lang="en-US" sz="2400" b="0" dirty="0">
              <a:solidFill>
                <a:srgbClr val="000000"/>
              </a:solidFill>
              <a:latin typeface="Comic Sans MS" pitchFamily="66" charset="0"/>
            </a:endParaRPr>
          </a:p>
          <a:p>
            <a:pPr marL="0" lvl="0" indent="0">
              <a:spcBef>
                <a:spcPts val="0"/>
              </a:spcBef>
            </a:pPr>
            <a:endParaRPr lang="en-US" sz="2400" b="0" dirty="0">
              <a:solidFill>
                <a:srgbClr val="006600"/>
              </a:solidFill>
              <a:latin typeface="Comic Sans MS" pitchFamily="66" charset="0"/>
            </a:endParaRPr>
          </a:p>
          <a:p>
            <a:endParaRPr lang="en-IN" dirty="0"/>
          </a:p>
        </p:txBody>
      </p:sp>
      <p:sp>
        <p:nvSpPr>
          <p:cNvPr id="4" name="Rectangle 2"/>
          <p:cNvSpPr txBox="1">
            <a:spLocks noChangeArrowheads="1"/>
          </p:cNvSpPr>
          <p:nvPr/>
        </p:nvSpPr>
        <p:spPr bwMode="auto">
          <a:xfrm>
            <a:off x="1752600" y="457200"/>
            <a:ext cx="6019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7" tIns="44450" rIns="90487" bIns="44450" numCol="1" anchor="ctr" anchorCtr="0" compatLnSpc="1">
            <a:prstTxWarp prst="textNoShape">
              <a:avLst/>
            </a:prstTxWarp>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4000" b="1" i="0" u="none" strike="noStrike" kern="0" cap="none" spc="0" normalizeH="0" baseline="0" noProof="0" dirty="0" smtClean="0">
                <a:ln>
                  <a:noFill/>
                </a:ln>
                <a:solidFill>
                  <a:srgbClr val="000000"/>
                </a:solidFill>
                <a:effectLst/>
                <a:uLnTx/>
                <a:uFillTx/>
                <a:latin typeface="Tahoma"/>
                <a:ea typeface="+mj-ea"/>
                <a:cs typeface="+mj-cs"/>
              </a:rPr>
              <a:t> </a:t>
            </a:r>
            <a:endParaRPr kumimoji="0" lang="en-US" altLang="en-US" sz="4000" b="1" i="0" u="none" strike="noStrike" kern="0" cap="none" spc="0" normalizeH="0" baseline="0" noProof="0" dirty="0" smtClean="0">
              <a:ln>
                <a:noFill/>
              </a:ln>
              <a:solidFill>
                <a:srgbClr val="0000FF"/>
              </a:solidFill>
              <a:effectLst/>
              <a:uLnTx/>
              <a:uFillTx/>
              <a:latin typeface="Comic Sans MS" pitchFamily="66" charset="0"/>
              <a:ea typeface="+mj-ea"/>
              <a:cs typeface="+mj-cs"/>
            </a:endParaRPr>
          </a:p>
        </p:txBody>
      </p:sp>
    </p:spTree>
    <p:extLst>
      <p:ext uri="{BB962C8B-B14F-4D97-AF65-F5344CB8AC3E}">
        <p14:creationId xmlns:p14="http://schemas.microsoft.com/office/powerpoint/2010/main" val="3302405556"/>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a:t>
            </a:r>
            <a:endParaRPr lang="en-IN" dirty="0"/>
          </a:p>
        </p:txBody>
      </p:sp>
      <p:sp>
        <p:nvSpPr>
          <p:cNvPr id="3" name="Content Placeholder 2"/>
          <p:cNvSpPr>
            <a:spLocks noGrp="1"/>
          </p:cNvSpPr>
          <p:nvPr>
            <p:ph idx="1"/>
          </p:nvPr>
        </p:nvSpPr>
        <p:spPr/>
        <p:txBody>
          <a:bodyPr/>
          <a:lstStyle/>
          <a:p>
            <a:pPr marL="0" lvl="0" indent="0" fontAlgn="base">
              <a:lnSpc>
                <a:spcPct val="90000"/>
              </a:lnSpc>
              <a:spcBef>
                <a:spcPct val="0"/>
              </a:spcBef>
              <a:spcAft>
                <a:spcPct val="0"/>
              </a:spcAft>
              <a:buClr>
                <a:srgbClr val="3333CC"/>
              </a:buClr>
              <a:buSzPct val="60000"/>
            </a:pPr>
            <a:r>
              <a:rPr lang="en-US" sz="2800" b="0" kern="0" dirty="0">
                <a:solidFill>
                  <a:srgbClr val="006600"/>
                </a:solidFill>
                <a:latin typeface="Comic Sans MS" pitchFamily="66" charset="0"/>
              </a:rPr>
              <a:t>The math test scores of five students are:   92,88,80,68 and 52</a:t>
            </a:r>
            <a:r>
              <a:rPr lang="en-US" sz="2800" b="0" kern="0" dirty="0" smtClean="0">
                <a:solidFill>
                  <a:srgbClr val="006600"/>
                </a:solidFill>
                <a:latin typeface="Comic Sans MS" pitchFamily="66" charset="0"/>
              </a:rPr>
              <a:t>.</a:t>
            </a:r>
          </a:p>
          <a:p>
            <a:pPr marL="0" lvl="0" indent="0" fontAlgn="base">
              <a:lnSpc>
                <a:spcPct val="90000"/>
              </a:lnSpc>
              <a:spcBef>
                <a:spcPct val="0"/>
              </a:spcBef>
              <a:spcAft>
                <a:spcPct val="0"/>
              </a:spcAft>
              <a:buClr>
                <a:srgbClr val="3333CC"/>
              </a:buClr>
              <a:buSzPct val="60000"/>
            </a:pPr>
            <a:r>
              <a:rPr lang="en-US" sz="2400" b="0" dirty="0">
                <a:solidFill>
                  <a:srgbClr val="000000"/>
                </a:solidFill>
                <a:latin typeface="Times" charset="0"/>
                <a:cs typeface="Arial" charset="0"/>
              </a:rPr>
              <a:t>3) </a:t>
            </a:r>
            <a:r>
              <a:rPr lang="en-US" sz="2400" b="0" dirty="0">
                <a:solidFill>
                  <a:srgbClr val="000000"/>
                </a:solidFill>
                <a:latin typeface="Comic Sans MS" pitchFamily="66" charset="0"/>
                <a:cs typeface="Arial" charset="0"/>
              </a:rPr>
              <a:t>Square the  deviation from the                      mean:</a:t>
            </a:r>
            <a:endParaRPr lang="en-US" sz="2800" b="0" kern="0" dirty="0">
              <a:solidFill>
                <a:srgbClr val="006600"/>
              </a:solidFill>
              <a:latin typeface="Comic Sans MS" pitchFamily="66" charset="0"/>
            </a:endParaRPr>
          </a:p>
          <a:p>
            <a:endParaRPr lang="en-IN"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2438400"/>
            <a:ext cx="21336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7592817"/>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a:t>
            </a:r>
            <a:endParaRPr lang="en-IN" dirty="0"/>
          </a:p>
        </p:txBody>
      </p:sp>
      <p:sp>
        <p:nvSpPr>
          <p:cNvPr id="3" name="Content Placeholder 2"/>
          <p:cNvSpPr>
            <a:spLocks noGrp="1"/>
          </p:cNvSpPr>
          <p:nvPr>
            <p:ph idx="1"/>
          </p:nvPr>
        </p:nvSpPr>
        <p:spPr/>
        <p:txBody>
          <a:bodyPr/>
          <a:lstStyle/>
          <a:p>
            <a:pPr marL="0" lvl="0" indent="0" fontAlgn="base">
              <a:spcBef>
                <a:spcPct val="0"/>
              </a:spcBef>
              <a:spcAft>
                <a:spcPct val="0"/>
              </a:spcAft>
            </a:pPr>
            <a:r>
              <a:rPr lang="en-US" sz="3200" b="0" dirty="0">
                <a:solidFill>
                  <a:srgbClr val="000000"/>
                </a:solidFill>
                <a:latin typeface="Comic Sans MS" pitchFamily="66" charset="0"/>
                <a:cs typeface="Arial" charset="0"/>
              </a:rPr>
              <a:t>4</a:t>
            </a:r>
            <a:r>
              <a:rPr lang="en-US" sz="2400" b="0" dirty="0">
                <a:solidFill>
                  <a:srgbClr val="000000"/>
                </a:solidFill>
                <a:latin typeface="Comic Sans MS" pitchFamily="66" charset="0"/>
                <a:cs typeface="Arial" charset="0"/>
              </a:rPr>
              <a:t>) Find the sum of the squares of the deviation from the mean:</a:t>
            </a:r>
          </a:p>
          <a:p>
            <a:pPr marL="0" lvl="0" indent="0" fontAlgn="base">
              <a:spcBef>
                <a:spcPct val="0"/>
              </a:spcBef>
              <a:spcAft>
                <a:spcPct val="0"/>
              </a:spcAft>
            </a:pPr>
            <a:r>
              <a:rPr lang="en-US" sz="2400" b="0" dirty="0">
                <a:solidFill>
                  <a:srgbClr val="000000"/>
                </a:solidFill>
                <a:latin typeface="Comic Sans MS" pitchFamily="66" charset="0"/>
                <a:cs typeface="Arial" charset="0"/>
              </a:rPr>
              <a:t>         256+144+16+64+576= </a:t>
            </a:r>
            <a:r>
              <a:rPr lang="en-US" sz="2400" b="0" dirty="0" smtClean="0">
                <a:solidFill>
                  <a:srgbClr val="000000"/>
                </a:solidFill>
                <a:latin typeface="Comic Sans MS" pitchFamily="66" charset="0"/>
                <a:cs typeface="Arial" charset="0"/>
              </a:rPr>
              <a:t>1056</a:t>
            </a:r>
          </a:p>
          <a:p>
            <a:pPr marL="0" lvl="0" indent="0" fontAlgn="base">
              <a:spcBef>
                <a:spcPct val="0"/>
              </a:spcBef>
              <a:spcAft>
                <a:spcPct val="0"/>
              </a:spcAft>
            </a:pPr>
            <a:r>
              <a:rPr lang="en-US" sz="2400" b="0" dirty="0">
                <a:solidFill>
                  <a:srgbClr val="000000"/>
                </a:solidFill>
                <a:latin typeface="Comic Sans MS" pitchFamily="66" charset="0"/>
                <a:cs typeface="Arial" charset="0"/>
              </a:rPr>
              <a:t>5) Divide by the number of data items to find the </a:t>
            </a:r>
            <a:r>
              <a:rPr lang="en-US" sz="2400" dirty="0">
                <a:solidFill>
                  <a:srgbClr val="FF0000"/>
                </a:solidFill>
                <a:latin typeface="Comic Sans MS" pitchFamily="66" charset="0"/>
                <a:cs typeface="Arial" charset="0"/>
              </a:rPr>
              <a:t>variance</a:t>
            </a:r>
            <a:r>
              <a:rPr lang="en-US" sz="2400" b="0" dirty="0">
                <a:solidFill>
                  <a:srgbClr val="000000"/>
                </a:solidFill>
                <a:latin typeface="Comic Sans MS" pitchFamily="66" charset="0"/>
                <a:cs typeface="Arial" charset="0"/>
              </a:rPr>
              <a:t>:  </a:t>
            </a:r>
          </a:p>
          <a:p>
            <a:pPr marL="0" lvl="0" indent="0" fontAlgn="base">
              <a:spcBef>
                <a:spcPct val="0"/>
              </a:spcBef>
              <a:spcAft>
                <a:spcPct val="0"/>
              </a:spcAft>
            </a:pPr>
            <a:r>
              <a:rPr lang="en-US" sz="2400" b="0" dirty="0">
                <a:solidFill>
                  <a:srgbClr val="000000"/>
                </a:solidFill>
                <a:latin typeface="Comic Sans MS" pitchFamily="66" charset="0"/>
                <a:cs typeface="Arial" charset="0"/>
              </a:rPr>
              <a:t>         1056/5 = 211.2</a:t>
            </a:r>
          </a:p>
          <a:p>
            <a:pPr marL="0" lvl="0" indent="0" fontAlgn="base">
              <a:spcBef>
                <a:spcPct val="0"/>
              </a:spcBef>
              <a:spcAft>
                <a:spcPct val="0"/>
              </a:spcAft>
            </a:pPr>
            <a:endParaRPr lang="en-IN" sz="1200" dirty="0"/>
          </a:p>
        </p:txBody>
      </p:sp>
    </p:spTree>
    <p:extLst>
      <p:ext uri="{BB962C8B-B14F-4D97-AF65-F5344CB8AC3E}">
        <p14:creationId xmlns:p14="http://schemas.microsoft.com/office/powerpoint/2010/main" val="2542926561"/>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a:t>
            </a:r>
            <a:endParaRPr lang="en-IN" dirty="0"/>
          </a:p>
        </p:txBody>
      </p:sp>
      <p:sp>
        <p:nvSpPr>
          <p:cNvPr id="3" name="Content Placeholder 2"/>
          <p:cNvSpPr>
            <a:spLocks noGrp="1"/>
          </p:cNvSpPr>
          <p:nvPr>
            <p:ph idx="1"/>
          </p:nvPr>
        </p:nvSpPr>
        <p:spPr/>
        <p:txBody>
          <a:bodyPr/>
          <a:lstStyle/>
          <a:p>
            <a:r>
              <a:rPr lang="en-IN" dirty="0"/>
              <a:t>The math test scores of five students are:   92,88,80,68 and 52.</a:t>
            </a:r>
          </a:p>
          <a:p>
            <a:r>
              <a:rPr lang="en-IN" dirty="0"/>
              <a:t>6) Find the square root of the  	variance: </a:t>
            </a:r>
          </a:p>
        </p:txBody>
      </p:sp>
      <p:graphicFrame>
        <p:nvGraphicFramePr>
          <p:cNvPr id="4" name="Object 6"/>
          <p:cNvGraphicFramePr>
            <a:graphicFrameLocks noChangeAspect="1"/>
          </p:cNvGraphicFramePr>
          <p:nvPr>
            <p:extLst>
              <p:ext uri="{D42A27DB-BD31-4B8C-83A1-F6EECF244321}">
                <p14:modId xmlns:p14="http://schemas.microsoft.com/office/powerpoint/2010/main" val="2982547087"/>
              </p:ext>
            </p:extLst>
          </p:nvPr>
        </p:nvGraphicFramePr>
        <p:xfrm>
          <a:off x="5029200" y="1600200"/>
          <a:ext cx="3048000" cy="712788"/>
        </p:xfrm>
        <a:graphic>
          <a:graphicData uri="http://schemas.openxmlformats.org/presentationml/2006/ole">
            <mc:AlternateContent xmlns:mc="http://schemas.openxmlformats.org/markup-compatibility/2006">
              <mc:Choice xmlns:v="urn:schemas-microsoft-com:vml" Requires="v">
                <p:oleObj spid="_x0000_s4137" name="Equation" r:id="rId3" imgW="977900" imgH="228600" progId="">
                  <p:embed/>
                </p:oleObj>
              </mc:Choice>
              <mc:Fallback>
                <p:oleObj name="Equation" r:id="rId3" imgW="977900" imgH="228600" progId="">
                  <p:embed/>
                  <p:pic>
                    <p:nvPicPr>
                      <p:cNvPr id="0" name="Picture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1600200"/>
                        <a:ext cx="3048000" cy="712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4"/>
          <p:cNvSpPr/>
          <p:nvPr/>
        </p:nvSpPr>
        <p:spPr>
          <a:xfrm>
            <a:off x="762000" y="2274838"/>
            <a:ext cx="8001000" cy="120032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smtClean="0">
                <a:ln>
                  <a:noFill/>
                </a:ln>
                <a:solidFill>
                  <a:srgbClr val="000000"/>
                </a:solidFill>
                <a:effectLst/>
                <a:uLnTx/>
                <a:uFillTx/>
                <a:latin typeface="Comic Sans MS" pitchFamily="66" charset="0"/>
                <a:cs typeface="Arial" charset="0"/>
              </a:rPr>
              <a:t>Thus the </a:t>
            </a:r>
            <a:r>
              <a:rPr kumimoji="0" lang="en-US" sz="3600" b="1" i="0" u="none" strike="noStrike" kern="0" cap="none" spc="0" normalizeH="0" baseline="0" noProof="0" dirty="0" smtClean="0">
                <a:ln>
                  <a:noFill/>
                </a:ln>
                <a:solidFill>
                  <a:srgbClr val="FF0000"/>
                </a:solidFill>
                <a:effectLst/>
                <a:uLnTx/>
                <a:uFillTx/>
                <a:latin typeface="Comic Sans MS" pitchFamily="66" charset="0"/>
                <a:cs typeface="Arial" charset="0"/>
              </a:rPr>
              <a:t>standard deviation</a:t>
            </a:r>
            <a:r>
              <a:rPr kumimoji="0" lang="en-US" sz="3600" b="1" i="0" u="none" strike="noStrike" kern="0" cap="none" spc="0" normalizeH="0" baseline="0" noProof="0" dirty="0" smtClean="0">
                <a:ln>
                  <a:noFill/>
                </a:ln>
                <a:solidFill>
                  <a:srgbClr val="000000"/>
                </a:solidFill>
                <a:effectLst/>
                <a:uLnTx/>
                <a:uFillTx/>
                <a:latin typeface="Comic Sans MS" pitchFamily="66" charset="0"/>
                <a:cs typeface="Arial" charset="0"/>
              </a:rPr>
              <a:t> of the test scores is </a:t>
            </a:r>
            <a:r>
              <a:rPr kumimoji="0" lang="en-US" sz="3600" b="1" i="0" u="none" strike="noStrike" kern="0" cap="none" spc="0" normalizeH="0" baseline="0" noProof="0" dirty="0" smtClean="0">
                <a:ln>
                  <a:noFill/>
                </a:ln>
                <a:solidFill>
                  <a:srgbClr val="FF0000"/>
                </a:solidFill>
                <a:effectLst/>
                <a:uLnTx/>
                <a:uFillTx/>
                <a:latin typeface="Comic Sans MS" pitchFamily="66" charset="0"/>
                <a:cs typeface="Arial" charset="0"/>
              </a:rPr>
              <a:t>14.53</a:t>
            </a:r>
            <a:endParaRPr kumimoji="0" lang="en-IN"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757064905"/>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hints</a:t>
            </a:r>
            <a:endParaRPr lang="en-IN" dirty="0"/>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115616" y="1772816"/>
            <a:ext cx="7521575" cy="1980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57138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AFFECTING OBJECTIVITY </a:t>
            </a:r>
            <a:endParaRPr lang="en-IN" dirty="0"/>
          </a:p>
        </p:txBody>
      </p:sp>
      <p:sp>
        <p:nvSpPr>
          <p:cNvPr id="3" name="Content Placeholder 2"/>
          <p:cNvSpPr>
            <a:spLocks noGrp="1"/>
          </p:cNvSpPr>
          <p:nvPr>
            <p:ph idx="1"/>
          </p:nvPr>
        </p:nvSpPr>
        <p:spPr>
          <a:xfrm>
            <a:off x="822960" y="1100628"/>
            <a:ext cx="7520940" cy="4919172"/>
          </a:xfrm>
        </p:spPr>
        <p:txBody>
          <a:bodyPr/>
          <a:lstStyle/>
          <a:p>
            <a:pPr algn="just"/>
            <a:r>
              <a:rPr lang="en-US" dirty="0" smtClean="0"/>
              <a:t>(</a:t>
            </a:r>
            <a:r>
              <a:rPr lang="en-US" sz="2000" dirty="0" smtClean="0"/>
              <a:t>A)JUDGEMENT CRETERIA  = TEST SHOULD BE WELL TRAINED</a:t>
            </a:r>
          </a:p>
          <a:p>
            <a:pPr algn="just"/>
            <a:r>
              <a:rPr lang="en-US" sz="2000" dirty="0" smtClean="0"/>
              <a:t>(B) ORDER OF PERFORMANCE = WHEN AN AVERAGE PERFORMANCE IN A TEST ITEM FOLLOWS A VERY POOR PERFORMANCE , THE AVERAGE SEEMS TO BE GOOD THAN IT ACTUALY.</a:t>
            </a:r>
          </a:p>
          <a:p>
            <a:pPr algn="just"/>
            <a:r>
              <a:rPr lang="en-US" sz="2000" dirty="0" smtClean="0"/>
              <a:t>(C ) SUPERVISION OF MEASURING PROCEDURE = EXPERT SUPERVISION IS REQUIRED ON THE TESTERS.</a:t>
            </a:r>
          </a:p>
          <a:p>
            <a:pPr algn="just"/>
            <a:r>
              <a:rPr lang="en-US" sz="2000" dirty="0" smtClean="0"/>
              <a:t>(D) QUALITY MEASURING INSTRUMENT USED = USE BETTER QUALITY INSTRUMENT.</a:t>
            </a:r>
          </a:p>
          <a:p>
            <a:pPr algn="just"/>
            <a:r>
              <a:rPr lang="en-US" sz="2000" dirty="0" smtClean="0"/>
              <a:t>(E) NATURE OF EXAMINEE = FAMILARITY TO THE TEST PROCEEDING.</a:t>
            </a:r>
          </a:p>
          <a:p>
            <a:pPr algn="just"/>
            <a:r>
              <a:rPr lang="en-US" sz="2000" dirty="0" smtClean="0"/>
              <a:t>(F)MOTIIVATIONAL FACTORS = MOTIVATION TO THE TESTERS.</a:t>
            </a:r>
          </a:p>
          <a:p>
            <a:pPr algn="just"/>
            <a:r>
              <a:rPr lang="en-US" sz="2000" dirty="0" smtClean="0"/>
              <a:t>(G) ENVIRONMENTAL  CONDITIONS </a:t>
            </a:r>
            <a:endParaRPr lang="en-IN" sz="2000" dirty="0"/>
          </a:p>
        </p:txBody>
      </p:sp>
    </p:spTree>
    <p:extLst>
      <p:ext uri="{BB962C8B-B14F-4D97-AF65-F5344CB8AC3E}">
        <p14:creationId xmlns:p14="http://schemas.microsoft.com/office/powerpoint/2010/main" val="3249868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PRECISION</a:t>
            </a:r>
            <a:endParaRPr lang="en-IN" dirty="0"/>
          </a:p>
        </p:txBody>
      </p:sp>
      <p:sp>
        <p:nvSpPr>
          <p:cNvPr id="3" name="Content Placeholder 2"/>
          <p:cNvSpPr>
            <a:spLocks noGrp="1"/>
          </p:cNvSpPr>
          <p:nvPr>
            <p:ph idx="1"/>
          </p:nvPr>
        </p:nvSpPr>
        <p:spPr/>
        <p:txBody>
          <a:bodyPr>
            <a:normAutofit/>
          </a:bodyPr>
          <a:lstStyle/>
          <a:p>
            <a:pPr algn="just"/>
            <a:r>
              <a:rPr lang="en-US" sz="2800" dirty="0" smtClean="0"/>
              <a:t>INSTRUMENTS HAVING HIGH PRECISION REQUIRED FOR VARIOUS TESTS.</a:t>
            </a:r>
            <a:endParaRPr lang="en-IN" sz="2800" dirty="0"/>
          </a:p>
        </p:txBody>
      </p:sp>
    </p:spTree>
    <p:extLst>
      <p:ext uri="{BB962C8B-B14F-4D97-AF65-F5344CB8AC3E}">
        <p14:creationId xmlns:p14="http://schemas.microsoft.com/office/powerpoint/2010/main" val="8206939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of tests</a:t>
            </a:r>
            <a:endParaRPr lang="en-IN" dirty="0"/>
          </a:p>
        </p:txBody>
      </p:sp>
      <p:sp>
        <p:nvSpPr>
          <p:cNvPr id="3" name="Content Placeholder 2"/>
          <p:cNvSpPr>
            <a:spLocks noGrp="1"/>
          </p:cNvSpPr>
          <p:nvPr>
            <p:ph idx="1"/>
          </p:nvPr>
        </p:nvSpPr>
        <p:spPr/>
        <p:txBody>
          <a:bodyPr>
            <a:normAutofit lnSpcReduction="10000"/>
          </a:bodyPr>
          <a:lstStyle/>
          <a:p>
            <a:r>
              <a:rPr lang="en-US" dirty="0" smtClean="0"/>
              <a:t>Different test are used to measure different types of traits. Depending upon the variety  of traits to be measured, tests may be classified into the following category.</a:t>
            </a:r>
          </a:p>
          <a:p>
            <a:r>
              <a:rPr lang="en-US" dirty="0" smtClean="0"/>
              <a:t>(a ) Written Test   (b) Psychomotor tests </a:t>
            </a:r>
          </a:p>
          <a:p>
            <a:r>
              <a:rPr lang="en-US" dirty="0" smtClean="0"/>
              <a:t>Written test:  which are used to measure </a:t>
            </a:r>
            <a:r>
              <a:rPr lang="en-US" dirty="0" err="1" smtClean="0"/>
              <a:t>te</a:t>
            </a:r>
            <a:r>
              <a:rPr lang="en-US" dirty="0" smtClean="0"/>
              <a:t> subjects knowledge ,understanding and affective behavior (attitude, Interests, anxiety ,sportsmanship etc.) This tests deal with how and why of physical performance and in brief these tests deal with the techniques of measuring variables in the cognitive and affective domains. And the written test may be further classified into the following two types :-</a:t>
            </a:r>
          </a:p>
          <a:p>
            <a:pPr marL="400050" indent="-400050">
              <a:buAutoNum type="romanLcParenBoth"/>
            </a:pPr>
            <a:r>
              <a:rPr lang="en-US" dirty="0" smtClean="0"/>
              <a:t>Knowledge test			(ii) Social  behavior tests  </a:t>
            </a:r>
          </a:p>
          <a:p>
            <a:pPr marL="0" indent="0"/>
            <a:r>
              <a:rPr lang="en-US" dirty="0" smtClean="0"/>
              <a:t>and further into (a) </a:t>
            </a:r>
            <a:r>
              <a:rPr lang="en-US" dirty="0" err="1" smtClean="0"/>
              <a:t>standardised</a:t>
            </a:r>
            <a:r>
              <a:rPr lang="en-US" dirty="0" smtClean="0"/>
              <a:t> test (b) Objective tests© Teacher made tests(d)Subjective tests</a:t>
            </a:r>
          </a:p>
          <a:p>
            <a:r>
              <a:rPr lang="en-US" dirty="0" smtClean="0"/>
              <a:t> </a:t>
            </a:r>
            <a:endParaRPr lang="en-IN" dirty="0"/>
          </a:p>
        </p:txBody>
      </p:sp>
    </p:spTree>
    <p:extLst>
      <p:ext uri="{BB962C8B-B14F-4D97-AF65-F5344CB8AC3E}">
        <p14:creationId xmlns:p14="http://schemas.microsoft.com/office/powerpoint/2010/main" val="22997798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 Psychomotor tests</a:t>
            </a:r>
            <a:endParaRPr lang="en-IN" dirty="0"/>
          </a:p>
        </p:txBody>
      </p:sp>
      <p:sp>
        <p:nvSpPr>
          <p:cNvPr id="3" name="Content Placeholder 2"/>
          <p:cNvSpPr>
            <a:spLocks noGrp="1"/>
          </p:cNvSpPr>
          <p:nvPr>
            <p:ph idx="1"/>
          </p:nvPr>
        </p:nvSpPr>
        <p:spPr/>
        <p:txBody>
          <a:bodyPr/>
          <a:lstStyle/>
          <a:p>
            <a:r>
              <a:rPr lang="en-US" dirty="0" smtClean="0"/>
              <a:t>This is to measure various types of body measurements and factors affecting movement.(i) Physical performance tests (ii) Movement/structure measuring tests( height, weight, body type </a:t>
            </a:r>
            <a:r>
              <a:rPr lang="en-US" dirty="0" err="1" smtClean="0"/>
              <a:t>etc</a:t>
            </a:r>
            <a:r>
              <a:rPr lang="en-US" dirty="0" smtClean="0"/>
              <a:t>)</a:t>
            </a:r>
          </a:p>
          <a:p>
            <a:pPr marL="400050" indent="-400050">
              <a:buAutoNum type="romanLcParenBoth"/>
            </a:pPr>
            <a:r>
              <a:rPr lang="en-US" dirty="0" smtClean="0"/>
              <a:t>Physical performance test further classified as: (a) Basic performance tests(</a:t>
            </a:r>
            <a:r>
              <a:rPr lang="en-US" dirty="0" err="1" smtClean="0"/>
              <a:t>strength,speed,agility,power,co</a:t>
            </a:r>
            <a:r>
              <a:rPr lang="en-US" dirty="0" smtClean="0"/>
              <a:t>-ordination </a:t>
            </a:r>
            <a:r>
              <a:rPr lang="en-US" dirty="0" err="1" smtClean="0"/>
              <a:t>ability,balance,flexibility</a:t>
            </a:r>
            <a:r>
              <a:rPr lang="en-US" dirty="0" smtClean="0"/>
              <a:t> tests)</a:t>
            </a:r>
          </a:p>
          <a:p>
            <a:pPr marL="0" indent="0"/>
            <a:r>
              <a:rPr lang="en-US" dirty="0" smtClean="0"/>
              <a:t>        (b) Fundamental  movements tests (</a:t>
            </a:r>
            <a:r>
              <a:rPr lang="en-US" dirty="0" err="1" smtClean="0"/>
              <a:t>Running,Jumpiing,Throwing,Climbing,Hanging,Walking,swimming</a:t>
            </a:r>
            <a:r>
              <a:rPr lang="en-US" dirty="0" smtClean="0"/>
              <a:t> tests)</a:t>
            </a:r>
          </a:p>
          <a:p>
            <a:pPr marL="0" indent="0"/>
            <a:r>
              <a:rPr lang="en-US" dirty="0"/>
              <a:t> </a:t>
            </a:r>
            <a:r>
              <a:rPr lang="en-US" dirty="0" smtClean="0"/>
              <a:t>       (c ) Sports Skill tests(</a:t>
            </a:r>
            <a:r>
              <a:rPr lang="en-US" dirty="0" err="1" smtClean="0"/>
              <a:t>Archery,Badminton,Volleyball,Football,Skill</a:t>
            </a:r>
            <a:r>
              <a:rPr lang="en-US" dirty="0" smtClean="0"/>
              <a:t> tests)</a:t>
            </a:r>
          </a:p>
          <a:p>
            <a:pPr marL="0" indent="0"/>
            <a:r>
              <a:rPr lang="en-US" dirty="0" smtClean="0"/>
              <a:t>Sports Skill tests further classified as (i) timed tests(ii)distance test(iii) </a:t>
            </a:r>
            <a:r>
              <a:rPr lang="en-US" dirty="0" err="1" smtClean="0"/>
              <a:t>acuracy</a:t>
            </a:r>
            <a:r>
              <a:rPr lang="en-US" dirty="0" smtClean="0"/>
              <a:t> test (iv)power tests(v) body movement test(vi)form tests etc.</a:t>
            </a:r>
            <a:endParaRPr lang="en-IN" dirty="0"/>
          </a:p>
        </p:txBody>
      </p:sp>
    </p:spTree>
    <p:extLst>
      <p:ext uri="{BB962C8B-B14F-4D97-AF65-F5344CB8AC3E}">
        <p14:creationId xmlns:p14="http://schemas.microsoft.com/office/powerpoint/2010/main" val="6940590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HEALTH RELATED FITNESS TEST</a:t>
            </a:r>
            <a:endParaRPr lang="en-IN" dirty="0"/>
          </a:p>
        </p:txBody>
      </p:sp>
      <p:sp>
        <p:nvSpPr>
          <p:cNvPr id="3" name="Content Placeholder 2"/>
          <p:cNvSpPr>
            <a:spLocks noGrp="1"/>
          </p:cNvSpPr>
          <p:nvPr>
            <p:ph idx="1"/>
          </p:nvPr>
        </p:nvSpPr>
        <p:spPr/>
        <p:txBody>
          <a:bodyPr/>
          <a:lstStyle/>
          <a:p>
            <a:r>
              <a:rPr lang="en-US" dirty="0" smtClean="0"/>
              <a:t>THE HEALTH AND FITNESS LEVELS NEEDED TO CARRY OUT DAILY ACTIVITIES WITH LITTLE FATIGUE AND STILL HAVE ENERGY FOR EMERGENCIES. FOR THESE ASPECTS WE NEED  THE FOLLOWING QUALITIES:-</a:t>
            </a:r>
          </a:p>
          <a:p>
            <a:r>
              <a:rPr lang="en-US" dirty="0" smtClean="0"/>
              <a:t>Aerobic capacity/</a:t>
            </a:r>
            <a:r>
              <a:rPr lang="en-US" dirty="0" err="1" smtClean="0"/>
              <a:t>Cardioc</a:t>
            </a:r>
            <a:r>
              <a:rPr lang="en-US" dirty="0" smtClean="0"/>
              <a:t> </a:t>
            </a:r>
            <a:r>
              <a:rPr lang="en-US" dirty="0" err="1" smtClean="0"/>
              <a:t>vscular</a:t>
            </a:r>
            <a:r>
              <a:rPr lang="en-US" dirty="0" smtClean="0"/>
              <a:t> Fitness  </a:t>
            </a:r>
          </a:p>
          <a:p>
            <a:r>
              <a:rPr lang="en-US" dirty="0" smtClean="0"/>
              <a:t>Muscular Strength</a:t>
            </a:r>
          </a:p>
          <a:p>
            <a:r>
              <a:rPr lang="en-US" dirty="0" smtClean="0"/>
              <a:t>Muscular Endurance</a:t>
            </a:r>
          </a:p>
          <a:p>
            <a:r>
              <a:rPr lang="en-US" dirty="0" smtClean="0"/>
              <a:t>Flexibility</a:t>
            </a:r>
          </a:p>
          <a:p>
            <a:r>
              <a:rPr lang="en-US" dirty="0" smtClean="0"/>
              <a:t>Body composition</a:t>
            </a:r>
            <a:endParaRPr lang="en-IN" dirty="0"/>
          </a:p>
        </p:txBody>
      </p:sp>
    </p:spTree>
    <p:extLst>
      <p:ext uri="{BB962C8B-B14F-4D97-AF65-F5344CB8AC3E}">
        <p14:creationId xmlns:p14="http://schemas.microsoft.com/office/powerpoint/2010/main" val="644229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Motor fitness test or qualities</a:t>
            </a:r>
            <a:endParaRPr lang="en-IN" dirty="0"/>
          </a:p>
        </p:txBody>
      </p:sp>
      <p:sp>
        <p:nvSpPr>
          <p:cNvPr id="3" name="Content Placeholder 2"/>
          <p:cNvSpPr>
            <a:spLocks noGrp="1"/>
          </p:cNvSpPr>
          <p:nvPr>
            <p:ph idx="1"/>
          </p:nvPr>
        </p:nvSpPr>
        <p:spPr/>
        <p:txBody>
          <a:bodyPr>
            <a:normAutofit fontScale="85000" lnSpcReduction="10000"/>
          </a:bodyPr>
          <a:lstStyle/>
          <a:p>
            <a:r>
              <a:rPr lang="en-US" u="sng" dirty="0" smtClean="0"/>
              <a:t>Speed:</a:t>
            </a:r>
            <a:r>
              <a:rPr lang="en-US" dirty="0" smtClean="0"/>
              <a:t>	</a:t>
            </a:r>
          </a:p>
          <a:p>
            <a:pPr marL="400050" indent="-400050">
              <a:buAutoNum type="romanLcParenBoth"/>
            </a:pPr>
            <a:r>
              <a:rPr lang="en-US" dirty="0" smtClean="0"/>
              <a:t>Reaction speed(start in dif. positions, small  games, Rec. games etc.)	</a:t>
            </a:r>
          </a:p>
          <a:p>
            <a:pPr marL="400050" indent="-400050">
              <a:buAutoNum type="romanLcParenBoth"/>
            </a:pPr>
            <a:r>
              <a:rPr lang="en-US" dirty="0" smtClean="0"/>
              <a:t>Action speed(block jumps quick jumps </a:t>
            </a:r>
            <a:r>
              <a:rPr lang="en-US" dirty="0" err="1" smtClean="0"/>
              <a:t>etc</a:t>
            </a:r>
            <a:r>
              <a:rPr lang="en-US" dirty="0" smtClean="0"/>
              <a:t>)</a:t>
            </a:r>
          </a:p>
          <a:p>
            <a:pPr marL="400050" indent="-400050">
              <a:buAutoNum type="romanLcParenBoth"/>
            </a:pPr>
            <a:r>
              <a:rPr lang="en-US" dirty="0" smtClean="0"/>
              <a:t>Sprint speed( skipping, zigzag run, small sprints </a:t>
            </a:r>
            <a:r>
              <a:rPr lang="en-US" dirty="0" err="1" smtClean="0"/>
              <a:t>etc</a:t>
            </a:r>
            <a:r>
              <a:rPr lang="en-US" dirty="0" smtClean="0"/>
              <a:t>)</a:t>
            </a:r>
          </a:p>
          <a:p>
            <a:r>
              <a:rPr lang="en-US" u="sng" dirty="0" smtClean="0"/>
              <a:t>Endurance</a:t>
            </a:r>
          </a:p>
          <a:p>
            <a:r>
              <a:rPr lang="en-US" dirty="0" smtClean="0"/>
              <a:t>(i)Aerobic endurance(2.4 km run,20-30 min slow continuous run </a:t>
            </a:r>
            <a:r>
              <a:rPr lang="en-US" dirty="0" err="1" smtClean="0"/>
              <a:t>etc</a:t>
            </a:r>
            <a:r>
              <a:rPr lang="en-US" dirty="0" smtClean="0"/>
              <a:t>)</a:t>
            </a:r>
          </a:p>
          <a:p>
            <a:r>
              <a:rPr lang="en-US" dirty="0" smtClean="0"/>
              <a:t>(ii)Anaerobic endurance(shuttle run)</a:t>
            </a:r>
          </a:p>
          <a:p>
            <a:r>
              <a:rPr lang="en-US" u="sng" dirty="0" smtClean="0"/>
              <a:t>Strength</a:t>
            </a:r>
          </a:p>
          <a:p>
            <a:r>
              <a:rPr lang="en-US" dirty="0" smtClean="0"/>
              <a:t>(i)1 RM(Leg splitting, high knee, power clean, bench press </a:t>
            </a:r>
            <a:r>
              <a:rPr lang="en-US" dirty="0" err="1" smtClean="0"/>
              <a:t>etc</a:t>
            </a:r>
            <a:r>
              <a:rPr lang="en-US" dirty="0" smtClean="0"/>
              <a:t>)</a:t>
            </a:r>
          </a:p>
          <a:p>
            <a:r>
              <a:rPr lang="en-US" dirty="0" smtClean="0"/>
              <a:t>(ii)40% 8 -10 rep(3-4 min recovery and next set </a:t>
            </a:r>
            <a:r>
              <a:rPr lang="en-US" dirty="0" err="1" smtClean="0"/>
              <a:t>Powe</a:t>
            </a:r>
            <a:r>
              <a:rPr lang="en-US" dirty="0" smtClean="0"/>
              <a:t> clean with low intensity more </a:t>
            </a:r>
            <a:r>
              <a:rPr lang="en-US" dirty="0" err="1" smtClean="0"/>
              <a:t>repetation</a:t>
            </a:r>
            <a:r>
              <a:rPr lang="en-US" dirty="0" smtClean="0"/>
              <a:t>)</a:t>
            </a:r>
          </a:p>
          <a:p>
            <a:r>
              <a:rPr lang="en-US" u="sng" dirty="0" smtClean="0"/>
              <a:t>Co-ordination ability</a:t>
            </a:r>
          </a:p>
          <a:p>
            <a:r>
              <a:rPr lang="en-US" u="sng" dirty="0" smtClean="0"/>
              <a:t>Flexibility</a:t>
            </a:r>
            <a:endParaRPr lang="en-IN" u="sng" dirty="0"/>
          </a:p>
        </p:txBody>
      </p:sp>
    </p:spTree>
    <p:extLst>
      <p:ext uri="{BB962C8B-B14F-4D97-AF65-F5344CB8AC3E}">
        <p14:creationId xmlns:p14="http://schemas.microsoft.com/office/powerpoint/2010/main" val="38235882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HARVARD STEP TEST(Broha-1943)</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t>FITN SS INDEX =         </a:t>
            </a:r>
            <a:r>
              <a:rPr lang="en-US" u="sng" dirty="0" smtClean="0"/>
              <a:t>DURATION OG EXERCISE PERIOD  in sec X 100</a:t>
            </a:r>
          </a:p>
          <a:p>
            <a:r>
              <a:rPr lang="en-US" dirty="0"/>
              <a:t> </a:t>
            </a:r>
            <a:r>
              <a:rPr lang="en-US" dirty="0" smtClean="0"/>
              <a:t>                 	2 X SUM OF THE PULSE AFTER THE  EXERCISE</a:t>
            </a:r>
          </a:p>
          <a:p>
            <a:r>
              <a:rPr lang="en-US" dirty="0" smtClean="0"/>
              <a:t> </a:t>
            </a:r>
            <a:endParaRPr lang="en-US" dirty="0"/>
          </a:p>
          <a:p>
            <a:endParaRPr lang="en-US" dirty="0" smtClean="0"/>
          </a:p>
          <a:p>
            <a:r>
              <a:rPr lang="en-US" dirty="0" smtClean="0"/>
              <a:t>SHORT FORM FITNESS INDEX = DURATION OF EXERCISE IN SEC. X 100</a:t>
            </a:r>
          </a:p>
          <a:p>
            <a:r>
              <a:rPr lang="en-US" dirty="0"/>
              <a:t>	</a:t>
            </a:r>
            <a:r>
              <a:rPr lang="en-US" dirty="0" smtClean="0"/>
              <a:t>			________________________________</a:t>
            </a:r>
          </a:p>
          <a:p>
            <a:pPr algn="ctr"/>
            <a:r>
              <a:rPr lang="en-US" dirty="0"/>
              <a:t>	</a:t>
            </a:r>
            <a:r>
              <a:rPr lang="en-US" dirty="0" smtClean="0"/>
              <a:t>			5.5 X PULSE COUNT OF 1 TO 1.5 MINUTE AFTER 				EXERCISE</a:t>
            </a:r>
            <a:r>
              <a:rPr lang="en-US" dirty="0"/>
              <a:t>	</a:t>
            </a:r>
            <a:endParaRPr lang="en-US" dirty="0" smtClean="0"/>
          </a:p>
          <a:p>
            <a:r>
              <a:rPr lang="en-US" dirty="0" smtClean="0"/>
              <a:t>			</a:t>
            </a:r>
            <a:r>
              <a:rPr lang="en-US" sz="2000" u="sng" dirty="0" smtClean="0"/>
              <a:t>EQUIPMENTS REQUIRED </a:t>
            </a:r>
            <a:r>
              <a:rPr lang="en-US" dirty="0" smtClean="0"/>
              <a:t>									</a:t>
            </a:r>
          </a:p>
          <a:p>
            <a:r>
              <a:rPr lang="en-US" dirty="0" smtClean="0"/>
              <a:t>STOP WATCH, 20”HIGH BENCH,METRONOME,STETHESCOPE ETC.</a:t>
            </a:r>
          </a:p>
          <a:p>
            <a:r>
              <a:rPr lang="en-US" dirty="0" smtClean="0"/>
              <a:t>PULSE COUNT= 1 TO 1.5 ,2 TO 2.5, 3 TO 3.5 (BETWEEN ) AFTER THE EXERCISE</a:t>
            </a:r>
          </a:p>
          <a:p>
            <a:r>
              <a:rPr lang="en-US" dirty="0" smtClean="0"/>
              <a:t>30 TIMES IN A MINUTE					</a:t>
            </a:r>
            <a:endParaRPr lang="en-IN" dirty="0"/>
          </a:p>
        </p:txBody>
      </p:sp>
    </p:spTree>
    <p:extLst>
      <p:ext uri="{BB962C8B-B14F-4D97-AF65-F5344CB8AC3E}">
        <p14:creationId xmlns:p14="http://schemas.microsoft.com/office/powerpoint/2010/main" val="37511511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65760"/>
            <a:ext cx="8839200" cy="5882640"/>
          </a:xfrm>
        </p:spPr>
        <p:txBody>
          <a:bodyPr/>
          <a:lstStyle/>
          <a:p>
            <a:pPr algn="just"/>
            <a:r>
              <a:rPr lang="en-US" sz="3200" b="1" u="sng" dirty="0" smtClean="0"/>
              <a:t>MEANING NEED AND IMPORTANCE OF TEST</a:t>
            </a:r>
            <a:r>
              <a:rPr lang="en-US" b="1" u="sng" dirty="0" smtClean="0"/>
              <a:t/>
            </a:r>
            <a:br>
              <a:rPr lang="en-US" b="1" u="sng" dirty="0" smtClean="0"/>
            </a:br>
            <a:r>
              <a:rPr lang="en-US" b="1" i="1" dirty="0" smtClean="0">
                <a:solidFill>
                  <a:srgbClr val="FF0000"/>
                </a:solidFill>
                <a:latin typeface="Georgia" pitchFamily="18" charset="0"/>
              </a:rPr>
              <a:t> is a pre-requisite for all measurements. Each test need an expert  for its construction and use. In scientific terms , test means  an instrument to be used for measuring anything; it may be a question paper for mental testing, and it is a pre-requisite for all measurement </a:t>
            </a:r>
            <a:r>
              <a:rPr lang="en-US" sz="4800" b="1" i="1" dirty="0" smtClean="0">
                <a:solidFill>
                  <a:srgbClr val="FF0000"/>
                </a:solidFill>
              </a:rPr>
              <a:t/>
            </a:r>
            <a:br>
              <a:rPr lang="en-US" sz="4800" b="1" i="1" dirty="0" smtClean="0">
                <a:solidFill>
                  <a:srgbClr val="FF0000"/>
                </a:solidFill>
              </a:rPr>
            </a:br>
            <a:endParaRPr lang="en-IN" sz="4800" b="1" i="1" dirty="0">
              <a:solidFill>
                <a:srgbClr val="FF0000"/>
              </a:solidFill>
            </a:endParaRPr>
          </a:p>
        </p:txBody>
      </p:sp>
    </p:spTree>
    <p:extLst>
      <p:ext uri="{BB962C8B-B14F-4D97-AF65-F5344CB8AC3E}">
        <p14:creationId xmlns:p14="http://schemas.microsoft.com/office/powerpoint/2010/main" val="38405953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SCORING –HARVARD STEP TEST</a:t>
            </a:r>
            <a:endParaRPr lang="en-IN" dirty="0"/>
          </a:p>
        </p:txBody>
      </p:sp>
      <p:sp>
        <p:nvSpPr>
          <p:cNvPr id="3" name="Content Placeholder 2"/>
          <p:cNvSpPr>
            <a:spLocks noGrp="1"/>
          </p:cNvSpPr>
          <p:nvPr>
            <p:ph idx="1"/>
          </p:nvPr>
        </p:nvSpPr>
        <p:spPr>
          <a:xfrm>
            <a:off x="822960" y="1100628"/>
            <a:ext cx="7520940" cy="4233372"/>
          </a:xfrm>
        </p:spPr>
        <p:txBody>
          <a:bodyPr/>
          <a:lstStyle/>
          <a:p>
            <a:r>
              <a:rPr lang="en-US" dirty="0" smtClean="0"/>
              <a:t>LESS THAN 02 MINUTES 	=	 25</a:t>
            </a:r>
          </a:p>
          <a:p>
            <a:r>
              <a:rPr lang="en-US" dirty="0" smtClean="0"/>
              <a:t>02 – 03 MINUTES		=	38</a:t>
            </a:r>
          </a:p>
          <a:p>
            <a:r>
              <a:rPr lang="en-US" dirty="0" smtClean="0"/>
              <a:t>03.01 – 03.50 MINUTES	=	48</a:t>
            </a:r>
          </a:p>
          <a:p>
            <a:r>
              <a:rPr lang="en-US" dirty="0" smtClean="0"/>
              <a:t>03.51 – 4.00 MINUTES	=	52</a:t>
            </a:r>
          </a:p>
          <a:p>
            <a:r>
              <a:rPr lang="en-US" dirty="0" smtClean="0"/>
              <a:t>04.01 – 04.50 MINUTES	=	55</a:t>
            </a:r>
          </a:p>
          <a:p>
            <a:r>
              <a:rPr lang="en-US" dirty="0" smtClean="0"/>
              <a:t>04.50 &amp;ABOVE 		=	59</a:t>
            </a:r>
          </a:p>
          <a:p>
            <a:pPr algn="ctr"/>
            <a:r>
              <a:rPr lang="en-US" sz="1800" u="sng" dirty="0" smtClean="0"/>
              <a:t>SCORE CHART</a:t>
            </a:r>
          </a:p>
          <a:p>
            <a:r>
              <a:rPr lang="en-US" dirty="0" smtClean="0"/>
              <a:t>UP TO  54  	=	POOR</a:t>
            </a:r>
          </a:p>
          <a:p>
            <a:r>
              <a:rPr lang="en-US" sz="1400" dirty="0" smtClean="0"/>
              <a:t>55 – 64 		=	LOW AVERAGE</a:t>
            </a:r>
          </a:p>
          <a:p>
            <a:r>
              <a:rPr lang="en-US" sz="1400" dirty="0" smtClean="0"/>
              <a:t>65 – 79		=	HIGH AVERAGE</a:t>
            </a:r>
          </a:p>
          <a:p>
            <a:r>
              <a:rPr lang="en-US" sz="1400" dirty="0" smtClean="0"/>
              <a:t>80 – 89		=	GOOD</a:t>
            </a:r>
          </a:p>
          <a:p>
            <a:r>
              <a:rPr lang="en-US" sz="1400" dirty="0" smtClean="0"/>
              <a:t>90&amp;ABOVE		=	EXCELLENT</a:t>
            </a:r>
          </a:p>
          <a:p>
            <a:endParaRPr lang="en-US" sz="1400" dirty="0" smtClean="0"/>
          </a:p>
          <a:p>
            <a:endParaRPr lang="en-US" sz="1400" dirty="0"/>
          </a:p>
          <a:p>
            <a:pPr algn="ctr"/>
            <a:endParaRPr lang="en-IN" sz="1400" dirty="0"/>
          </a:p>
        </p:txBody>
      </p:sp>
    </p:spTree>
    <p:extLst>
      <p:ext uri="{BB962C8B-B14F-4D97-AF65-F5344CB8AC3E}">
        <p14:creationId xmlns:p14="http://schemas.microsoft.com/office/powerpoint/2010/main" val="31578962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FITNESS INDEX FOR VARIOUS GAMES </a:t>
            </a:r>
            <a:endParaRPr lang="en-IN" dirty="0"/>
          </a:p>
        </p:txBody>
      </p:sp>
      <p:sp>
        <p:nvSpPr>
          <p:cNvPr id="3" name="Content Placeholder 2"/>
          <p:cNvSpPr>
            <a:spLocks noGrp="1"/>
          </p:cNvSpPr>
          <p:nvPr>
            <p:ph idx="1"/>
          </p:nvPr>
        </p:nvSpPr>
        <p:spPr/>
        <p:txBody>
          <a:bodyPr>
            <a:normAutofit/>
          </a:bodyPr>
          <a:lstStyle/>
          <a:p>
            <a:r>
              <a:rPr lang="en-US" sz="2800" dirty="0" smtClean="0"/>
              <a:t>SEDENTARY 				=	62</a:t>
            </a:r>
          </a:p>
          <a:p>
            <a:r>
              <a:rPr lang="en-US" sz="2800" dirty="0" smtClean="0"/>
              <a:t>SPRINTERS&amp;HURDLERS			=	86</a:t>
            </a:r>
          </a:p>
          <a:p>
            <a:r>
              <a:rPr lang="en-US" sz="2800" dirty="0" smtClean="0"/>
              <a:t>MARATHON RUNNERS			=	105</a:t>
            </a:r>
          </a:p>
          <a:p>
            <a:r>
              <a:rPr lang="en-US" sz="2800" dirty="0" smtClean="0"/>
              <a:t>JR. CROSS COUNTRY			=	105</a:t>
            </a:r>
          </a:p>
          <a:p>
            <a:r>
              <a:rPr lang="en-US" sz="2800" dirty="0" smtClean="0"/>
              <a:t>SR.CROSS COUNTRY			=	111	</a:t>
            </a:r>
            <a:endParaRPr lang="en-IN" sz="2800" dirty="0"/>
          </a:p>
        </p:txBody>
      </p:sp>
    </p:spTree>
    <p:extLst>
      <p:ext uri="{BB962C8B-B14F-4D97-AF65-F5344CB8AC3E}">
        <p14:creationId xmlns:p14="http://schemas.microsoft.com/office/powerpoint/2010/main" val="5636352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TUTTLE PULSE RATIO TEST</a:t>
            </a:r>
            <a:endParaRPr lang="en-IN" dirty="0"/>
          </a:p>
        </p:txBody>
      </p:sp>
      <p:sp>
        <p:nvSpPr>
          <p:cNvPr id="3" name="Content Placeholder 2"/>
          <p:cNvSpPr>
            <a:spLocks noGrp="1"/>
          </p:cNvSpPr>
          <p:nvPr>
            <p:ph idx="1"/>
          </p:nvPr>
        </p:nvSpPr>
        <p:spPr/>
        <p:txBody>
          <a:bodyPr>
            <a:normAutofit/>
          </a:bodyPr>
          <a:lstStyle/>
          <a:p>
            <a:pPr algn="just"/>
            <a:r>
              <a:rPr lang="en-US" sz="2000" dirty="0" smtClean="0"/>
              <a:t>IT IS THE ABILITY OF HEART ND LUNGS  TO TAKE IN AND TRANSPORT ADEQUATE AMOUNT OF OXYGEN TO THE WORKING GROUP OF MUSCLES FOR THE ACTIVITIES THAT INVOLVES LARGE MUSCLE MASSES TO BE PERFORMED OVER A LONG PERIOD OF TIME.. </a:t>
            </a:r>
            <a:r>
              <a:rPr lang="en-US" sz="2000" dirty="0" err="1" smtClean="0"/>
              <a:t>Eg</a:t>
            </a:r>
            <a:r>
              <a:rPr lang="en-US" sz="2000" dirty="0" smtClean="0"/>
              <a:t>. Running, Swimming and bicycling  activities involves large muscle group.</a:t>
            </a:r>
          </a:p>
          <a:p>
            <a:pPr algn="just"/>
            <a:r>
              <a:rPr lang="en-US" sz="2000" dirty="0" smtClean="0"/>
              <a:t>THE TEST IS CONSTRUCTED BY TUTTLE IN 1931. THE TEST IS BASED ON THE ASSUMPTION THAT THE PERSON HAVING BETTER ENDURANCE WILL HAVE LESSER INCREASE IN HIS/HER RESTING PULSE RATE AFTER STEP EXERCISE FOR ONE MINUTE. .</a:t>
            </a:r>
          </a:p>
          <a:p>
            <a:pPr algn="just"/>
            <a:endParaRPr lang="en-IN" sz="2000" dirty="0"/>
          </a:p>
        </p:txBody>
      </p:sp>
    </p:spTree>
    <p:extLst>
      <p:ext uri="{BB962C8B-B14F-4D97-AF65-F5344CB8AC3E}">
        <p14:creationId xmlns:p14="http://schemas.microsoft.com/office/powerpoint/2010/main" val="19324184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Equipment required for </a:t>
            </a:r>
            <a:r>
              <a:rPr lang="en-US" sz="2000" dirty="0" err="1" smtClean="0"/>
              <a:t>tutTle</a:t>
            </a:r>
            <a:r>
              <a:rPr lang="en-US" sz="2000" dirty="0" smtClean="0"/>
              <a:t> test &amp; TEST ADMINISTRATION</a:t>
            </a:r>
            <a:endParaRPr lang="en-IN" sz="2000" dirty="0"/>
          </a:p>
        </p:txBody>
      </p:sp>
      <p:sp>
        <p:nvSpPr>
          <p:cNvPr id="3" name="Content Placeholder 2"/>
          <p:cNvSpPr>
            <a:spLocks noGrp="1"/>
          </p:cNvSpPr>
          <p:nvPr>
            <p:ph idx="1"/>
          </p:nvPr>
        </p:nvSpPr>
        <p:spPr/>
        <p:txBody>
          <a:bodyPr/>
          <a:lstStyle/>
          <a:p>
            <a:r>
              <a:rPr lang="en-US" dirty="0" smtClean="0"/>
              <a:t>A 13”INCH HIGH BOX/STOOL/STAIR , METRONOME,STOP WATCH.</a:t>
            </a:r>
          </a:p>
          <a:p>
            <a:r>
              <a:rPr lang="en-US" dirty="0" smtClean="0"/>
              <a:t>THE RESTING PUULSE RATE OF THE SUBJECT IS COUNTED FOR ONE MINUTE IN A SITTING POSTURE. IT IS ALSO ASSURED THAT THE SUBJECT HAS NOT PERFORMED ANY EXERCISE ATLEAST ONE HOUR PRIOR TO THE START OF THE  TEST. AFTER TAKING THE RESTING PULSE RATE , THE SUBJECT IS ASKED TO STEP UP AND DOWN ON THE 13”INCH HIGH BENCH/BOX AND COMPLETE 30 FULL(1-2-3-4)STEPS  PER  MINUTE. THE SUBJECT IS ASSISTED TO KEEP THE PROPER PACE BY ANOUNCING FOUR COUNTS  TO ONE COMPLETE STEP UP AND DOWN.</a:t>
            </a:r>
          </a:p>
          <a:p>
            <a:r>
              <a:rPr lang="en-US" dirty="0" smtClean="0"/>
              <a:t>A METRONOME  CAN BE USED BY SETTING IT FOR 30 STEPS PERMINUTE.. AFTER COMPLETING 30 STEPS UP IN ONE MINUTE  THE SUBJECT IS ASKED TO SIT DOWN AND THE PULSE RATE IS COUNTED IMMIDIETLY  AND CONTINUOUSLY  FOR 2 MINUTES.</a:t>
            </a:r>
            <a:endParaRPr lang="en-IN" dirty="0"/>
          </a:p>
        </p:txBody>
      </p:sp>
    </p:spTree>
    <p:extLst>
      <p:ext uri="{BB962C8B-B14F-4D97-AF65-F5344CB8AC3E}">
        <p14:creationId xmlns:p14="http://schemas.microsoft.com/office/powerpoint/2010/main" val="17200592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SCORING &amp; RELIABILITY-VALIDITY</a:t>
            </a:r>
            <a:endParaRPr lang="en-IN" dirty="0"/>
          </a:p>
        </p:txBody>
      </p:sp>
      <p:sp>
        <p:nvSpPr>
          <p:cNvPr id="3" name="Content Placeholder 2"/>
          <p:cNvSpPr>
            <a:spLocks noGrp="1"/>
          </p:cNvSpPr>
          <p:nvPr>
            <p:ph idx="1"/>
          </p:nvPr>
        </p:nvSpPr>
        <p:spPr/>
        <p:txBody>
          <a:bodyPr/>
          <a:lstStyle/>
          <a:p>
            <a:r>
              <a:rPr lang="en-US" dirty="0" smtClean="0"/>
              <a:t> A PULSE RATIO IS COMPUTED BY DIVIDING THE AFTER EXERCISE TWO MINUTE PULSE COUNT BY ONE MINUTE RESTING PULSE COUNT.</a:t>
            </a:r>
          </a:p>
          <a:p>
            <a:r>
              <a:rPr lang="en-US" dirty="0" smtClean="0"/>
              <a:t>THIS RATIO IS KNOWN AS TUTLE PULSE RATIO SCORE WHICH IS THE DIRECT INDICATOR OF ONCE CARDIOVASCULAR EFFICIENCY.</a:t>
            </a:r>
          </a:p>
          <a:p>
            <a:r>
              <a:rPr lang="en-US" dirty="0" smtClean="0"/>
              <a:t>A RELIABILITY COEFFICIENT OF 0.78 FOR THE TEST HAS BEEN REPORTED  IN 1938.</a:t>
            </a:r>
            <a:endParaRPr lang="en-IN" dirty="0"/>
          </a:p>
        </p:txBody>
      </p:sp>
    </p:spTree>
    <p:extLst>
      <p:ext uri="{BB962C8B-B14F-4D97-AF65-F5344CB8AC3E}">
        <p14:creationId xmlns:p14="http://schemas.microsoft.com/office/powerpoint/2010/main" val="33682508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 AND REACH TEST FOR FLEXIBILITY</a:t>
            </a:r>
            <a:endParaRPr lang="en-IN" dirty="0"/>
          </a:p>
        </p:txBody>
      </p:sp>
      <p:sp>
        <p:nvSpPr>
          <p:cNvPr id="3" name="Content Placeholder 2"/>
          <p:cNvSpPr>
            <a:spLocks noGrp="1"/>
          </p:cNvSpPr>
          <p:nvPr>
            <p:ph idx="1"/>
          </p:nvPr>
        </p:nvSpPr>
        <p:spPr/>
        <p:txBody>
          <a:bodyPr/>
          <a:lstStyle/>
          <a:p>
            <a:r>
              <a:rPr lang="en-US" dirty="0" smtClean="0"/>
              <a:t>FLEXIBILITY OF THE BACK AND LEGS(HAMSTRING) MUSCLES. IT IS A KIND OF ABSOLUTE AND LINEAR  TEST FOR FL.EXIBILITY</a:t>
            </a:r>
          </a:p>
          <a:p>
            <a:r>
              <a:rPr lang="en-US" dirty="0" smtClean="0"/>
              <a:t>EQUIPMENTS: A TESTING BOX OR  FLEXO METER AND A YARD STICK</a:t>
            </a:r>
          </a:p>
          <a:p>
            <a:endParaRPr lang="en-US" dirty="0"/>
          </a:p>
          <a:p>
            <a:endParaRPr lang="en-US" dirty="0" smtClean="0"/>
          </a:p>
          <a:p>
            <a:pPr algn="ctr"/>
            <a:endParaRPr lang="en-IN" dirty="0"/>
          </a:p>
        </p:txBody>
      </p:sp>
      <p:pic>
        <p:nvPicPr>
          <p:cNvPr id="4" name="Picture 3" descr="1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030411"/>
            <a:ext cx="3124200" cy="203517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h12"/>
          <p:cNvPicPr/>
          <p:nvPr/>
        </p:nvPicPr>
        <p:blipFill>
          <a:blip r:embed="rId3">
            <a:extLst>
              <a:ext uri="{28A0092B-C50C-407E-A947-70E740481C1C}">
                <a14:useLocalDpi xmlns:a14="http://schemas.microsoft.com/office/drawing/2010/main" val="0"/>
              </a:ext>
            </a:extLst>
          </a:blip>
          <a:srcRect/>
          <a:stretch>
            <a:fillRect/>
          </a:stretch>
        </p:blipFill>
        <p:spPr bwMode="auto">
          <a:xfrm>
            <a:off x="5943600" y="2030411"/>
            <a:ext cx="2362200" cy="2043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49751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PROCEDURE</a:t>
            </a:r>
            <a:endParaRPr lang="en-IN" dirty="0"/>
          </a:p>
        </p:txBody>
      </p:sp>
      <p:sp>
        <p:nvSpPr>
          <p:cNvPr id="3" name="Content Placeholder 2"/>
          <p:cNvSpPr>
            <a:spLocks noGrp="1"/>
          </p:cNvSpPr>
          <p:nvPr>
            <p:ph idx="1"/>
          </p:nvPr>
        </p:nvSpPr>
        <p:spPr>
          <a:xfrm>
            <a:off x="822960" y="1100628"/>
            <a:ext cx="7520940" cy="4842972"/>
          </a:xfrm>
        </p:spPr>
        <p:txBody>
          <a:bodyPr>
            <a:normAutofit/>
          </a:bodyPr>
          <a:lstStyle/>
          <a:p>
            <a:pPr algn="just"/>
            <a:r>
              <a:rPr lang="en-US" sz="2000" dirty="0" smtClean="0"/>
              <a:t>THE SUBJECT IS ASKED TO SIT WITHOUT SHOES AND FEET AGAINST THE TESTING BOX WHILE KEEPING HIS/HER KNEE STRAIGHT. NOW SUBJECT IS ASKED TO PLACE ONE HAND ON TOP OF OTHER  HAND SO THAT THE MIDDLE FINGERS OF BOTH HANDS ARE TOGETHER AT THE SAME LENGTH. THE TESTER SHOULD MAKE SURE THAT THE KNEE S OF THE SUBJECT TO BE STRAIGHT.</a:t>
            </a:r>
          </a:p>
          <a:p>
            <a:pPr algn="just"/>
            <a:r>
              <a:rPr lang="en-US" sz="2000" dirty="0" smtClean="0"/>
              <a:t>THE SUBJECT IS ASKED TO LEAN FORWARD AND PLACE HIS/HER HANDS OVER THE MEASURING SCALE LYING ON TOP OF THE BOX WITH ITS 10 INCH MARK COINCIDING WITH THE FRONT EDGE OF THE BOX. THEN THE SUBJECT IS ASKED TO SLIDE HIS HANDS ALONG THE MEASURING SCALE AS FAR AS POSSIBLE WITHOUT BOUNCING AND TO HOLD THE FARTHEST POSITION FOR ATLEAST ONE SECOND.   </a:t>
            </a:r>
            <a:endParaRPr lang="en-IN" sz="2000" dirty="0"/>
          </a:p>
        </p:txBody>
      </p:sp>
    </p:spTree>
    <p:extLst>
      <p:ext uri="{BB962C8B-B14F-4D97-AF65-F5344CB8AC3E}">
        <p14:creationId xmlns:p14="http://schemas.microsoft.com/office/powerpoint/2010/main" val="7661059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SCORE</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EACH SUBJECT IS GIVEN THREE TRIALS AND THE HIGHEST SCORE NEAREST TO AN INCH IS RECODED AND 10 INCHES ARE SUBTRACTED FROM THE RECORDED SCORE TO OBTAIN THE FLEXIBILITY.</a:t>
            </a:r>
          </a:p>
          <a:p>
            <a:r>
              <a:rPr lang="en-US" dirty="0" smtClean="0"/>
              <a:t>EVALUATION STANDARD FOR THE TEST :-</a:t>
            </a:r>
          </a:p>
          <a:p>
            <a:pPr algn="ctr"/>
            <a:r>
              <a:rPr lang="en-US" sz="1800" dirty="0" smtClean="0"/>
              <a:t>PERFORMANCE SCORE (INCHES) </a:t>
            </a:r>
          </a:p>
          <a:p>
            <a:r>
              <a:rPr lang="en-US" dirty="0" smtClean="0"/>
              <a:t>MALES(AGE 17-22)		FEMALE(17-22 YRS)	   EVALUATION STANDARDS</a:t>
            </a:r>
          </a:p>
          <a:p>
            <a:r>
              <a:rPr lang="en-US" dirty="0" smtClean="0"/>
              <a:t>07 OR ABOVE		08 OR ABOVE 		EXCELLENT</a:t>
            </a:r>
          </a:p>
          <a:p>
            <a:r>
              <a:rPr lang="en-US" dirty="0" smtClean="0"/>
              <a:t>5 TO 6			6 TO 7			GOOD</a:t>
            </a:r>
          </a:p>
          <a:p>
            <a:r>
              <a:rPr lang="en-US" dirty="0" smtClean="0"/>
              <a:t>3 TO 4 			4 TO 5			ABOVE  AVERAGE</a:t>
            </a:r>
          </a:p>
          <a:p>
            <a:r>
              <a:rPr lang="en-US" dirty="0" smtClean="0"/>
              <a:t>1 TO 2			1 TO 3			AVERAGE</a:t>
            </a:r>
          </a:p>
          <a:p>
            <a:r>
              <a:rPr lang="en-US" dirty="0" smtClean="0"/>
              <a:t>0 TO -1			0 TO -1			BELOW AVERAGE</a:t>
            </a:r>
          </a:p>
          <a:p>
            <a:r>
              <a:rPr lang="en-US" dirty="0" smtClean="0"/>
              <a:t>-2 AND BELOW		-2 AND BELOW		POOR</a:t>
            </a:r>
            <a:endParaRPr lang="en-IN" dirty="0"/>
          </a:p>
        </p:txBody>
      </p:sp>
    </p:spTree>
    <p:extLst>
      <p:ext uri="{BB962C8B-B14F-4D97-AF65-F5344CB8AC3E}">
        <p14:creationId xmlns:p14="http://schemas.microsoft.com/office/powerpoint/2010/main" val="13737903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 AND REACH TEST THROUGH FLEXO METER</a:t>
            </a:r>
            <a:endParaRPr lang="en-IN" dirty="0"/>
          </a:p>
        </p:txBody>
      </p:sp>
      <p:sp>
        <p:nvSpPr>
          <p:cNvPr id="3" name="Content Placeholder 2"/>
          <p:cNvSpPr>
            <a:spLocks noGrp="1"/>
          </p:cNvSpPr>
          <p:nvPr>
            <p:ph idx="1"/>
          </p:nvPr>
        </p:nvSpPr>
        <p:spPr/>
        <p:txBody>
          <a:bodyPr/>
          <a:lstStyle/>
          <a:p>
            <a:r>
              <a:rPr lang="en-US" dirty="0" smtClean="0"/>
              <a:t>PROCEDURE: 10 INCH MARK OF THE YARD STICK IS LINED UP WITH TRANSVERSE LINE MARKED ON THE FLOOR . THE SUBJECT IS ASKED TO SITDOWN ON THE FLOOR  WITH HIS/HER HEELS COINCIDING WITH  THE ABOVE TRANSVERSE LINE AND LEGS HORIZONTALLY STRAINGHT ON THE GROUND. KNEES LOCKED TOES AGAINST THE HEELS , SUBJECT START STRETCHING FORWARD AND PUSHES THE FLEXOMETER CASE AS FAR DOWN THE YARD STICK AS POSSIBLE WITH FINGER TIPS OF BOTH HANDS. THE READING IS TAKEN AT THE NEAREST END OF FLEXOMETER.</a:t>
            </a:r>
          </a:p>
          <a:p>
            <a:r>
              <a:rPr lang="en-US" dirty="0" smtClean="0"/>
              <a:t>   </a:t>
            </a:r>
            <a:endParaRPr lang="en-IN" dirty="0"/>
          </a:p>
        </p:txBody>
      </p:sp>
      <p:pic>
        <p:nvPicPr>
          <p:cNvPr id="4" name="Picture 3" descr="http://www.microfit.com/images/products/photos/flexometer_theme.jpg"/>
          <p:cNvPicPr/>
          <p:nvPr/>
        </p:nvPicPr>
        <p:blipFill>
          <a:blip r:embed="rId2">
            <a:extLst>
              <a:ext uri="{28A0092B-C50C-407E-A947-70E740481C1C}">
                <a14:useLocalDpi xmlns:a14="http://schemas.microsoft.com/office/drawing/2010/main" val="0"/>
              </a:ext>
            </a:extLst>
          </a:blip>
          <a:srcRect/>
          <a:stretch>
            <a:fillRect/>
          </a:stretch>
        </p:blipFill>
        <p:spPr bwMode="auto">
          <a:xfrm>
            <a:off x="533400" y="3200400"/>
            <a:ext cx="2286000" cy="1403985"/>
          </a:xfrm>
          <a:prstGeom prst="rect">
            <a:avLst/>
          </a:prstGeom>
          <a:noFill/>
          <a:ln>
            <a:noFill/>
          </a:ln>
        </p:spPr>
      </p:pic>
      <p:pic>
        <p:nvPicPr>
          <p:cNvPr id="5" name="Picture 4" descr="http://www.microfit.com/images/products/screens/flexometer_screen_1.gif"/>
          <p:cNvPicPr/>
          <p:nvPr/>
        </p:nvPicPr>
        <p:blipFill>
          <a:blip r:embed="rId3">
            <a:extLst>
              <a:ext uri="{28A0092B-C50C-407E-A947-70E740481C1C}">
                <a14:useLocalDpi xmlns:a14="http://schemas.microsoft.com/office/drawing/2010/main" val="0"/>
              </a:ext>
            </a:extLst>
          </a:blip>
          <a:srcRect/>
          <a:stretch>
            <a:fillRect/>
          </a:stretch>
        </p:blipFill>
        <p:spPr bwMode="auto">
          <a:xfrm>
            <a:off x="3200400" y="3200400"/>
            <a:ext cx="2209800" cy="1403985"/>
          </a:xfrm>
          <a:prstGeom prst="rect">
            <a:avLst/>
          </a:prstGeom>
          <a:noFill/>
          <a:ln>
            <a:noFill/>
          </a:ln>
        </p:spPr>
      </p:pic>
      <p:pic>
        <p:nvPicPr>
          <p:cNvPr id="6" name="Picture 5" descr="http://www.microfit.com/images/products/screens/flexometer_screen_2.gif"/>
          <p:cNvPicPr/>
          <p:nvPr/>
        </p:nvPicPr>
        <p:blipFill>
          <a:blip r:embed="rId4">
            <a:extLst>
              <a:ext uri="{28A0092B-C50C-407E-A947-70E740481C1C}">
                <a14:useLocalDpi xmlns:a14="http://schemas.microsoft.com/office/drawing/2010/main" val="0"/>
              </a:ext>
            </a:extLst>
          </a:blip>
          <a:srcRect/>
          <a:stretch>
            <a:fillRect/>
          </a:stretch>
        </p:blipFill>
        <p:spPr bwMode="auto">
          <a:xfrm>
            <a:off x="6324600" y="3200400"/>
            <a:ext cx="2362200" cy="1403985"/>
          </a:xfrm>
          <a:prstGeom prst="rect">
            <a:avLst/>
          </a:prstGeom>
          <a:noFill/>
          <a:ln>
            <a:noFill/>
          </a:ln>
        </p:spPr>
      </p:pic>
    </p:spTree>
    <p:extLst>
      <p:ext uri="{BB962C8B-B14F-4D97-AF65-F5344CB8AC3E}">
        <p14:creationId xmlns:p14="http://schemas.microsoft.com/office/powerpoint/2010/main" val="22411138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SCORING </a:t>
            </a:r>
            <a:endParaRPr lang="en-IN" dirty="0"/>
          </a:p>
        </p:txBody>
      </p:sp>
      <p:sp>
        <p:nvSpPr>
          <p:cNvPr id="3" name="Content Placeholder 2"/>
          <p:cNvSpPr>
            <a:spLocks noGrp="1"/>
          </p:cNvSpPr>
          <p:nvPr>
            <p:ph idx="1"/>
          </p:nvPr>
        </p:nvSpPr>
        <p:spPr/>
        <p:txBody>
          <a:bodyPr/>
          <a:lstStyle/>
          <a:p>
            <a:r>
              <a:rPr lang="en-US" dirty="0" smtClean="0"/>
              <a:t>THE BEST ATTEMPT OUT OF THREE TRIALS IS RECOREDED IN INCHES AND 10 INCHES IS SUBTRACTED FROM THIS RECORDED READING.</a:t>
            </a:r>
            <a:endParaRPr lang="en-IN" dirty="0"/>
          </a:p>
        </p:txBody>
      </p:sp>
      <p:pic>
        <p:nvPicPr>
          <p:cNvPr id="4" name="Picture 4" descr="fig10_04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1" y="1835150"/>
            <a:ext cx="3657600" cy="4318000"/>
          </a:xfrm>
          <a:prstGeom prst="rect">
            <a:avLst/>
          </a:prstGeom>
          <a:noFill/>
          <a:ln w="38100">
            <a:solidFill>
              <a:srgbClr val="2F5897"/>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4" descr="fig10_04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35150"/>
            <a:ext cx="4191000" cy="4318000"/>
          </a:xfrm>
          <a:prstGeom prst="rect">
            <a:avLst/>
          </a:prstGeom>
          <a:noFill/>
          <a:ln w="38100">
            <a:solidFill>
              <a:srgbClr val="2F5897"/>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96886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752600"/>
            <a:ext cx="8610600" cy="548640"/>
          </a:xfrm>
        </p:spPr>
        <p:txBody>
          <a:bodyPr/>
          <a:lstStyle/>
          <a:p>
            <a:pPr algn="just"/>
            <a:r>
              <a:rPr lang="en-US" sz="3600" b="1" u="sng" dirty="0" smtClean="0"/>
              <a:t/>
            </a:r>
            <a:br>
              <a:rPr lang="en-US" sz="3600" b="1" u="sng" dirty="0" smtClean="0"/>
            </a:br>
            <a:r>
              <a:rPr lang="en-US" sz="3600" b="1" u="sng" dirty="0" smtClean="0"/>
              <a:t>MEASUREMENT</a:t>
            </a:r>
            <a:br>
              <a:rPr lang="en-US" sz="3600" b="1" u="sng" dirty="0" smtClean="0"/>
            </a:br>
            <a:r>
              <a:rPr lang="en-US" sz="3600" b="1" i="1" dirty="0" smtClean="0"/>
              <a:t>IT IS A SPECIFIC SCORE GIVEN BY AN EXPERT EVERY TIME ON APPLYING A TEST. EVERY TIME A TEST IS USED  IT MUST HAVE ITS SCORE CALLED MEASUREMENT. IN OTHER WORDS MEASUREMENT IS THE POST TEST VALUE AND IS A PRE-REQUISITE FOR EVALUATION </a:t>
            </a:r>
            <a:endParaRPr lang="en-IN" sz="3600" b="1" u="sng" dirty="0"/>
          </a:p>
        </p:txBody>
      </p:sp>
    </p:spTree>
    <p:extLst>
      <p:ext uri="{BB962C8B-B14F-4D97-AF65-F5344CB8AC3E}">
        <p14:creationId xmlns:p14="http://schemas.microsoft.com/office/powerpoint/2010/main" val="32938530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BRIDGE UP TEST</a:t>
            </a:r>
            <a:endParaRPr lang="en-IN" dirty="0"/>
          </a:p>
        </p:txBody>
      </p:sp>
      <p:sp>
        <p:nvSpPr>
          <p:cNvPr id="3" name="Content Placeholder 2"/>
          <p:cNvSpPr>
            <a:spLocks noGrp="1"/>
          </p:cNvSpPr>
          <p:nvPr>
            <p:ph idx="1"/>
          </p:nvPr>
        </p:nvSpPr>
        <p:spPr/>
        <p:txBody>
          <a:bodyPr>
            <a:normAutofit lnSpcReduction="10000"/>
          </a:bodyPr>
          <a:lstStyle/>
          <a:p>
            <a:pPr algn="just"/>
            <a:r>
              <a:rPr lang="en-US" sz="2800" dirty="0" smtClean="0"/>
              <a:t>THE TEST IS TO MEASURE THE FLEXIBILITY OF SPINE AND ITS HYPER EXTENSION. IT IS APPLICABLE FOR BOTH MEN AND WOMEN FROM THE AGE OF SIX AND ABOVE.</a:t>
            </a:r>
          </a:p>
          <a:p>
            <a:pPr algn="just"/>
            <a:r>
              <a:rPr lang="en-US" sz="2800" dirty="0" smtClean="0"/>
              <a:t>EQUIPMENTS : A MAT , AN ANTHROPOMETER RODE AND A FLEXO METER CASE WITH THE YARD STICK. ALTERNATIVELY A MAT AND A TAPE OR  AN ANTHROPOMETER</a:t>
            </a:r>
            <a:r>
              <a:rPr lang="en-US" dirty="0" smtClean="0"/>
              <a:t>.</a:t>
            </a:r>
          </a:p>
        </p:txBody>
      </p:sp>
    </p:spTree>
    <p:extLst>
      <p:ext uri="{BB962C8B-B14F-4D97-AF65-F5344CB8AC3E}">
        <p14:creationId xmlns:p14="http://schemas.microsoft.com/office/powerpoint/2010/main" val="26109025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520940" cy="548640"/>
          </a:xfrm>
        </p:spPr>
        <p:txBody>
          <a:bodyPr/>
          <a:lstStyle/>
          <a:p>
            <a:r>
              <a:rPr lang="en-US" sz="2400" dirty="0" smtClean="0"/>
              <a:t>PROCEDURE WITH ANTHROPOMETER</a:t>
            </a:r>
            <a:endParaRPr lang="en-IN" sz="2400" dirty="0"/>
          </a:p>
        </p:txBody>
      </p:sp>
      <p:sp>
        <p:nvSpPr>
          <p:cNvPr id="3" name="Content Placeholder 2"/>
          <p:cNvSpPr>
            <a:spLocks noGrp="1"/>
          </p:cNvSpPr>
          <p:nvPr>
            <p:ph idx="1"/>
          </p:nvPr>
        </p:nvSpPr>
        <p:spPr/>
        <p:txBody>
          <a:bodyPr>
            <a:normAutofit/>
          </a:bodyPr>
          <a:lstStyle/>
          <a:p>
            <a:pPr algn="just"/>
            <a:r>
              <a:rPr lang="en-US" sz="1800" dirty="0" smtClean="0"/>
              <a:t>THE SUBJECT IS ASKED TO ASSUME THE SUPINE POSITION ON THE MAT AND ASK HIM/HER TO PLACE PALM ON THE MAT NEAR HEAD SO THAT THE THUMPS ARE NEAR THE EARS; THE SOLE OF THE FLAT FOOT ON THE MAT BY FOLDING  THE LEGS.</a:t>
            </a:r>
          </a:p>
          <a:p>
            <a:pPr algn="just"/>
            <a:r>
              <a:rPr lang="en-US" sz="1800" dirty="0" smtClean="0"/>
              <a:t>THE SUBJECT IS REQUIRED TO PUSH HEAD AND SHOULDERS FROM THE FLOOR SO AS TO LIFT THE BODY TO ATTAIN THE BRIDGE  ARCH POSITION BY MOVING THE HAND AND FEET TOWARDS EACH OTHER .</a:t>
            </a:r>
          </a:p>
          <a:p>
            <a:pPr algn="just"/>
            <a:r>
              <a:rPr lang="en-US" sz="1800" dirty="0" smtClean="0"/>
              <a:t>THE TESTER PUT THE ZERO END OF THE YARD STICK OF THE FLEXO METER ON THE MAT AND SLIDE S THE FLEXO MEASURE CASE UPWARD RAPIDLY TLL THE RULLER GUIDE TOUCHES THE HEIGHEST POINT OF THE ARCHED SPINE .  </a:t>
            </a:r>
            <a:endParaRPr lang="en-IN" sz="1800" dirty="0"/>
          </a:p>
        </p:txBody>
      </p:sp>
    </p:spTree>
    <p:extLst>
      <p:ext uri="{BB962C8B-B14F-4D97-AF65-F5344CB8AC3E}">
        <p14:creationId xmlns:p14="http://schemas.microsoft.com/office/powerpoint/2010/main" val="17714487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SCORING</a:t>
            </a:r>
            <a:endParaRPr lang="en-IN" dirty="0"/>
          </a:p>
        </p:txBody>
      </p:sp>
      <p:sp>
        <p:nvSpPr>
          <p:cNvPr id="3" name="Content Placeholder 2"/>
          <p:cNvSpPr>
            <a:spLocks noGrp="1"/>
          </p:cNvSpPr>
          <p:nvPr>
            <p:ph idx="1"/>
          </p:nvPr>
        </p:nvSpPr>
        <p:spPr/>
        <p:txBody>
          <a:bodyPr>
            <a:noAutofit/>
          </a:bodyPr>
          <a:lstStyle/>
          <a:p>
            <a:r>
              <a:rPr lang="en-US" sz="2400" dirty="0" smtClean="0"/>
              <a:t>THE MAXIMUM SCORE OF THREE TRIALS IS SUBTRACTED FROM THE STANDING NAVEL HEIGHT OF THE SUBJECT . </a:t>
            </a:r>
          </a:p>
          <a:p>
            <a:r>
              <a:rPr lang="en-US" sz="2400" dirty="0" smtClean="0"/>
              <a:t>FOR MEASURING STANDING NAVEL HEIGHT , THE SUBJECT IS ASKED TO STAND ERECT  WITH HEEL TOGETHER ,TOES APART IN ALERT POSITION STRETCHING  THE BODY UPWARD, PREFERABLY AGAINST THE WALL . THE ANTHROPOMETER  RODE IS PLACED INFRONT OF THE  SUBJECT IN BETWEEN THE FEET AND CROSS BAR IS BROUGHT TO THE LEVEL OF THE NAVEL AND RECORD THE HEIGHT.</a:t>
            </a:r>
          </a:p>
          <a:p>
            <a:r>
              <a:rPr lang="en-US" sz="2400" dirty="0" smtClean="0"/>
              <a:t>THE SMALLER THE TEST SCORE THE BETTER IS THE FLEXIBILITY   </a:t>
            </a:r>
            <a:endParaRPr lang="en-IN" sz="2400" dirty="0"/>
          </a:p>
        </p:txBody>
      </p:sp>
    </p:spTree>
    <p:extLst>
      <p:ext uri="{BB962C8B-B14F-4D97-AF65-F5344CB8AC3E}">
        <p14:creationId xmlns:p14="http://schemas.microsoft.com/office/powerpoint/2010/main" val="9434372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 WITHOUT FLEXOMETER</a:t>
            </a:r>
            <a:endParaRPr lang="en-IN" dirty="0"/>
          </a:p>
        </p:txBody>
      </p:sp>
      <p:sp>
        <p:nvSpPr>
          <p:cNvPr id="3" name="Content Placeholder 2"/>
          <p:cNvSpPr>
            <a:spLocks noGrp="1"/>
          </p:cNvSpPr>
          <p:nvPr>
            <p:ph idx="1"/>
          </p:nvPr>
        </p:nvSpPr>
        <p:spPr/>
        <p:txBody>
          <a:bodyPr>
            <a:normAutofit/>
          </a:bodyPr>
          <a:lstStyle/>
          <a:p>
            <a:pPr algn="just"/>
            <a:r>
              <a:rPr lang="en-US" sz="2400" dirty="0" smtClean="0"/>
              <a:t>THE SUBECT IS ASKED TO TAKE POSITION ON THE MAT AND PLACE THE TOES AGAINST THE BASE OF THE WALL.. HIS HEEL LINE IS MARKED . THEN THE SUBJECT IS ASKED TO BRIDGE-UP IN THE SAME WAY  AND INSTRUCTED TO BRING FINGER TIPS AS CLOSE AS POSSIBLE TO HEEL. WITH THE HELP OF A TAP THE DISTANCE BETWEEN THE HEEL AND THE FINGER TIPS IS MEASURED . THE SHORTER DISTANCE THE BETTER FLEXIBILITY.  </a:t>
            </a:r>
            <a:endParaRPr lang="en-IN" sz="2400" dirty="0"/>
          </a:p>
        </p:txBody>
      </p:sp>
    </p:spTree>
    <p:extLst>
      <p:ext uri="{BB962C8B-B14F-4D97-AF65-F5344CB8AC3E}">
        <p14:creationId xmlns:p14="http://schemas.microsoft.com/office/powerpoint/2010/main" val="41060351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50 </a:t>
            </a:r>
            <a:r>
              <a:rPr lang="en-US" dirty="0" err="1" smtClean="0"/>
              <a:t>mtr</a:t>
            </a:r>
            <a:r>
              <a:rPr lang="en-US" dirty="0" smtClean="0"/>
              <a:t> dash test for testing speed</a:t>
            </a:r>
            <a:endParaRPr lang="en-IN" dirty="0"/>
          </a:p>
        </p:txBody>
      </p:sp>
      <p:sp>
        <p:nvSpPr>
          <p:cNvPr id="3" name="Content Placeholder 2"/>
          <p:cNvSpPr>
            <a:spLocks noGrp="1"/>
          </p:cNvSpPr>
          <p:nvPr>
            <p:ph idx="1"/>
          </p:nvPr>
        </p:nvSpPr>
        <p:spPr/>
        <p:txBody>
          <a:bodyPr/>
          <a:lstStyle/>
          <a:p>
            <a:r>
              <a:rPr lang="en-US" dirty="0" smtClean="0"/>
              <a:t>THIS TEST IS SUITABLE FOR BOYS&amp;GIRLS ABOVE 8 YEARS.</a:t>
            </a:r>
          </a:p>
          <a:p>
            <a:r>
              <a:rPr lang="en-US" dirty="0" smtClean="0"/>
              <a:t>EQUIPMENT: AREA OF DESIRED LENGTH, TWO STOP WATCHES,START LINE, FINISH LINE</a:t>
            </a:r>
          </a:p>
          <a:p>
            <a:r>
              <a:rPr lang="en-US" dirty="0" smtClean="0"/>
              <a:t>TEST ADMINISTRATION: THE SUBJECT IS REQUIRED TO TAKE ANY POSITION BEHIND THE STARTING LINE., AT THE ORDER GO.. HE /SHE HAS TO RUN AS FAST AS POSSIBLE TILL RREACH THE FINISH LINE.. CAN  SLOW DOWN GRADUALLY ONLY AFTER CROSSING THE FINISH LINE.  RUNNING IN PAIRS WILL PRODUCE BETTER TIMING  AND HAS TO WAIT TILL THE ORDER READY STEADY AND GO.. AT GO THE TIMER HAS TO START THE WATCH AND STOP AS SOON AS THE RUNNER FINISH.</a:t>
            </a:r>
          </a:p>
          <a:p>
            <a:r>
              <a:rPr lang="en-US" dirty="0" smtClean="0"/>
              <a:t>ONLY ONE CORRECT TRIAL IS PERMITTED.</a:t>
            </a:r>
          </a:p>
          <a:p>
            <a:r>
              <a:rPr lang="en-US" dirty="0" smtClean="0"/>
              <a:t>SCORING: THE TIOME CLOCKED FROM STRTING TO FINISH WILL BE THE SCORE </a:t>
            </a:r>
            <a:endParaRPr lang="en-IN" dirty="0"/>
          </a:p>
        </p:txBody>
      </p:sp>
    </p:spTree>
    <p:extLst>
      <p:ext uri="{BB962C8B-B14F-4D97-AF65-F5344CB8AC3E}">
        <p14:creationId xmlns:p14="http://schemas.microsoft.com/office/powerpoint/2010/main" val="14107354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30 MTR FLYING START</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IT IS TO MEASURE THE MAXIMUM SPEED</a:t>
            </a:r>
          </a:p>
          <a:p>
            <a:pPr algn="just"/>
            <a:r>
              <a:rPr lang="en-US" sz="2000" dirty="0" smtClean="0">
                <a:latin typeface="Georgia" pitchFamily="18" charset="0"/>
              </a:rPr>
              <a:t>EQUIPMEMT: STOP WATCH(1/10</a:t>
            </a:r>
            <a:r>
              <a:rPr lang="en-US" sz="2000" baseline="30000" dirty="0" smtClean="0">
                <a:latin typeface="Georgia" pitchFamily="18" charset="0"/>
              </a:rPr>
              <a:t>TH</a:t>
            </a:r>
            <a:r>
              <a:rPr lang="en-US" sz="2000" dirty="0" smtClean="0">
                <a:latin typeface="Georgia" pitchFamily="18" charset="0"/>
              </a:rPr>
              <a:t> OF SECOND) AND SIX FLAG POSTS. 45 METER RUNNING STRIP,MESSURING TAPE.</a:t>
            </a:r>
          </a:p>
          <a:p>
            <a:pPr algn="just"/>
            <a:r>
              <a:rPr lang="en-US" sz="2000" dirty="0" smtClean="0">
                <a:latin typeface="Georgia" pitchFamily="18" charset="0"/>
              </a:rPr>
              <a:t>MARKING: 45 MTR DISTANCE IS DIVIDED INTO TWO ZONES OF 15 MTRS AND 30 MTRS SAY F A &amp; B. F A IS 15 MTR AND AB IS 30 MTR. TAKE RADIUS OF 30 MTR AND MARK AN ARC FROM POINT “A” AND  “B” AND THE INTERSECTING POINT IS “C” . JOIINT “C A” AND JOINT “C B” SEPARATELY WITH DOTTED LINES. AND BOTH “C B” AND “C A” WILL BE EXTENDED AS “C B D” AND “C A E”. FIX FLAGS AT ALL THE SIX POINTS</a:t>
            </a:r>
            <a:endParaRPr lang="en-IN" sz="2000" dirty="0">
              <a:latin typeface="Georgia" pitchFamily="18" charset="0"/>
            </a:endParaRPr>
          </a:p>
        </p:txBody>
      </p:sp>
    </p:spTree>
    <p:extLst>
      <p:ext uri="{BB962C8B-B14F-4D97-AF65-F5344CB8AC3E}">
        <p14:creationId xmlns:p14="http://schemas.microsoft.com/office/powerpoint/2010/main" val="7631567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30M FLYING START PROCEDURE</a:t>
            </a:r>
            <a:endParaRPr lang="en-IN" dirty="0"/>
          </a:p>
        </p:txBody>
      </p:sp>
      <p:sp>
        <p:nvSpPr>
          <p:cNvPr id="3" name="Content Placeholder 2"/>
          <p:cNvSpPr>
            <a:spLocks noGrp="1"/>
          </p:cNvSpPr>
          <p:nvPr>
            <p:ph idx="1"/>
          </p:nvPr>
        </p:nvSpPr>
        <p:spPr/>
        <p:txBody>
          <a:bodyPr>
            <a:normAutofit/>
          </a:bodyPr>
          <a:lstStyle/>
          <a:p>
            <a:pPr algn="just"/>
            <a:r>
              <a:rPr lang="en-US" sz="2400" dirty="0" smtClean="0"/>
              <a:t>THE PERFORMER SHOULD STAND BEHIND THE LINE “F” AND ACCELARATE AND CROSS THE LINE”B” WITH MAXIMUM POSSIBLE SPEED.</a:t>
            </a:r>
          </a:p>
          <a:p>
            <a:pPr algn="just"/>
            <a:r>
              <a:rPr lang="en-US" sz="2400" dirty="0" smtClean="0"/>
              <a:t>SCORING : THE TIME KEEPER TO STAND AT THE POINT”C”. WHEN THE RUNNER CROSS THE LINE”A E”  IN LINE OF FLAG ,HE START THE WATCH AND WHEN THE TORSO OF THE RUNNER  COMES IN LINE OF “B D” HE STOP WATCH.THE TOME IS NOTED FROM THE WATCH.</a:t>
            </a:r>
            <a:endParaRPr lang="en-IN" sz="2400" dirty="0"/>
          </a:p>
        </p:txBody>
      </p:sp>
    </p:spTree>
    <p:extLst>
      <p:ext uri="{BB962C8B-B14F-4D97-AF65-F5344CB8AC3E}">
        <p14:creationId xmlns:p14="http://schemas.microsoft.com/office/powerpoint/2010/main" val="238400639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BURPEE TEST FOR AGILITY</a:t>
            </a:r>
            <a:endParaRPr lang="en-IN" dirty="0"/>
          </a:p>
        </p:txBody>
      </p:sp>
      <p:sp>
        <p:nvSpPr>
          <p:cNvPr id="3" name="Content Placeholder 2"/>
          <p:cNvSpPr>
            <a:spLocks noGrp="1"/>
          </p:cNvSpPr>
          <p:nvPr>
            <p:ph idx="1"/>
          </p:nvPr>
        </p:nvSpPr>
        <p:spPr>
          <a:xfrm>
            <a:off x="822960" y="1100628"/>
            <a:ext cx="7520940" cy="5147772"/>
          </a:xfrm>
        </p:spPr>
        <p:txBody>
          <a:bodyPr>
            <a:normAutofit/>
          </a:bodyPr>
          <a:lstStyle/>
          <a:p>
            <a:r>
              <a:rPr lang="en-IN" dirty="0"/>
              <a:t>The test requires the athlete to perform as many </a:t>
            </a:r>
            <a:r>
              <a:rPr lang="en-IN" dirty="0" err="1"/>
              <a:t>Burpees</a:t>
            </a:r>
            <a:r>
              <a:rPr lang="en-IN" dirty="0"/>
              <a:t> as possible in 30 </a:t>
            </a:r>
            <a:r>
              <a:rPr lang="en-IN" dirty="0" smtClean="0"/>
              <a:t>seconds.</a:t>
            </a:r>
          </a:p>
          <a:p>
            <a:pPr algn="just"/>
            <a:r>
              <a:rPr lang="en-IN" u="sng" dirty="0"/>
              <a:t>To </a:t>
            </a:r>
            <a:r>
              <a:rPr lang="en-IN" sz="2400" u="sng" dirty="0"/>
              <a:t>undertake this test you will require:</a:t>
            </a:r>
          </a:p>
          <a:p>
            <a:pPr algn="just"/>
            <a:r>
              <a:rPr lang="en-IN" sz="2400" dirty="0"/>
              <a:t>•	Flat non-slip surface</a:t>
            </a:r>
          </a:p>
          <a:p>
            <a:pPr algn="just"/>
            <a:r>
              <a:rPr lang="en-IN" sz="2400" dirty="0"/>
              <a:t>•	Stopwatch</a:t>
            </a:r>
          </a:p>
          <a:p>
            <a:pPr algn="just"/>
            <a:r>
              <a:rPr lang="en-IN" sz="2400" dirty="0"/>
              <a:t>•	Assistant</a:t>
            </a:r>
          </a:p>
          <a:p>
            <a:pPr algn="just"/>
            <a:r>
              <a:rPr lang="en-IN" sz="2400" dirty="0"/>
              <a:t>The correct technique for one </a:t>
            </a:r>
            <a:r>
              <a:rPr lang="en-IN" sz="2400" dirty="0" err="1"/>
              <a:t>Burpee</a:t>
            </a:r>
            <a:r>
              <a:rPr lang="en-IN" sz="2400" dirty="0"/>
              <a:t> is: stand erect with the arms by the side – bend the knees and place the hands on the floor in front of the feet (squat position) - thrust the legs back to assume a push up position with a straight line from the shoulders to the heels - return to the squat position - return to the standing position.</a:t>
            </a:r>
          </a:p>
          <a:p>
            <a:pPr algn="just"/>
            <a:endParaRPr lang="en-IN" sz="2400" dirty="0"/>
          </a:p>
        </p:txBody>
      </p:sp>
    </p:spTree>
    <p:extLst>
      <p:ext uri="{BB962C8B-B14F-4D97-AF65-F5344CB8AC3E}">
        <p14:creationId xmlns:p14="http://schemas.microsoft.com/office/powerpoint/2010/main" val="30873833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BURPEE</a:t>
            </a:r>
            <a:endParaRPr lang="en-IN" dirty="0"/>
          </a:p>
        </p:txBody>
      </p:sp>
      <p:sp>
        <p:nvSpPr>
          <p:cNvPr id="3" name="Content Placeholder 2"/>
          <p:cNvSpPr>
            <a:spLocks noGrp="1"/>
          </p:cNvSpPr>
          <p:nvPr>
            <p:ph idx="1"/>
          </p:nvPr>
        </p:nvSpPr>
        <p:spPr/>
        <p:txBody>
          <a:bodyPr>
            <a:normAutofit fontScale="85000" lnSpcReduction="10000"/>
          </a:bodyPr>
          <a:lstStyle/>
          <a:p>
            <a:pPr algn="just"/>
            <a:r>
              <a:rPr lang="en-IN" dirty="0"/>
              <a:t>	</a:t>
            </a:r>
            <a:r>
              <a:rPr lang="en-IN" sz="2800" dirty="0"/>
              <a:t>The athlete warms up for 10 minutes</a:t>
            </a:r>
          </a:p>
          <a:p>
            <a:pPr algn="just"/>
            <a:r>
              <a:rPr lang="en-IN" sz="2800" dirty="0"/>
              <a:t>•	The assistant gives the command “GO”, starts the stopwatch and the athlete commences the test</a:t>
            </a:r>
          </a:p>
          <a:p>
            <a:pPr algn="just"/>
            <a:r>
              <a:rPr lang="en-IN" sz="2800" dirty="0"/>
              <a:t>•	The assistant counts the number of correctly performed </a:t>
            </a:r>
            <a:r>
              <a:rPr lang="en-IN" sz="2800" dirty="0" err="1"/>
              <a:t>Burpees</a:t>
            </a:r>
            <a:endParaRPr lang="en-IN" sz="2800" dirty="0"/>
          </a:p>
          <a:p>
            <a:pPr algn="just"/>
            <a:r>
              <a:rPr lang="en-IN" sz="2800" dirty="0"/>
              <a:t>•	The assistant keeps the athlete informed of the remaining time</a:t>
            </a:r>
          </a:p>
          <a:p>
            <a:pPr algn="just"/>
            <a:r>
              <a:rPr lang="en-IN" sz="2800" dirty="0"/>
              <a:t>•	The assistant stops the test after 30 seconds and records the number of correctly performed </a:t>
            </a:r>
            <a:r>
              <a:rPr lang="en-IN" sz="2800" dirty="0" err="1"/>
              <a:t>Burpees</a:t>
            </a:r>
            <a:endParaRPr lang="en-IN" sz="2800" dirty="0"/>
          </a:p>
          <a:p>
            <a:pPr algn="just"/>
            <a:endParaRPr lang="en-IN" sz="2800" dirty="0"/>
          </a:p>
          <a:p>
            <a:endParaRPr lang="en-IN" dirty="0"/>
          </a:p>
        </p:txBody>
      </p:sp>
    </p:spTree>
    <p:extLst>
      <p:ext uri="{BB962C8B-B14F-4D97-AF65-F5344CB8AC3E}">
        <p14:creationId xmlns:p14="http://schemas.microsoft.com/office/powerpoint/2010/main" val="86252793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BURPEE TEST</a:t>
            </a:r>
            <a:endParaRPr lang="en-IN" dirty="0"/>
          </a:p>
        </p:txBody>
      </p:sp>
      <p:pic>
        <p:nvPicPr>
          <p:cNvPr id="4" name="Content Placeholder 3" descr="Start Position"/>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1295400"/>
            <a:ext cx="1533525" cy="2847975"/>
          </a:xfrm>
          <a:prstGeom prst="rect">
            <a:avLst/>
          </a:prstGeom>
          <a:noFill/>
          <a:ln>
            <a:noFill/>
          </a:ln>
        </p:spPr>
      </p:pic>
      <p:pic>
        <p:nvPicPr>
          <p:cNvPr id="5" name="Picture 4" descr="Mid Position"/>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295400"/>
            <a:ext cx="1760855" cy="2861310"/>
          </a:xfrm>
          <a:prstGeom prst="rect">
            <a:avLst/>
          </a:prstGeom>
          <a:noFill/>
          <a:ln>
            <a:noFill/>
          </a:ln>
        </p:spPr>
      </p:pic>
      <p:pic>
        <p:nvPicPr>
          <p:cNvPr id="6" name="Picture 5" descr="End Position"/>
          <p:cNvPicPr/>
          <p:nvPr/>
        </p:nvPicPr>
        <p:blipFill>
          <a:blip r:embed="rId4">
            <a:extLst>
              <a:ext uri="{28A0092B-C50C-407E-A947-70E740481C1C}">
                <a14:useLocalDpi xmlns:a14="http://schemas.microsoft.com/office/drawing/2010/main" val="0"/>
              </a:ext>
            </a:extLst>
          </a:blip>
          <a:srcRect/>
          <a:stretch>
            <a:fillRect/>
          </a:stretch>
        </p:blipFill>
        <p:spPr bwMode="auto">
          <a:xfrm>
            <a:off x="5105400" y="1524001"/>
            <a:ext cx="3581400" cy="2632710"/>
          </a:xfrm>
          <a:prstGeom prst="rect">
            <a:avLst/>
          </a:prstGeom>
          <a:noFill/>
          <a:ln>
            <a:noFill/>
          </a:ln>
        </p:spPr>
      </p:pic>
      <p:sp>
        <p:nvSpPr>
          <p:cNvPr id="7" name="Rectangle 6"/>
          <p:cNvSpPr/>
          <p:nvPr/>
        </p:nvSpPr>
        <p:spPr>
          <a:xfrm>
            <a:off x="533400" y="4267200"/>
            <a:ext cx="1535998" cy="369332"/>
          </a:xfrm>
          <a:prstGeom prst="rect">
            <a:avLst/>
          </a:prstGeom>
        </p:spPr>
        <p:txBody>
          <a:bodyPr wrap="none">
            <a:spAutoFit/>
          </a:bodyPr>
          <a:lstStyle/>
          <a:p>
            <a:r>
              <a:rPr lang="en-IN" dirty="0">
                <a:solidFill>
                  <a:srgbClr val="000000"/>
                </a:solidFill>
                <a:latin typeface="Verdana"/>
                <a:ea typeface="Times New Roman"/>
                <a:cs typeface="Times New Roman"/>
              </a:rPr>
              <a:t>Stand Erect</a:t>
            </a:r>
            <a:endParaRPr lang="en-IN" dirty="0"/>
          </a:p>
        </p:txBody>
      </p:sp>
      <p:sp>
        <p:nvSpPr>
          <p:cNvPr id="8" name="Rectangle 7"/>
          <p:cNvSpPr/>
          <p:nvPr/>
        </p:nvSpPr>
        <p:spPr>
          <a:xfrm>
            <a:off x="2493358" y="4267200"/>
            <a:ext cx="1841338" cy="369332"/>
          </a:xfrm>
          <a:prstGeom prst="rect">
            <a:avLst/>
          </a:prstGeom>
        </p:spPr>
        <p:txBody>
          <a:bodyPr wrap="none">
            <a:spAutoFit/>
          </a:bodyPr>
          <a:lstStyle/>
          <a:p>
            <a:r>
              <a:rPr lang="en-IN" dirty="0">
                <a:solidFill>
                  <a:srgbClr val="000000"/>
                </a:solidFill>
                <a:latin typeface="Verdana"/>
                <a:ea typeface="Times New Roman"/>
                <a:cs typeface="Times New Roman"/>
              </a:rPr>
              <a:t>Squat Position</a:t>
            </a:r>
            <a:endParaRPr lang="en-IN" dirty="0"/>
          </a:p>
        </p:txBody>
      </p:sp>
      <p:sp>
        <p:nvSpPr>
          <p:cNvPr id="9" name="Rectangle 8"/>
          <p:cNvSpPr/>
          <p:nvPr/>
        </p:nvSpPr>
        <p:spPr>
          <a:xfrm>
            <a:off x="6172200" y="4171148"/>
            <a:ext cx="2174763" cy="369332"/>
          </a:xfrm>
          <a:prstGeom prst="rect">
            <a:avLst/>
          </a:prstGeom>
        </p:spPr>
        <p:txBody>
          <a:bodyPr wrap="none">
            <a:spAutoFit/>
          </a:bodyPr>
          <a:lstStyle/>
          <a:p>
            <a:r>
              <a:rPr lang="en-IN" dirty="0">
                <a:solidFill>
                  <a:srgbClr val="000000"/>
                </a:solidFill>
                <a:latin typeface="Verdana"/>
                <a:ea typeface="Times New Roman"/>
                <a:cs typeface="Times New Roman"/>
              </a:rPr>
              <a:t>Press Up Position</a:t>
            </a:r>
            <a:endParaRPr lang="en-IN" dirty="0"/>
          </a:p>
        </p:txBody>
      </p:sp>
      <p:sp>
        <p:nvSpPr>
          <p:cNvPr id="10" name="Rectangle 9"/>
          <p:cNvSpPr/>
          <p:nvPr/>
        </p:nvSpPr>
        <p:spPr>
          <a:xfrm>
            <a:off x="381001" y="5105400"/>
            <a:ext cx="7965962" cy="707951"/>
          </a:xfrm>
          <a:prstGeom prst="rect">
            <a:avLst/>
          </a:prstGeom>
        </p:spPr>
        <p:txBody>
          <a:bodyPr wrap="square">
            <a:spAutoFit/>
          </a:bodyPr>
          <a:lstStyle/>
          <a:p>
            <a:pPr>
              <a:lnSpc>
                <a:spcPct val="115000"/>
              </a:lnSpc>
              <a:spcAft>
                <a:spcPts val="1000"/>
              </a:spcAft>
            </a:pPr>
            <a:r>
              <a:rPr lang="en-IN" dirty="0" smtClean="0">
                <a:solidFill>
                  <a:srgbClr val="000000"/>
                </a:solidFill>
                <a:latin typeface="Verdana"/>
                <a:ea typeface="Times New Roman"/>
                <a:cs typeface="Times New Roman"/>
              </a:rPr>
              <a:t>A </a:t>
            </a:r>
            <a:r>
              <a:rPr lang="en-IN" dirty="0">
                <a:solidFill>
                  <a:srgbClr val="000000"/>
                </a:solidFill>
                <a:latin typeface="Verdana"/>
                <a:ea typeface="Times New Roman"/>
                <a:cs typeface="Times New Roman"/>
              </a:rPr>
              <a:t>good result for this test is &gt;16 </a:t>
            </a:r>
            <a:r>
              <a:rPr lang="en-IN" dirty="0" err="1">
                <a:solidFill>
                  <a:srgbClr val="000000"/>
                </a:solidFill>
                <a:latin typeface="Verdana"/>
                <a:ea typeface="Times New Roman"/>
                <a:cs typeface="Times New Roman"/>
              </a:rPr>
              <a:t>Burpees</a:t>
            </a:r>
            <a:r>
              <a:rPr lang="en-IN" dirty="0">
                <a:solidFill>
                  <a:srgbClr val="000000"/>
                </a:solidFill>
                <a:latin typeface="Verdana"/>
                <a:ea typeface="Times New Roman"/>
                <a:cs typeface="Times New Roman"/>
              </a:rPr>
              <a:t> for men and &gt;12 for women.</a:t>
            </a:r>
            <a:endParaRPr lang="en-IN" sz="2400" dirty="0">
              <a:effectLst/>
              <a:latin typeface="Calibri"/>
              <a:ea typeface="Calibri"/>
              <a:cs typeface="Times New Roman"/>
            </a:endParaRPr>
          </a:p>
        </p:txBody>
      </p:sp>
    </p:spTree>
    <p:extLst>
      <p:ext uri="{BB962C8B-B14F-4D97-AF65-F5344CB8AC3E}">
        <p14:creationId xmlns:p14="http://schemas.microsoft.com/office/powerpoint/2010/main" val="27474876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t>EVALUATION</a:t>
            </a:r>
            <a:endParaRPr lang="en-IN" sz="3600" dirty="0"/>
          </a:p>
        </p:txBody>
      </p:sp>
      <p:sp>
        <p:nvSpPr>
          <p:cNvPr id="3" name="Content Placeholder 2"/>
          <p:cNvSpPr>
            <a:spLocks noGrp="1"/>
          </p:cNvSpPr>
          <p:nvPr>
            <p:ph idx="1"/>
          </p:nvPr>
        </p:nvSpPr>
        <p:spPr/>
        <p:txBody>
          <a:bodyPr>
            <a:normAutofit/>
          </a:bodyPr>
          <a:lstStyle/>
          <a:p>
            <a:pPr algn="just"/>
            <a:r>
              <a:rPr lang="en-US" sz="2400" dirty="0" smtClean="0"/>
              <a:t>THE EVALUATION ASSIGNS THE  WORTH OR VALUE  TO THE MEASUREMENT SCORE.. SINCE IN MAJORITY OF RESEARCHES THE WORTH OR VALUE IS ASSIGNED THROUGH STATISTICAL TECHNIQUES. HOWEVER ,CRETERIA REFERENCED  EVALUATION MAY NOT INVOLVE ANY STATISTICS. IT IS AN EXPERT OR COMMITTEE OF EXPERTS WHICH SETS A STANDARD FOR EVALUATION. THE EVALUATION  ALWAYS INCLUDES TEST &amp; MESUREMENT</a:t>
            </a:r>
            <a:endParaRPr lang="en-IN" sz="2400" dirty="0"/>
          </a:p>
        </p:txBody>
      </p:sp>
    </p:spTree>
    <p:extLst>
      <p:ext uri="{BB962C8B-B14F-4D97-AF65-F5344CB8AC3E}">
        <p14:creationId xmlns:p14="http://schemas.microsoft.com/office/powerpoint/2010/main" val="342412860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7520940" cy="548640"/>
          </a:xfrm>
        </p:spPr>
        <p:txBody>
          <a:bodyPr/>
          <a:lstStyle/>
          <a:p>
            <a:pPr marL="342900" lvl="0" indent="-342900">
              <a:lnSpc>
                <a:spcPct val="115000"/>
              </a:lnSpc>
              <a:spcBef>
                <a:spcPts val="800"/>
              </a:spcBef>
              <a:spcAft>
                <a:spcPts val="1000"/>
              </a:spcAft>
            </a:pPr>
            <a:r>
              <a:rPr lang="en-IN" sz="3200" b="1" cap="none" dirty="0">
                <a:solidFill>
                  <a:srgbClr val="000000"/>
                </a:solidFill>
                <a:latin typeface="Verdana"/>
                <a:ea typeface="Times New Roman"/>
                <a:cs typeface="Times New Roman"/>
              </a:rPr>
              <a:t>Analysis</a:t>
            </a:r>
            <a:r>
              <a:rPr lang="en-IN" b="1" cap="none" dirty="0">
                <a:solidFill>
                  <a:srgbClr val="000000"/>
                </a:solidFill>
                <a:latin typeface="Calibri"/>
                <a:ea typeface="Calibri"/>
                <a:cs typeface="Times New Roman"/>
              </a:rPr>
              <a:t/>
            </a:r>
            <a:br>
              <a:rPr lang="en-IN" b="1" cap="none" dirty="0">
                <a:solidFill>
                  <a:srgbClr val="000000"/>
                </a:solidFill>
                <a:latin typeface="Calibri"/>
                <a:ea typeface="Calibri"/>
                <a:cs typeface="Times New Roman"/>
              </a:rPr>
            </a:br>
            <a:endParaRPr lang="en-IN" dirty="0"/>
          </a:p>
        </p:txBody>
      </p:sp>
      <p:sp>
        <p:nvSpPr>
          <p:cNvPr id="3" name="Content Placeholder 2"/>
          <p:cNvSpPr>
            <a:spLocks noGrp="1"/>
          </p:cNvSpPr>
          <p:nvPr>
            <p:ph idx="1"/>
          </p:nvPr>
        </p:nvSpPr>
        <p:spPr>
          <a:xfrm>
            <a:off x="685800" y="1295400"/>
            <a:ext cx="7520940" cy="3579849"/>
          </a:xfrm>
        </p:spPr>
        <p:txBody>
          <a:bodyPr>
            <a:normAutofit/>
          </a:bodyPr>
          <a:lstStyle/>
          <a:p>
            <a:pPr algn="just">
              <a:lnSpc>
                <a:spcPct val="115000"/>
              </a:lnSpc>
              <a:spcAft>
                <a:spcPts val="1000"/>
              </a:spcAft>
            </a:pPr>
            <a:r>
              <a:rPr lang="en-IN" sz="2000" dirty="0" smtClean="0">
                <a:latin typeface="Verdana"/>
                <a:ea typeface="Times New Roman"/>
                <a:cs typeface="Times New Roman"/>
              </a:rPr>
              <a:t>Analysis </a:t>
            </a:r>
            <a:r>
              <a:rPr lang="en-IN" sz="2000" dirty="0">
                <a:latin typeface="Verdana"/>
                <a:ea typeface="Times New Roman"/>
                <a:cs typeface="Times New Roman"/>
              </a:rPr>
              <a:t>of the test result is by comparing it with the athlete's previous results for this test. It is expected that, with appropriate training between each test, the analysis would indicate an improvement in the athlete's strength, agility and balance.</a:t>
            </a:r>
            <a:endParaRPr lang="en-IN" sz="2800" dirty="0">
              <a:latin typeface="Calibri"/>
              <a:ea typeface="Calibri"/>
              <a:cs typeface="Times New Roman"/>
            </a:endParaRPr>
          </a:p>
          <a:p>
            <a:pPr algn="just"/>
            <a:endParaRPr lang="en-IN" sz="2000" dirty="0"/>
          </a:p>
        </p:txBody>
      </p:sp>
    </p:spTree>
    <p:extLst>
      <p:ext uri="{BB962C8B-B14F-4D97-AF65-F5344CB8AC3E}">
        <p14:creationId xmlns:p14="http://schemas.microsoft.com/office/powerpoint/2010/main" val="70739879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09600"/>
            <a:ext cx="7520940" cy="5334000"/>
          </a:xfrm>
        </p:spPr>
        <p:txBody>
          <a:bodyPr>
            <a:noAutofit/>
          </a:bodyPr>
          <a:lstStyle/>
          <a:p>
            <a:pPr algn="just"/>
            <a:r>
              <a:rPr lang="en-IN" sz="2000" dirty="0">
                <a:solidFill>
                  <a:srgbClr val="FF0000"/>
                </a:solidFill>
              </a:rPr>
              <a:t>Target </a:t>
            </a:r>
            <a:r>
              <a:rPr lang="en-IN" sz="2000" dirty="0" smtClean="0">
                <a:solidFill>
                  <a:srgbClr val="FF0000"/>
                </a:solidFill>
              </a:rPr>
              <a:t>Group</a:t>
            </a:r>
            <a:r>
              <a:rPr lang="en-IN" sz="2000" dirty="0" smtClean="0"/>
              <a:t>: This </a:t>
            </a:r>
            <a:r>
              <a:rPr lang="en-IN" sz="2000" dirty="0"/>
              <a:t>test is suitable for active athletes but not for individuals where the test would be contraindicated.</a:t>
            </a:r>
          </a:p>
          <a:p>
            <a:pPr algn="just"/>
            <a:r>
              <a:rPr lang="en-IN" sz="2000" dirty="0" smtClean="0">
                <a:solidFill>
                  <a:srgbClr val="FF0000"/>
                </a:solidFill>
              </a:rPr>
              <a:t>Reliability</a:t>
            </a:r>
            <a:r>
              <a:rPr lang="en-IN" sz="2000" dirty="0" smtClean="0"/>
              <a:t>: Test </a:t>
            </a:r>
            <a:r>
              <a:rPr lang="en-IN" sz="2000" dirty="0"/>
              <a:t>reliability refers to the degree to which a test is consistent and stable in measuring what it is intended to measure. Reliability will depend upon how strict the test is conducted and the individual's level of motivation to perform the test. The following link provides a variety of factors that may influence the results and therefore the test reliability.</a:t>
            </a:r>
          </a:p>
          <a:p>
            <a:pPr algn="just"/>
            <a:r>
              <a:rPr lang="en-IN" sz="2000" dirty="0" smtClean="0">
                <a:solidFill>
                  <a:srgbClr val="FF0000"/>
                </a:solidFill>
              </a:rPr>
              <a:t>Validity:</a:t>
            </a:r>
            <a:r>
              <a:rPr lang="en-IN" sz="2000" dirty="0" smtClean="0"/>
              <a:t> Test </a:t>
            </a:r>
            <a:r>
              <a:rPr lang="en-IN" sz="2000" dirty="0"/>
              <a:t>validity refers to the degree to which the test actually measures what it claims to measure and the extent to which inferences, conclusions, and decisions made on the basis of test scores are appropriate and meaningful. This test provides a means to monitor the effect of training on the athlete's physical development.</a:t>
            </a:r>
          </a:p>
          <a:p>
            <a:pPr algn="just"/>
            <a:r>
              <a:rPr lang="en-IN" sz="2000" dirty="0" smtClean="0">
                <a:solidFill>
                  <a:srgbClr val="FF0000"/>
                </a:solidFill>
              </a:rPr>
              <a:t>Advantages</a:t>
            </a:r>
            <a:r>
              <a:rPr lang="en-IN" sz="2000" dirty="0" smtClean="0"/>
              <a:t>: •</a:t>
            </a:r>
            <a:r>
              <a:rPr lang="en-IN" sz="2000" dirty="0"/>
              <a:t>	No equipment </a:t>
            </a:r>
            <a:r>
              <a:rPr lang="en-IN" sz="2000" dirty="0" smtClean="0"/>
              <a:t>required, •</a:t>
            </a:r>
            <a:r>
              <a:rPr lang="en-IN" sz="2000" dirty="0"/>
              <a:t>	Simple to set up and </a:t>
            </a:r>
            <a:r>
              <a:rPr lang="en-IN" sz="2000" dirty="0" smtClean="0"/>
              <a:t>conduct,•</a:t>
            </a:r>
            <a:r>
              <a:rPr lang="en-IN" sz="2000" dirty="0"/>
              <a:t>	Can be conducted almost anywhere</a:t>
            </a:r>
          </a:p>
          <a:p>
            <a:pPr algn="just"/>
            <a:r>
              <a:rPr lang="en-IN" sz="2000" dirty="0" smtClean="0">
                <a:solidFill>
                  <a:srgbClr val="FF0000"/>
                </a:solidFill>
              </a:rPr>
              <a:t>Disadvantages:</a:t>
            </a:r>
            <a:r>
              <a:rPr lang="en-IN" sz="2000" dirty="0" smtClean="0"/>
              <a:t>•</a:t>
            </a:r>
            <a:r>
              <a:rPr lang="en-IN" sz="2000" dirty="0"/>
              <a:t>	Assistant required to administer the test</a:t>
            </a:r>
          </a:p>
          <a:p>
            <a:endParaRPr lang="en-IN" dirty="0"/>
          </a:p>
        </p:txBody>
      </p:sp>
    </p:spTree>
    <p:extLst>
      <p:ext uri="{BB962C8B-B14F-4D97-AF65-F5344CB8AC3E}">
        <p14:creationId xmlns:p14="http://schemas.microsoft.com/office/powerpoint/2010/main" val="324880725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JOHNSON BASKETBALL DRIBBLE TEST</a:t>
            </a:r>
            <a:endParaRPr lang="en-IN" dirty="0"/>
          </a:p>
        </p:txBody>
      </p:sp>
      <p:sp>
        <p:nvSpPr>
          <p:cNvPr id="3" name="Content Placeholder 2"/>
          <p:cNvSpPr>
            <a:spLocks noGrp="1"/>
          </p:cNvSpPr>
          <p:nvPr>
            <p:ph idx="1"/>
          </p:nvPr>
        </p:nvSpPr>
        <p:spPr>
          <a:xfrm>
            <a:off x="822960" y="1100628"/>
            <a:ext cx="7520940" cy="4919172"/>
          </a:xfrm>
        </p:spPr>
        <p:txBody>
          <a:bodyPr>
            <a:normAutofit lnSpcReduction="10000"/>
          </a:bodyPr>
          <a:lstStyle/>
          <a:p>
            <a:r>
              <a:rPr lang="en-US" sz="1800" dirty="0" smtClean="0"/>
              <a:t>IT WAS CONSTRUCTED IN THE YEAR 1934 BY JOHNSON DURING HIS MASTERS RESEARCH WORK. IT CONSIST OF SEVEN TEST ITEMS WHICH INCLUDES THREE ITEMS OF BASIC SKILLS AND FOUR ITEMS OF POTENTIAL BASKETBALL ABILITY.</a:t>
            </a:r>
          </a:p>
          <a:p>
            <a:r>
              <a:rPr lang="en-US" sz="1800" dirty="0" smtClean="0"/>
              <a:t>BASIC SKILL: </a:t>
            </a:r>
          </a:p>
          <a:p>
            <a:r>
              <a:rPr lang="en-US" sz="1800" dirty="0" smtClean="0"/>
              <a:t>(1)FIELD GOAL SPEED TEST: STAND IN ANY POSITION UNDER THE BASKET OR ON FREE THROW LINE AND PUT MAXIMUM BASKET IN 30 SECOND. THIS MEASURES THE ABIITY TO  MAKE MAXIMUM UNDER STRESS OF TIME.</a:t>
            </a:r>
          </a:p>
          <a:p>
            <a:r>
              <a:rPr lang="en-US" sz="1800" dirty="0" smtClean="0"/>
              <a:t>(2) BASKET BALL THROW FOR ACURACY: TO MEASURE SHOULDER STRENGTH AND ABILITY OF CONSISTANT ACCURATE THROWS . IN THIS TEST A RECTANGULAR OR CIRCULAR TARGET BOARD TO BE KEPT ON A WALL AT LEAST 14” ABOVE THE GROUND LEVEL . THE SUBJECT SHOULD STAND AT A DISTANCE OF 40 FEET FROM THE TARGET .MAKES TEN TRIAL FOR HITTING THE BALL AT THE CENTRE OF THE TARGET . FOR HITTING THE SUBJECT CAN USE EITHER OVER HAND OR HOOK PASS METHOD. </a:t>
            </a:r>
            <a:endParaRPr lang="en-IN" sz="1800" dirty="0"/>
          </a:p>
        </p:txBody>
      </p:sp>
    </p:spTree>
    <p:extLst>
      <p:ext uri="{BB962C8B-B14F-4D97-AF65-F5344CB8AC3E}">
        <p14:creationId xmlns:p14="http://schemas.microsoft.com/office/powerpoint/2010/main" val="105849784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JOHNSON BASIC BASKETBALL SKILL TEST </a:t>
            </a:r>
            <a:endParaRPr lang="en-IN" dirty="0"/>
          </a:p>
        </p:txBody>
      </p:sp>
      <p:sp>
        <p:nvSpPr>
          <p:cNvPr id="3" name="Content Placeholder 2"/>
          <p:cNvSpPr>
            <a:spLocks noGrp="1"/>
          </p:cNvSpPr>
          <p:nvPr>
            <p:ph idx="1"/>
          </p:nvPr>
        </p:nvSpPr>
        <p:spPr>
          <a:xfrm>
            <a:off x="914400" y="1066800"/>
            <a:ext cx="7520940" cy="4419600"/>
          </a:xfrm>
        </p:spPr>
        <p:txBody>
          <a:bodyPr>
            <a:noAutofit/>
          </a:bodyPr>
          <a:lstStyle/>
          <a:p>
            <a:pPr algn="just"/>
            <a:r>
              <a:rPr lang="en-US" sz="2400" dirty="0" smtClean="0"/>
              <a:t>SCORING: FOR EACH HITTING IN THE INNER RECTANGLE/CIRCLE IT IS 03 POINTS AND IN THE MIDDLE  RECTANGLE/CIRCLE 02 POINTS AND THE OUTER RECTANGLE/CIRCLE IT IS 01 POINTS. TOTAL TEN TRIAL  SCORE IS USED FOR EVALYUATING .</a:t>
            </a:r>
          </a:p>
          <a:p>
            <a:pPr algn="just"/>
            <a:r>
              <a:rPr lang="en-US" sz="2400" dirty="0" smtClean="0"/>
              <a:t>POSITION OF SUBJECT,TESTER AND RECORDER:  Subject should stand just outside the 40 feet line in front of the target, the tester stands 5 to 10 feet  inside the 40 feet line on the right side of the subject and recorder 5 to 7 feet away from the target  wall towards the tester. </a:t>
            </a:r>
            <a:endParaRPr lang="en-IN" sz="2400" dirty="0"/>
          </a:p>
        </p:txBody>
      </p:sp>
    </p:spTree>
    <p:extLst>
      <p:ext uri="{BB962C8B-B14F-4D97-AF65-F5344CB8AC3E}">
        <p14:creationId xmlns:p14="http://schemas.microsoft.com/office/powerpoint/2010/main" val="24931550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Dribble test </a:t>
            </a:r>
            <a:endParaRPr lang="en-IN" dirty="0"/>
          </a:p>
        </p:txBody>
      </p:sp>
      <p:sp>
        <p:nvSpPr>
          <p:cNvPr id="3" name="Content Placeholder 2"/>
          <p:cNvSpPr>
            <a:spLocks noGrp="1"/>
          </p:cNvSpPr>
          <p:nvPr>
            <p:ph idx="1"/>
          </p:nvPr>
        </p:nvSpPr>
        <p:spPr/>
        <p:txBody>
          <a:bodyPr/>
          <a:lstStyle/>
          <a:p>
            <a:r>
              <a:rPr lang="en-US" dirty="0" smtClean="0"/>
              <a:t>IT IS TO MEASURE THE BALL HANDLING ABILITY AND AGLITY LEVEL OF THE SUBJECT .</a:t>
            </a:r>
          </a:p>
          <a:p>
            <a:r>
              <a:rPr lang="en-US" dirty="0" smtClean="0"/>
              <a:t>THE SUBJECT SHOUULD COVER MAXIMUM DISTANCE WHILE DRIBBLING  AROUND OBSTACLES IN 30 SECONDS.</a:t>
            </a:r>
          </a:p>
          <a:p>
            <a:r>
              <a:rPr lang="en-US" dirty="0" smtClean="0"/>
              <a:t>04 OBSTACLES ARE ARRANGED IN A STRAIGHT LINE AT “06” FEET APART. THE FIRST OBSTACLE IS “12” FEET AWAY FROM THE STARTING LINE WHICH IS “06” FEET WIDE..</a:t>
            </a:r>
          </a:p>
          <a:p>
            <a:r>
              <a:rPr lang="en-US" dirty="0" smtClean="0"/>
              <a:t>THE SUBJECT IS ASKED TO BEGIN THE DRIBBLING FROM ONE END OF THE START LINE  AND IS REQUIRED TO DRIBBLE 30 SEC. IN A ZIG ZAG MANNER AROUND THE TURNINGS AT EACH OBSTACLE POINT,APPROACHING THE FIRST OBSATCLE  ON THE OPPOSITE SIDE OF THE STARTING POINT BY TURNING ABOUT AT THE FORTH OBSTACLE .</a:t>
            </a:r>
          </a:p>
          <a:p>
            <a:r>
              <a:rPr lang="en-US" dirty="0" smtClean="0"/>
              <a:t>SCORE: THE MAXIMUM ZONE COVERED IN 30 SECOND S IS THE SCORE.  </a:t>
            </a:r>
            <a:endParaRPr lang="en-IN" dirty="0"/>
          </a:p>
        </p:txBody>
      </p:sp>
    </p:spTree>
    <p:extLst>
      <p:ext uri="{BB962C8B-B14F-4D97-AF65-F5344CB8AC3E}">
        <p14:creationId xmlns:p14="http://schemas.microsoft.com/office/powerpoint/2010/main" val="145935333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JOHNSON POTENTIAL ABILITY TEST </a:t>
            </a:r>
            <a:endParaRPr lang="en-IN" dirty="0"/>
          </a:p>
        </p:txBody>
      </p:sp>
      <p:sp>
        <p:nvSpPr>
          <p:cNvPr id="3" name="Content Placeholder 2"/>
          <p:cNvSpPr>
            <a:spLocks noGrp="1"/>
          </p:cNvSpPr>
          <p:nvPr>
            <p:ph idx="1"/>
          </p:nvPr>
        </p:nvSpPr>
        <p:spPr/>
        <p:txBody>
          <a:bodyPr/>
          <a:lstStyle/>
          <a:p>
            <a:pPr>
              <a:buAutoNum type="arabicParenBoth"/>
            </a:pPr>
            <a:r>
              <a:rPr lang="en-US" dirty="0" smtClean="0"/>
              <a:t>FOOTWORK TEST:</a:t>
            </a:r>
          </a:p>
          <a:p>
            <a:pPr>
              <a:buAutoNum type="arabicParenBoth"/>
            </a:pPr>
            <a:r>
              <a:rPr lang="en-US" dirty="0" smtClean="0"/>
              <a:t>JUMP&amp;REACH TEST</a:t>
            </a:r>
          </a:p>
          <a:p>
            <a:pPr>
              <a:buAutoNum type="arabicParenBoth"/>
            </a:pPr>
            <a:r>
              <a:rPr lang="en-US" dirty="0" smtClean="0"/>
              <a:t>DODGNING RUN</a:t>
            </a:r>
          </a:p>
          <a:p>
            <a:pPr>
              <a:buAutoNum type="arabicParenBoth"/>
            </a:pPr>
            <a:r>
              <a:rPr lang="en-US" dirty="0" smtClean="0"/>
              <a:t>LOWA BRACE TEST</a:t>
            </a:r>
          </a:p>
          <a:p>
            <a:pPr marL="0" indent="0"/>
            <a:r>
              <a:rPr lang="en-US" smtClean="0"/>
              <a:t>THESE TEST ARE PERFORMED WITHUT BALL HANDLING  AND IT IS NOT SPECIFIC &amp;NEVER SIMULATE ANY BASKETBALL PLAYING CONDITIONS  AND NOT IN USE.</a:t>
            </a:r>
            <a:endParaRPr lang="en-IN" dirty="0"/>
          </a:p>
        </p:txBody>
      </p:sp>
    </p:spTree>
    <p:extLst>
      <p:ext uri="{BB962C8B-B14F-4D97-AF65-F5344CB8AC3E}">
        <p14:creationId xmlns:p14="http://schemas.microsoft.com/office/powerpoint/2010/main" val="2029840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SAI BASKETBALL TEST BATTERY</a:t>
            </a:r>
            <a:endParaRPr lang="en-IN" dirty="0"/>
          </a:p>
        </p:txBody>
      </p:sp>
      <p:sp>
        <p:nvSpPr>
          <p:cNvPr id="3" name="Content Placeholder 2"/>
          <p:cNvSpPr>
            <a:spLocks noGrp="1"/>
          </p:cNvSpPr>
          <p:nvPr>
            <p:ph idx="1"/>
          </p:nvPr>
        </p:nvSpPr>
        <p:spPr>
          <a:xfrm>
            <a:off x="822960" y="1100628"/>
            <a:ext cx="7520940" cy="4614372"/>
          </a:xfrm>
        </p:spPr>
        <p:txBody>
          <a:bodyPr>
            <a:noAutofit/>
          </a:bodyPr>
          <a:lstStyle/>
          <a:p>
            <a:pPr algn="just"/>
            <a:r>
              <a:rPr lang="en-US" sz="2400" dirty="0" smtClean="0">
                <a:solidFill>
                  <a:srgbClr val="FF0000"/>
                </a:solidFill>
              </a:rPr>
              <a:t>Sports Authority of  India used its own standards in Sports Talent  contest scheme for sporting talents in young boys and girls. No reference of its validity  and reliability test has been made. </a:t>
            </a:r>
          </a:p>
          <a:p>
            <a:pPr algn="just"/>
            <a:r>
              <a:rPr lang="en-US" sz="2400" dirty="0" smtClean="0">
                <a:solidFill>
                  <a:srgbClr val="FF0000"/>
                </a:solidFill>
              </a:rPr>
              <a:t>SAI BASKETBALL SKILL TEST BATTERY MEANT FOR 10-14 YEARS BOYS AND GIRLS CONSIST THE FOLLOWING TEST ITEMS(1992)</a:t>
            </a:r>
          </a:p>
          <a:p>
            <a:pPr algn="just">
              <a:buAutoNum type="arabicParenBoth"/>
            </a:pPr>
            <a:r>
              <a:rPr lang="en-US" sz="2400" dirty="0" smtClean="0">
                <a:solidFill>
                  <a:srgbClr val="FF0000"/>
                </a:solidFill>
              </a:rPr>
              <a:t>WALL PASS TEST</a:t>
            </a:r>
          </a:p>
          <a:p>
            <a:pPr algn="just">
              <a:buAutoNum type="arabicParenBoth"/>
            </a:pPr>
            <a:r>
              <a:rPr lang="en-US" sz="2400" dirty="0" smtClean="0">
                <a:solidFill>
                  <a:srgbClr val="FF0000"/>
                </a:solidFill>
              </a:rPr>
              <a:t>DRIBBLING TEST</a:t>
            </a:r>
          </a:p>
          <a:p>
            <a:pPr algn="just">
              <a:buAutoNum type="arabicParenBoth"/>
            </a:pPr>
            <a:r>
              <a:rPr lang="en-US" sz="2400" dirty="0" smtClean="0">
                <a:solidFill>
                  <a:srgbClr val="FF0000"/>
                </a:solidFill>
              </a:rPr>
              <a:t>JUMPING AND TURNING IN THE AIR TEST    </a:t>
            </a:r>
            <a:endParaRPr lang="en-IN" sz="2400" dirty="0">
              <a:solidFill>
                <a:srgbClr val="FF0000"/>
              </a:solidFill>
            </a:endParaRPr>
          </a:p>
        </p:txBody>
      </p:sp>
    </p:spTree>
    <p:extLst>
      <p:ext uri="{BB962C8B-B14F-4D97-AF65-F5344CB8AC3E}">
        <p14:creationId xmlns:p14="http://schemas.microsoft.com/office/powerpoint/2010/main" val="41467295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1.WALL PASS TEST (SAI BBSTB)</a:t>
            </a:r>
            <a:endParaRPr lang="en-IN" dirty="0">
              <a:solidFill>
                <a:srgbClr val="FFFF00"/>
              </a:solidFill>
            </a:endParaRPr>
          </a:p>
        </p:txBody>
      </p:sp>
      <p:sp>
        <p:nvSpPr>
          <p:cNvPr id="3" name="Content Placeholder 2"/>
          <p:cNvSpPr>
            <a:spLocks noGrp="1"/>
          </p:cNvSpPr>
          <p:nvPr>
            <p:ph idx="1"/>
          </p:nvPr>
        </p:nvSpPr>
        <p:spPr>
          <a:xfrm>
            <a:off x="822960" y="1100628"/>
            <a:ext cx="7940040" cy="5223972"/>
          </a:xfrm>
        </p:spPr>
        <p:txBody>
          <a:bodyPr>
            <a:normAutofit fontScale="92500"/>
          </a:bodyPr>
          <a:lstStyle/>
          <a:p>
            <a:r>
              <a:rPr lang="en-US" sz="2000" dirty="0" smtClean="0">
                <a:solidFill>
                  <a:srgbClr val="FF0000"/>
                </a:solidFill>
              </a:rPr>
              <a:t>Equipment: Standard inflated mini Basketball ,Tape for Marking, stop watch.</a:t>
            </a:r>
          </a:p>
          <a:p>
            <a:r>
              <a:rPr lang="en-US" sz="2000" dirty="0" smtClean="0">
                <a:solidFill>
                  <a:srgbClr val="FF0000"/>
                </a:solidFill>
              </a:rPr>
              <a:t>TEST TARGET DIMENSION: TWO RESTRAININNG LINES AT A DISTANCE OF 1.5 METER AND 2.0 METER FROM THE WALL/BOARD ARE TO BE MARKED ON THE FLOOR.</a:t>
            </a:r>
          </a:p>
          <a:p>
            <a:r>
              <a:rPr lang="en-US" sz="2000" dirty="0" smtClean="0">
                <a:solidFill>
                  <a:srgbClr val="FF0000"/>
                </a:solidFill>
              </a:rPr>
              <a:t>TEST ADMINISTRATION: TWO TRIAL OF 30 SECONDS EACH ARE ALLOWED AND THE BETTER OF THE TWO WILL CONSIDEREDD AS SCORE.. PERFORMER TO STAND BEHIND THE LINE (1.5 METER FOR BELOW 11 YERS AND 2 METER FOR ABOVE 12 YEARS) . AT THE SIGNAL READY ..GO! THE PERFORMER MUST MAKE MAXIIMUM PASSES ON TO THE WALL ABOVE THE 01 METER MARKED LINE IN 30 SECONDS PERIOD WITH A MINI BASKETBALL.</a:t>
            </a:r>
          </a:p>
          <a:p>
            <a:r>
              <a:rPr lang="en-US" sz="2000" dirty="0" smtClean="0">
                <a:solidFill>
                  <a:srgbClr val="FF0000"/>
                </a:solidFill>
              </a:rPr>
              <a:t>EACH TIME THE  BALL HIT THE WALL IT WILL BE COUNT AS ONE PASS. AND IT SHOULD BE MADE FROM BEHIND THE LINE. INCASE THE BALL DOESN`T REBOUND  OR CAUGHT AND FALL ON THE FLOOR, THE PERFORMER HAS TO MOVE AND RETRIVE THE BALL AND COME TO THE POSITION BEHIND THE LINE AND  CONTINUE PASS ON THE WALL</a:t>
            </a:r>
            <a:r>
              <a:rPr lang="en-US" dirty="0" smtClean="0">
                <a:solidFill>
                  <a:srgbClr val="FF0000"/>
                </a:solidFill>
              </a:rPr>
              <a:t>.       </a:t>
            </a:r>
            <a:endParaRPr lang="en-IN" dirty="0">
              <a:solidFill>
                <a:srgbClr val="FF0000"/>
              </a:solidFill>
            </a:endParaRPr>
          </a:p>
        </p:txBody>
      </p:sp>
    </p:spTree>
    <p:extLst>
      <p:ext uri="{BB962C8B-B14F-4D97-AF65-F5344CB8AC3E}">
        <p14:creationId xmlns:p14="http://schemas.microsoft.com/office/powerpoint/2010/main" val="313590284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VIOLATION AND PENALTIES</a:t>
            </a:r>
            <a:endParaRPr lang="en-IN" dirty="0">
              <a:solidFill>
                <a:srgbClr val="FF0000"/>
              </a:solidFill>
            </a:endParaRPr>
          </a:p>
        </p:txBody>
      </p:sp>
      <p:sp>
        <p:nvSpPr>
          <p:cNvPr id="3" name="Content Placeholder 2"/>
          <p:cNvSpPr>
            <a:spLocks noGrp="1"/>
          </p:cNvSpPr>
          <p:nvPr>
            <p:ph idx="1"/>
          </p:nvPr>
        </p:nvSpPr>
        <p:spPr>
          <a:xfrm>
            <a:off x="457200" y="914400"/>
            <a:ext cx="8610600" cy="5791200"/>
          </a:xfrm>
        </p:spPr>
        <p:txBody>
          <a:bodyPr>
            <a:normAutofit/>
          </a:bodyPr>
          <a:lstStyle/>
          <a:p>
            <a:r>
              <a:rPr lang="en-US" sz="2800" dirty="0" smtClean="0"/>
              <a:t>1.WHEN SUBJET MAKE PASS  FROM A POINT INFRONT OF THE DESIGNATED LINE</a:t>
            </a:r>
          </a:p>
          <a:p>
            <a:r>
              <a:rPr lang="en-US" sz="2800" dirty="0" smtClean="0"/>
              <a:t>2. WHEN PASS TOUCHES AT A POINT LOWER THAN THE ONE METER LINE</a:t>
            </a:r>
          </a:p>
          <a:p>
            <a:r>
              <a:rPr lang="en-US" sz="2800" dirty="0" smtClean="0"/>
              <a:t>3. ANY PASS MADE AFTER 30 SECONDS</a:t>
            </a:r>
          </a:p>
          <a:p>
            <a:endParaRPr lang="en-US" sz="2800" dirty="0" smtClean="0"/>
          </a:p>
          <a:p>
            <a:r>
              <a:rPr lang="en-US" sz="2800" dirty="0" smtClean="0"/>
              <a:t>SCORING : EACH CORRECT PASS SCORES ONE POINT. THE FINAL SCORE IS TOTAL OF ALL CORRECT NUMBER OF PASSES OUUT OF THE BETTER OF THE TWO TRIAL</a:t>
            </a:r>
            <a:endParaRPr lang="en-IN" sz="2800" dirty="0"/>
          </a:p>
        </p:txBody>
      </p:sp>
    </p:spTree>
    <p:extLst>
      <p:ext uri="{BB962C8B-B14F-4D97-AF65-F5344CB8AC3E}">
        <p14:creationId xmlns:p14="http://schemas.microsoft.com/office/powerpoint/2010/main" val="415258891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SAI DRIBBLING TEST </a:t>
            </a:r>
            <a:endParaRPr lang="en-IN" dirty="0"/>
          </a:p>
        </p:txBody>
      </p:sp>
      <p:sp>
        <p:nvSpPr>
          <p:cNvPr id="3" name="Content Placeholder 2"/>
          <p:cNvSpPr>
            <a:spLocks noGrp="1"/>
          </p:cNvSpPr>
          <p:nvPr>
            <p:ph idx="1"/>
          </p:nvPr>
        </p:nvSpPr>
        <p:spPr>
          <a:xfrm>
            <a:off x="457200" y="914400"/>
            <a:ext cx="8610600" cy="5791200"/>
          </a:xfrm>
        </p:spPr>
        <p:txBody>
          <a:bodyPr>
            <a:normAutofit/>
          </a:bodyPr>
          <a:lstStyle/>
          <a:p>
            <a:pPr algn="just"/>
            <a:r>
              <a:rPr lang="en-US" sz="2800" dirty="0" smtClean="0"/>
              <a:t>EQUIPMENT: 04 MINNI BASKETBALL, STOP WATCH BASKETBALL COURT. PURPOSE IS TO MEASURE THE BALL HANDLING SKILL IN MOVING.</a:t>
            </a:r>
          </a:p>
          <a:p>
            <a:pPr algn="just"/>
            <a:r>
              <a:rPr lang="en-US" sz="2800" dirty="0" smtClean="0"/>
              <a:t>TEST ADMINISTRATION:  DRIBBLE START FROM THE ENDLINE NEAR TO FREE THROW LINE  IN ANTI CLOCKWISE.WTH THE BALL IN HAND THE SUBJECT STAND ON THE START POINT  AND THE SIGNAL GO! HE MOVES FORWARD WHILE DRIBBLING ALONG THE FREE THROW LINE BOUNDARY ; TIMER START THE WATCH ON GO! AND STOP WHEN THE SUBJECT COMPLETE TWO ROUNDS OF DESIGNATED COURSE WITHOUT VIOLATION </a:t>
            </a:r>
            <a:endParaRPr lang="en-IN" sz="2800" dirty="0"/>
          </a:p>
        </p:txBody>
      </p:sp>
    </p:spTree>
    <p:extLst>
      <p:ext uri="{BB962C8B-B14F-4D97-AF65-F5344CB8AC3E}">
        <p14:creationId xmlns:p14="http://schemas.microsoft.com/office/powerpoint/2010/main" val="31550745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IMPORTANCE OF TEST MEASUREMENT AND EVALUATION </a:t>
            </a:r>
            <a:endParaRPr lang="en-IN" b="1" dirty="0">
              <a:solidFill>
                <a:srgbClr val="FF0000"/>
              </a:solidFill>
            </a:endParaRPr>
          </a:p>
        </p:txBody>
      </p:sp>
      <p:sp>
        <p:nvSpPr>
          <p:cNvPr id="3" name="Content Placeholder 2"/>
          <p:cNvSpPr>
            <a:spLocks noGrp="1"/>
          </p:cNvSpPr>
          <p:nvPr>
            <p:ph idx="1"/>
          </p:nvPr>
        </p:nvSpPr>
        <p:spPr/>
        <p:txBody>
          <a:bodyPr>
            <a:normAutofit fontScale="92500"/>
          </a:bodyPr>
          <a:lstStyle/>
          <a:p>
            <a:pPr algn="just"/>
            <a:r>
              <a:rPr lang="en-US" sz="1900" dirty="0" smtClean="0"/>
              <a:t>THERE ARE NUMEROUS IMPORTANT REASONS OF USING MEASUREMENT AND EVALUATION PROCEDURES, IN PHYSICAL EDUCATION AND SPORTS. THESE MAY BE DIVIDED INTO THE FOLLOWING CATEGORIES:-</a:t>
            </a:r>
          </a:p>
          <a:p>
            <a:pPr marL="400050" indent="-400050">
              <a:buAutoNum type="romanUcPeriod"/>
            </a:pPr>
            <a:r>
              <a:rPr lang="en-US" sz="2800" dirty="0" smtClean="0"/>
              <a:t>CLASSIFICATION OF SPORTS PERSON/ATHLETES.</a:t>
            </a:r>
          </a:p>
          <a:p>
            <a:pPr marL="400050" indent="-400050">
              <a:buAutoNum type="romanUcPeriod"/>
            </a:pPr>
            <a:r>
              <a:rPr lang="en-US" sz="2800" dirty="0" smtClean="0"/>
              <a:t>SELECTION OF SPORTS PERSONS</a:t>
            </a:r>
          </a:p>
          <a:p>
            <a:pPr marL="400050" indent="-400050">
              <a:buAutoNum type="romanUcPeriod"/>
            </a:pPr>
            <a:r>
              <a:rPr lang="en-US" sz="2800" dirty="0" smtClean="0"/>
              <a:t>TESTING OF TRAINING EFFECTS.</a:t>
            </a:r>
          </a:p>
          <a:p>
            <a:pPr marL="400050" indent="-400050">
              <a:buAutoNum type="romanUcPeriod"/>
            </a:pPr>
            <a:r>
              <a:rPr lang="en-US" sz="2800" dirty="0" smtClean="0"/>
              <a:t>INDIVIDUALISATION OF TRAINIING PROGRAMME.</a:t>
            </a:r>
          </a:p>
          <a:p>
            <a:pPr marL="400050" indent="-400050">
              <a:buAutoNum type="romanUcPeriod"/>
            </a:pPr>
            <a:r>
              <a:rPr lang="en-US" sz="2800" dirty="0" smtClean="0"/>
              <a:t>MOTIVATION OF SPORTS PERSONS.</a:t>
            </a:r>
          </a:p>
        </p:txBody>
      </p:sp>
    </p:spTree>
    <p:extLst>
      <p:ext uri="{BB962C8B-B14F-4D97-AF65-F5344CB8AC3E}">
        <p14:creationId xmlns:p14="http://schemas.microsoft.com/office/powerpoint/2010/main" val="30210570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VIOLATION-SAI DRIBBLING TEST </a:t>
            </a:r>
            <a:endParaRPr lang="en-IN" dirty="0"/>
          </a:p>
        </p:txBody>
      </p:sp>
      <p:sp>
        <p:nvSpPr>
          <p:cNvPr id="3" name="Content Placeholder 2"/>
          <p:cNvSpPr>
            <a:spLocks noGrp="1"/>
          </p:cNvSpPr>
          <p:nvPr>
            <p:ph idx="1"/>
          </p:nvPr>
        </p:nvSpPr>
        <p:spPr>
          <a:xfrm>
            <a:off x="457200" y="914400"/>
            <a:ext cx="8610600" cy="5791200"/>
          </a:xfrm>
        </p:spPr>
        <p:txBody>
          <a:bodyPr>
            <a:normAutofit/>
          </a:bodyPr>
          <a:lstStyle/>
          <a:p>
            <a:r>
              <a:rPr lang="en-US" sz="2800" dirty="0" smtClean="0"/>
              <a:t>TRAVELLING WITHOUT DRIBBLIING, HOLDING AFTER DOUBLE DRIBBLE, FOOT FAULT, ENTERING INSIDE DESIGNATED AREA ETC.</a:t>
            </a:r>
          </a:p>
          <a:p>
            <a:r>
              <a:rPr lang="en-US" sz="2800" dirty="0" smtClean="0"/>
              <a:t>THE TRIAL IS DISMISSED AND THE SUBJECT IS REQUIRED TO RESTART.</a:t>
            </a:r>
          </a:p>
          <a:p>
            <a:r>
              <a:rPr lang="en-US" sz="2800" dirty="0" smtClean="0"/>
              <a:t>SCORING: TIME TAKEN TO COMPLETE CORRECT DRIBBLING TWICE ALONG THE DESIGNATED BOUNDARY IS THE SCORE. TWO TRIAL CAN BE GIVEN AND THE BEST ONE WILL BE TAKEN INTO THE ACCOUNT.</a:t>
            </a:r>
            <a:endParaRPr lang="en-IN" sz="2800" dirty="0"/>
          </a:p>
        </p:txBody>
      </p:sp>
    </p:spTree>
    <p:extLst>
      <p:ext uri="{BB962C8B-B14F-4D97-AF65-F5344CB8AC3E}">
        <p14:creationId xmlns:p14="http://schemas.microsoft.com/office/powerpoint/2010/main" val="275897866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JUMPING AND TURNING IN THE AIR TEST   </a:t>
            </a:r>
            <a:endParaRPr lang="en-IN" dirty="0"/>
          </a:p>
        </p:txBody>
      </p:sp>
      <p:sp>
        <p:nvSpPr>
          <p:cNvPr id="3" name="Content Placeholder 2"/>
          <p:cNvSpPr>
            <a:spLocks noGrp="1"/>
          </p:cNvSpPr>
          <p:nvPr>
            <p:ph idx="1"/>
          </p:nvPr>
        </p:nvSpPr>
        <p:spPr/>
        <p:txBody>
          <a:bodyPr/>
          <a:lstStyle/>
          <a:p>
            <a:r>
              <a:rPr lang="en-US" dirty="0" smtClean="0"/>
              <a:t>EQUIPMENT: FLOOR MARKING –TO CROSS OF 2” LONG ARMS WITH A CIRCLE AT THE INTERSECTION OF THE CROSS ON THE HORIZONTAL FLOOR, FACING TOWARDS 0/360 MARKED SIDE OF THE CROSS.</a:t>
            </a:r>
          </a:p>
          <a:p>
            <a:r>
              <a:rPr lang="en-US" dirty="0" smtClean="0"/>
              <a:t>ADMINISTRATION: SIGNAL GO! THE SUBJJECT JJUMPS STRAIGHT UP AND TURNS HIS BODY IN THE AIR IN A CIRCLE MANNER EITHER CLOCK WISE OR ANTICLOCKWISE. THE ANGLE WHICH THE SUBJECT IS ABLE TO TURN IN THE AIR TILL HIS LANDING BACK ON THE GROUND IS RECORDED.</a:t>
            </a:r>
          </a:p>
          <a:p>
            <a:r>
              <a:rPr lang="en-US" dirty="0" smtClean="0"/>
              <a:t>SCORING: TWOTRAILS AND THE BEST ONE  WILL BE TAKEN INTO ACCOUNT.</a:t>
            </a:r>
          </a:p>
          <a:p>
            <a:r>
              <a:rPr lang="en-US" dirty="0" smtClean="0"/>
              <a:t> </a:t>
            </a:r>
            <a:endParaRPr lang="en-IN" dirty="0"/>
          </a:p>
        </p:txBody>
      </p:sp>
    </p:spTree>
    <p:extLst>
      <p:ext uri="{BB962C8B-B14F-4D97-AF65-F5344CB8AC3E}">
        <p14:creationId xmlns:p14="http://schemas.microsoft.com/office/powerpoint/2010/main" val="406204488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ttps://encrypted-tbn3.gstatic.com/images?q=tbn:ANd9GcTHrvlKYQWd8P6VJKlHfDCYWMIamZRfjw7hF8Q00whurfAbAheA"/>
          <p:cNvPicPr/>
          <p:nvPr/>
        </p:nvPicPr>
        <p:blipFill>
          <a:blip r:embed="rId2">
            <a:extLst>
              <a:ext uri="{28A0092B-C50C-407E-A947-70E740481C1C}">
                <a14:useLocalDpi xmlns:a14="http://schemas.microsoft.com/office/drawing/2010/main" val="0"/>
              </a:ext>
            </a:extLst>
          </a:blip>
          <a:srcRect/>
          <a:stretch>
            <a:fillRect/>
          </a:stretch>
        </p:blipFill>
        <p:spPr bwMode="auto">
          <a:xfrm>
            <a:off x="-34413" y="0"/>
            <a:ext cx="9144000" cy="6858000"/>
          </a:xfrm>
          <a:prstGeom prst="rect">
            <a:avLst/>
          </a:prstGeom>
          <a:noFill/>
          <a:ln>
            <a:noFill/>
          </a:ln>
        </p:spPr>
      </p:pic>
      <p:sp>
        <p:nvSpPr>
          <p:cNvPr id="2" name="Title 1"/>
          <p:cNvSpPr>
            <a:spLocks noGrp="1"/>
          </p:cNvSpPr>
          <p:nvPr>
            <p:ph type="title"/>
          </p:nvPr>
        </p:nvSpPr>
        <p:spPr/>
        <p:txBody>
          <a:bodyPr/>
          <a:lstStyle/>
          <a:p>
            <a:pPr algn="ctr"/>
            <a:r>
              <a:rPr lang="en-US" sz="2400" dirty="0" smtClean="0">
                <a:solidFill>
                  <a:schemeClr val="bg1"/>
                </a:solidFill>
              </a:rPr>
              <a:t>SAI BASKETBALL SKILL TEST EVALUATION STANDARTD</a:t>
            </a:r>
            <a:endParaRPr lang="en-IN" sz="2400" dirty="0">
              <a:solidFill>
                <a:schemeClr val="bg1"/>
              </a:solidFill>
            </a:endParaRPr>
          </a:p>
        </p:txBody>
      </p:sp>
      <p:sp>
        <p:nvSpPr>
          <p:cNvPr id="3" name="Content Placeholder 2"/>
          <p:cNvSpPr>
            <a:spLocks noGrp="1"/>
          </p:cNvSpPr>
          <p:nvPr>
            <p:ph idx="1"/>
          </p:nvPr>
        </p:nvSpPr>
        <p:spPr>
          <a:xfrm>
            <a:off x="457200" y="914400"/>
            <a:ext cx="8610600" cy="5791200"/>
          </a:xfrm>
        </p:spPr>
        <p:txBody>
          <a:bodyPr>
            <a:normAutofit/>
          </a:bodyPr>
          <a:lstStyle/>
          <a:p>
            <a:r>
              <a:rPr lang="en-US" sz="2800" dirty="0" smtClean="0">
                <a:solidFill>
                  <a:srgbClr val="FFFF00"/>
                </a:solidFill>
              </a:rPr>
              <a:t> </a:t>
            </a:r>
            <a:endParaRPr lang="en-IN" sz="2800" dirty="0">
              <a:solidFill>
                <a:srgbClr val="FFFF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739336675"/>
              </p:ext>
            </p:extLst>
          </p:nvPr>
        </p:nvGraphicFramePr>
        <p:xfrm>
          <a:off x="-785852" y="10287049"/>
          <a:ext cx="9358381" cy="6449568"/>
        </p:xfrm>
        <a:graphic>
          <a:graphicData uri="http://schemas.openxmlformats.org/drawingml/2006/table">
            <a:tbl>
              <a:tblPr firstRow="1" firstCol="1" bandRow="1">
                <a:tableStyleId>{5C22544A-7EE6-4342-B048-85BDC9FD1C3A}</a:tableStyleId>
              </a:tblPr>
              <a:tblGrid>
                <a:gridCol w="1429124">
                  <a:extLst>
                    <a:ext uri="{9D8B030D-6E8A-4147-A177-3AD203B41FA5}">
                      <a16:colId xmlns:a16="http://schemas.microsoft.com/office/drawing/2014/main" val="20000"/>
                    </a:ext>
                  </a:extLst>
                </a:gridCol>
                <a:gridCol w="1429124">
                  <a:extLst>
                    <a:ext uri="{9D8B030D-6E8A-4147-A177-3AD203B41FA5}">
                      <a16:colId xmlns:a16="http://schemas.microsoft.com/office/drawing/2014/main" val="20001"/>
                    </a:ext>
                  </a:extLst>
                </a:gridCol>
                <a:gridCol w="1118808">
                  <a:extLst>
                    <a:ext uri="{9D8B030D-6E8A-4147-A177-3AD203B41FA5}">
                      <a16:colId xmlns:a16="http://schemas.microsoft.com/office/drawing/2014/main" val="20002"/>
                    </a:ext>
                  </a:extLst>
                </a:gridCol>
                <a:gridCol w="1118808">
                  <a:extLst>
                    <a:ext uri="{9D8B030D-6E8A-4147-A177-3AD203B41FA5}">
                      <a16:colId xmlns:a16="http://schemas.microsoft.com/office/drawing/2014/main" val="20003"/>
                    </a:ext>
                  </a:extLst>
                </a:gridCol>
                <a:gridCol w="1085658">
                  <a:extLst>
                    <a:ext uri="{9D8B030D-6E8A-4147-A177-3AD203B41FA5}">
                      <a16:colId xmlns:a16="http://schemas.microsoft.com/office/drawing/2014/main" val="20004"/>
                    </a:ext>
                  </a:extLst>
                </a:gridCol>
                <a:gridCol w="1085658">
                  <a:extLst>
                    <a:ext uri="{9D8B030D-6E8A-4147-A177-3AD203B41FA5}">
                      <a16:colId xmlns:a16="http://schemas.microsoft.com/office/drawing/2014/main" val="20005"/>
                    </a:ext>
                  </a:extLst>
                </a:gridCol>
                <a:gridCol w="1085658">
                  <a:extLst>
                    <a:ext uri="{9D8B030D-6E8A-4147-A177-3AD203B41FA5}">
                      <a16:colId xmlns:a16="http://schemas.microsoft.com/office/drawing/2014/main" val="20006"/>
                    </a:ext>
                  </a:extLst>
                </a:gridCol>
                <a:gridCol w="1005543">
                  <a:extLst>
                    <a:ext uri="{9D8B030D-6E8A-4147-A177-3AD203B41FA5}">
                      <a16:colId xmlns:a16="http://schemas.microsoft.com/office/drawing/2014/main" val="20007"/>
                    </a:ext>
                  </a:extLst>
                </a:gridCol>
              </a:tblGrid>
              <a:tr h="481362">
                <a:tc rowSpan="2">
                  <a:txBody>
                    <a:bodyPr/>
                    <a:lstStyle/>
                    <a:p>
                      <a:pPr>
                        <a:lnSpc>
                          <a:spcPct val="115000"/>
                        </a:lnSpc>
                        <a:spcAft>
                          <a:spcPts val="0"/>
                        </a:spcAft>
                      </a:pPr>
                      <a:r>
                        <a:rPr lang="en-IN" sz="1600" dirty="0">
                          <a:solidFill>
                            <a:srgbClr val="C00000"/>
                          </a:solidFill>
                          <a:effectLst/>
                        </a:rPr>
                        <a:t>Age</a:t>
                      </a:r>
                      <a:endParaRPr lang="en-IN" sz="1600" dirty="0">
                        <a:solidFill>
                          <a:srgbClr val="C00000"/>
                        </a:solidFill>
                        <a:effectLst/>
                        <a:latin typeface="Calibri"/>
                        <a:ea typeface="Calibri"/>
                        <a:cs typeface="Times New Roman"/>
                      </a:endParaRPr>
                    </a:p>
                  </a:txBody>
                  <a:tcPr marL="55367" marR="55367" marT="0" marB="0"/>
                </a:tc>
                <a:tc gridSpan="2">
                  <a:txBody>
                    <a:bodyPr/>
                    <a:lstStyle/>
                    <a:p>
                      <a:pPr>
                        <a:lnSpc>
                          <a:spcPct val="115000"/>
                        </a:lnSpc>
                        <a:spcAft>
                          <a:spcPts val="0"/>
                        </a:spcAft>
                      </a:pPr>
                      <a:r>
                        <a:rPr lang="en-IN" sz="1600" dirty="0">
                          <a:effectLst/>
                        </a:rPr>
                        <a:t>Wall Pass Test</a:t>
                      </a:r>
                      <a:endParaRPr lang="en-IN" sz="1600" dirty="0">
                        <a:effectLst/>
                        <a:latin typeface="Calibri"/>
                        <a:ea typeface="Calibri"/>
                        <a:cs typeface="Times New Roman"/>
                      </a:endParaRPr>
                    </a:p>
                  </a:txBody>
                  <a:tcPr marL="55367" marR="55367" marT="0" marB="0"/>
                </a:tc>
                <a:tc hMerge="1">
                  <a:txBody>
                    <a:bodyPr/>
                    <a:lstStyle/>
                    <a:p>
                      <a:endParaRPr lang="en-IN"/>
                    </a:p>
                  </a:txBody>
                  <a:tcPr/>
                </a:tc>
                <a:tc gridSpan="2">
                  <a:txBody>
                    <a:bodyPr/>
                    <a:lstStyle/>
                    <a:p>
                      <a:pPr>
                        <a:lnSpc>
                          <a:spcPct val="115000"/>
                        </a:lnSpc>
                        <a:spcAft>
                          <a:spcPts val="0"/>
                        </a:spcAft>
                      </a:pPr>
                      <a:r>
                        <a:rPr lang="en-IN" sz="1600">
                          <a:effectLst/>
                        </a:rPr>
                        <a:t>Dribbling test time (sec.)</a:t>
                      </a:r>
                      <a:endParaRPr lang="en-IN" sz="1600">
                        <a:effectLst/>
                        <a:latin typeface="Calibri"/>
                        <a:ea typeface="Calibri"/>
                        <a:cs typeface="Times New Roman"/>
                      </a:endParaRPr>
                    </a:p>
                  </a:txBody>
                  <a:tcPr marL="55367" marR="55367" marT="0" marB="0"/>
                </a:tc>
                <a:tc hMerge="1">
                  <a:txBody>
                    <a:bodyPr/>
                    <a:lstStyle/>
                    <a:p>
                      <a:endParaRPr lang="en-IN"/>
                    </a:p>
                  </a:txBody>
                  <a:tcPr/>
                </a:tc>
                <a:tc gridSpan="2">
                  <a:txBody>
                    <a:bodyPr/>
                    <a:lstStyle/>
                    <a:p>
                      <a:pPr>
                        <a:lnSpc>
                          <a:spcPct val="115000"/>
                        </a:lnSpc>
                        <a:spcAft>
                          <a:spcPts val="0"/>
                        </a:spcAft>
                      </a:pPr>
                      <a:r>
                        <a:rPr lang="en-IN" sz="1600">
                          <a:effectLst/>
                        </a:rPr>
                        <a:t>Jumping &amp;Turning in the air (degrees)</a:t>
                      </a:r>
                      <a:endParaRPr lang="en-IN" sz="1600">
                        <a:effectLst/>
                        <a:latin typeface="Calibri"/>
                        <a:ea typeface="Calibri"/>
                        <a:cs typeface="Times New Roman"/>
                      </a:endParaRPr>
                    </a:p>
                  </a:txBody>
                  <a:tcPr marL="55367" marR="55367" marT="0" marB="0"/>
                </a:tc>
                <a:tc hMerge="1">
                  <a:txBody>
                    <a:bodyPr/>
                    <a:lstStyle/>
                    <a:p>
                      <a:endParaRPr lang="en-IN"/>
                    </a:p>
                  </a:txBody>
                  <a:tcPr/>
                </a:tc>
                <a:tc rowSpan="2">
                  <a:txBody>
                    <a:bodyPr/>
                    <a:lstStyle/>
                    <a:p>
                      <a:pPr>
                        <a:lnSpc>
                          <a:spcPct val="115000"/>
                        </a:lnSpc>
                        <a:spcAft>
                          <a:spcPts val="0"/>
                        </a:spcAft>
                      </a:pPr>
                      <a:r>
                        <a:rPr lang="en-IN" sz="1600" dirty="0">
                          <a:solidFill>
                            <a:srgbClr val="C00000"/>
                          </a:solidFill>
                          <a:effectLst/>
                        </a:rPr>
                        <a:t>Points</a:t>
                      </a:r>
                      <a:endParaRPr lang="en-IN" sz="1600" dirty="0">
                        <a:solidFill>
                          <a:srgbClr val="C00000"/>
                        </a:solidFill>
                        <a:effectLst/>
                        <a:latin typeface="Calibri"/>
                        <a:ea typeface="Calibri"/>
                        <a:cs typeface="Times New Roman"/>
                      </a:endParaRPr>
                    </a:p>
                  </a:txBody>
                  <a:tcPr marL="55367" marR="55367" marT="0" marB="0"/>
                </a:tc>
                <a:extLst>
                  <a:ext uri="{0D108BD9-81ED-4DB2-BD59-A6C34878D82A}">
                    <a16:rowId xmlns:a16="http://schemas.microsoft.com/office/drawing/2014/main" val="10000"/>
                  </a:ext>
                </a:extLst>
              </a:tr>
              <a:tr h="349099">
                <a:tc vMerge="1">
                  <a:txBody>
                    <a:bodyPr/>
                    <a:lstStyle/>
                    <a:p>
                      <a:endParaRPr lang="en-IN"/>
                    </a:p>
                  </a:txBody>
                  <a:tcPr/>
                </a:tc>
                <a:tc>
                  <a:txBody>
                    <a:bodyPr/>
                    <a:lstStyle/>
                    <a:p>
                      <a:pPr>
                        <a:lnSpc>
                          <a:spcPct val="115000"/>
                        </a:lnSpc>
                        <a:spcAft>
                          <a:spcPts val="0"/>
                        </a:spcAft>
                      </a:pPr>
                      <a:r>
                        <a:rPr lang="en-IN" sz="2400" dirty="0">
                          <a:solidFill>
                            <a:srgbClr val="C00000"/>
                          </a:solidFill>
                          <a:effectLst/>
                        </a:rPr>
                        <a:t>Boys</a:t>
                      </a:r>
                      <a:endParaRPr lang="en-IN" sz="24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Girls</a:t>
                      </a:r>
                      <a:endParaRPr lang="en-IN" sz="16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Boys</a:t>
                      </a:r>
                      <a:endParaRPr lang="en-IN" sz="16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Girls</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Boys</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Girls</a:t>
                      </a:r>
                      <a:endParaRPr lang="en-IN" sz="1600" dirty="0">
                        <a:solidFill>
                          <a:srgbClr val="C00000"/>
                        </a:solidFill>
                        <a:effectLst/>
                        <a:latin typeface="Calibri"/>
                        <a:ea typeface="Calibri"/>
                        <a:cs typeface="Times New Roman"/>
                      </a:endParaRPr>
                    </a:p>
                  </a:txBody>
                  <a:tcPr marL="55367" marR="55367" marT="0" marB="0"/>
                </a:tc>
                <a:tc vMerge="1">
                  <a:txBody>
                    <a:bodyPr/>
                    <a:lstStyle/>
                    <a:p>
                      <a:endParaRPr lang="en-IN"/>
                    </a:p>
                  </a:txBody>
                  <a:tcPr/>
                </a:tc>
                <a:extLst>
                  <a:ext uri="{0D108BD9-81ED-4DB2-BD59-A6C34878D82A}">
                    <a16:rowId xmlns:a16="http://schemas.microsoft.com/office/drawing/2014/main" val="10001"/>
                  </a:ext>
                </a:extLst>
              </a:tr>
              <a:tr h="1095043">
                <a:tc>
                  <a:txBody>
                    <a:bodyPr/>
                    <a:lstStyle/>
                    <a:p>
                      <a:pPr>
                        <a:lnSpc>
                          <a:spcPct val="115000"/>
                        </a:lnSpc>
                        <a:spcAft>
                          <a:spcPts val="0"/>
                        </a:spcAft>
                      </a:pPr>
                      <a:r>
                        <a:rPr lang="en-IN" sz="1600">
                          <a:solidFill>
                            <a:srgbClr val="C00000"/>
                          </a:solidFill>
                          <a:effectLst/>
                        </a:rPr>
                        <a:t>10yrs</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2400" dirty="0">
                          <a:solidFill>
                            <a:srgbClr val="C00000"/>
                          </a:solidFill>
                          <a:effectLst/>
                        </a:rPr>
                        <a:t>33&amp;more</a:t>
                      </a:r>
                    </a:p>
                    <a:p>
                      <a:pPr>
                        <a:lnSpc>
                          <a:spcPct val="115000"/>
                        </a:lnSpc>
                        <a:spcAft>
                          <a:spcPts val="0"/>
                        </a:spcAft>
                      </a:pPr>
                      <a:r>
                        <a:rPr lang="en-IN" sz="2400" dirty="0">
                          <a:solidFill>
                            <a:srgbClr val="C00000"/>
                          </a:solidFill>
                          <a:effectLst/>
                        </a:rPr>
                        <a:t>27-32</a:t>
                      </a:r>
                    </a:p>
                    <a:p>
                      <a:pPr>
                        <a:lnSpc>
                          <a:spcPct val="115000"/>
                        </a:lnSpc>
                        <a:spcAft>
                          <a:spcPts val="0"/>
                        </a:spcAft>
                      </a:pPr>
                      <a:r>
                        <a:rPr lang="en-IN" sz="2400" dirty="0">
                          <a:solidFill>
                            <a:srgbClr val="C00000"/>
                          </a:solidFill>
                          <a:effectLst/>
                        </a:rPr>
                        <a:t>20-26</a:t>
                      </a:r>
                      <a:endParaRPr lang="en-IN" sz="24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31&amp;more</a:t>
                      </a:r>
                    </a:p>
                    <a:p>
                      <a:pPr>
                        <a:lnSpc>
                          <a:spcPct val="115000"/>
                        </a:lnSpc>
                        <a:spcAft>
                          <a:spcPts val="0"/>
                        </a:spcAft>
                      </a:pPr>
                      <a:r>
                        <a:rPr lang="en-IN" sz="1600" dirty="0">
                          <a:solidFill>
                            <a:srgbClr val="C00000"/>
                          </a:solidFill>
                          <a:effectLst/>
                        </a:rPr>
                        <a:t>25-30</a:t>
                      </a:r>
                    </a:p>
                    <a:p>
                      <a:pPr>
                        <a:lnSpc>
                          <a:spcPct val="115000"/>
                        </a:lnSpc>
                        <a:spcAft>
                          <a:spcPts val="0"/>
                        </a:spcAft>
                      </a:pPr>
                      <a:r>
                        <a:rPr lang="en-IN" sz="1600" dirty="0">
                          <a:solidFill>
                            <a:srgbClr val="C00000"/>
                          </a:solidFill>
                          <a:effectLst/>
                        </a:rPr>
                        <a:t>17-24</a:t>
                      </a:r>
                      <a:endParaRPr lang="en-IN" sz="16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14.4&amp;less</a:t>
                      </a:r>
                    </a:p>
                    <a:p>
                      <a:pPr>
                        <a:lnSpc>
                          <a:spcPct val="115000"/>
                        </a:lnSpc>
                        <a:spcAft>
                          <a:spcPts val="0"/>
                        </a:spcAft>
                      </a:pPr>
                      <a:r>
                        <a:rPr lang="en-IN" sz="1600" dirty="0">
                          <a:solidFill>
                            <a:srgbClr val="C00000"/>
                          </a:solidFill>
                          <a:effectLst/>
                        </a:rPr>
                        <a:t>14.5 – 15.6</a:t>
                      </a:r>
                    </a:p>
                    <a:p>
                      <a:pPr>
                        <a:lnSpc>
                          <a:spcPct val="115000"/>
                        </a:lnSpc>
                        <a:spcAft>
                          <a:spcPts val="0"/>
                        </a:spcAft>
                      </a:pPr>
                      <a:r>
                        <a:rPr lang="en-IN" sz="1600" dirty="0">
                          <a:solidFill>
                            <a:srgbClr val="C00000"/>
                          </a:solidFill>
                          <a:effectLst/>
                        </a:rPr>
                        <a:t>15.5-17.2</a:t>
                      </a:r>
                      <a:endParaRPr lang="en-IN" sz="16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15.5&amp;less</a:t>
                      </a:r>
                    </a:p>
                    <a:p>
                      <a:pPr>
                        <a:lnSpc>
                          <a:spcPct val="115000"/>
                        </a:lnSpc>
                        <a:spcAft>
                          <a:spcPts val="0"/>
                        </a:spcAft>
                      </a:pPr>
                      <a:r>
                        <a:rPr lang="en-IN" sz="1600" dirty="0">
                          <a:solidFill>
                            <a:srgbClr val="C00000"/>
                          </a:solidFill>
                          <a:effectLst/>
                        </a:rPr>
                        <a:t>15.6-16.7</a:t>
                      </a:r>
                    </a:p>
                    <a:p>
                      <a:pPr>
                        <a:lnSpc>
                          <a:spcPct val="115000"/>
                        </a:lnSpc>
                        <a:spcAft>
                          <a:spcPts val="0"/>
                        </a:spcAft>
                      </a:pPr>
                      <a:r>
                        <a:rPr lang="en-IN" sz="1600" dirty="0">
                          <a:solidFill>
                            <a:srgbClr val="C00000"/>
                          </a:solidFill>
                          <a:effectLst/>
                        </a:rPr>
                        <a:t>16.8-18.0</a:t>
                      </a:r>
                      <a:endParaRPr lang="en-IN" sz="16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360&amp;more</a:t>
                      </a:r>
                    </a:p>
                    <a:p>
                      <a:pPr>
                        <a:lnSpc>
                          <a:spcPct val="115000"/>
                        </a:lnSpc>
                        <a:spcAft>
                          <a:spcPts val="0"/>
                        </a:spcAft>
                      </a:pPr>
                      <a:r>
                        <a:rPr lang="en-IN" sz="1600" dirty="0">
                          <a:solidFill>
                            <a:srgbClr val="C00000"/>
                          </a:solidFill>
                          <a:effectLst/>
                        </a:rPr>
                        <a:t>270-359</a:t>
                      </a:r>
                    </a:p>
                    <a:p>
                      <a:pPr>
                        <a:lnSpc>
                          <a:spcPct val="115000"/>
                        </a:lnSpc>
                        <a:spcAft>
                          <a:spcPts val="0"/>
                        </a:spcAft>
                      </a:pPr>
                      <a:r>
                        <a:rPr lang="en-IN" sz="1600" dirty="0">
                          <a:solidFill>
                            <a:srgbClr val="C00000"/>
                          </a:solidFill>
                          <a:effectLst/>
                        </a:rPr>
                        <a:t>180-269</a:t>
                      </a:r>
                      <a:endParaRPr lang="en-IN" sz="16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360&amp;more</a:t>
                      </a:r>
                    </a:p>
                    <a:p>
                      <a:pPr>
                        <a:lnSpc>
                          <a:spcPct val="115000"/>
                        </a:lnSpc>
                        <a:spcAft>
                          <a:spcPts val="0"/>
                        </a:spcAft>
                      </a:pPr>
                      <a:r>
                        <a:rPr lang="en-IN" sz="1600" dirty="0">
                          <a:solidFill>
                            <a:srgbClr val="C00000"/>
                          </a:solidFill>
                          <a:effectLst/>
                        </a:rPr>
                        <a:t>270-359</a:t>
                      </a:r>
                    </a:p>
                    <a:p>
                      <a:pPr>
                        <a:lnSpc>
                          <a:spcPct val="115000"/>
                        </a:lnSpc>
                        <a:spcAft>
                          <a:spcPts val="0"/>
                        </a:spcAft>
                      </a:pPr>
                      <a:r>
                        <a:rPr lang="en-IN" sz="1600" dirty="0">
                          <a:solidFill>
                            <a:srgbClr val="C00000"/>
                          </a:solidFill>
                          <a:effectLst/>
                        </a:rPr>
                        <a:t>180-269</a:t>
                      </a:r>
                      <a:endParaRPr lang="en-IN" sz="16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3</a:t>
                      </a:r>
                    </a:p>
                    <a:p>
                      <a:pPr>
                        <a:lnSpc>
                          <a:spcPct val="115000"/>
                        </a:lnSpc>
                        <a:spcAft>
                          <a:spcPts val="0"/>
                        </a:spcAft>
                      </a:pPr>
                      <a:r>
                        <a:rPr lang="en-IN" sz="1600" dirty="0">
                          <a:solidFill>
                            <a:srgbClr val="C00000"/>
                          </a:solidFill>
                          <a:effectLst/>
                        </a:rPr>
                        <a:t>2</a:t>
                      </a:r>
                    </a:p>
                    <a:p>
                      <a:pPr>
                        <a:lnSpc>
                          <a:spcPct val="115000"/>
                        </a:lnSpc>
                        <a:spcAft>
                          <a:spcPts val="0"/>
                        </a:spcAft>
                      </a:pPr>
                      <a:r>
                        <a:rPr lang="en-IN" sz="1600" dirty="0">
                          <a:solidFill>
                            <a:srgbClr val="C00000"/>
                          </a:solidFill>
                          <a:effectLst/>
                        </a:rPr>
                        <a:t>1</a:t>
                      </a:r>
                      <a:endParaRPr lang="en-IN" sz="1600" dirty="0">
                        <a:solidFill>
                          <a:srgbClr val="C00000"/>
                        </a:solidFill>
                        <a:effectLst/>
                        <a:latin typeface="Calibri"/>
                        <a:ea typeface="Calibri"/>
                        <a:cs typeface="Times New Roman"/>
                      </a:endParaRPr>
                    </a:p>
                  </a:txBody>
                  <a:tcPr marL="55367" marR="55367" marT="0" marB="0"/>
                </a:tc>
                <a:extLst>
                  <a:ext uri="{0D108BD9-81ED-4DB2-BD59-A6C34878D82A}">
                    <a16:rowId xmlns:a16="http://schemas.microsoft.com/office/drawing/2014/main" val="10002"/>
                  </a:ext>
                </a:extLst>
              </a:tr>
              <a:tr h="978659">
                <a:tc>
                  <a:txBody>
                    <a:bodyPr/>
                    <a:lstStyle/>
                    <a:p>
                      <a:pPr>
                        <a:lnSpc>
                          <a:spcPct val="115000"/>
                        </a:lnSpc>
                        <a:spcAft>
                          <a:spcPts val="0"/>
                        </a:spcAft>
                      </a:pPr>
                      <a:r>
                        <a:rPr lang="en-IN" sz="1600">
                          <a:solidFill>
                            <a:srgbClr val="C00000"/>
                          </a:solidFill>
                          <a:effectLst/>
                        </a:rPr>
                        <a:t>11yrs</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35&amp;more</a:t>
                      </a:r>
                    </a:p>
                    <a:p>
                      <a:pPr>
                        <a:lnSpc>
                          <a:spcPct val="115000"/>
                        </a:lnSpc>
                        <a:spcAft>
                          <a:spcPts val="0"/>
                        </a:spcAft>
                      </a:pPr>
                      <a:r>
                        <a:rPr lang="en-IN" sz="1600" dirty="0">
                          <a:solidFill>
                            <a:srgbClr val="C00000"/>
                          </a:solidFill>
                          <a:effectLst/>
                        </a:rPr>
                        <a:t>29-34</a:t>
                      </a:r>
                    </a:p>
                    <a:p>
                      <a:pPr>
                        <a:lnSpc>
                          <a:spcPct val="115000"/>
                        </a:lnSpc>
                        <a:spcAft>
                          <a:spcPts val="0"/>
                        </a:spcAft>
                      </a:pPr>
                      <a:r>
                        <a:rPr lang="en-IN" sz="1600" dirty="0">
                          <a:solidFill>
                            <a:srgbClr val="C00000"/>
                          </a:solidFill>
                          <a:effectLst/>
                        </a:rPr>
                        <a:t>22-28</a:t>
                      </a:r>
                      <a:endParaRPr lang="en-IN" sz="16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33&amp;more</a:t>
                      </a:r>
                    </a:p>
                    <a:p>
                      <a:pPr>
                        <a:lnSpc>
                          <a:spcPct val="115000"/>
                        </a:lnSpc>
                        <a:spcAft>
                          <a:spcPts val="0"/>
                        </a:spcAft>
                      </a:pPr>
                      <a:r>
                        <a:rPr lang="en-IN" sz="1600">
                          <a:solidFill>
                            <a:srgbClr val="C00000"/>
                          </a:solidFill>
                          <a:effectLst/>
                        </a:rPr>
                        <a:t>27-32</a:t>
                      </a:r>
                    </a:p>
                    <a:p>
                      <a:pPr>
                        <a:lnSpc>
                          <a:spcPct val="115000"/>
                        </a:lnSpc>
                        <a:spcAft>
                          <a:spcPts val="0"/>
                        </a:spcAft>
                      </a:pPr>
                      <a:r>
                        <a:rPr lang="en-IN" sz="1600">
                          <a:solidFill>
                            <a:srgbClr val="C00000"/>
                          </a:solidFill>
                          <a:effectLst/>
                        </a:rPr>
                        <a:t>19-26</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13.9&amp;less</a:t>
                      </a:r>
                    </a:p>
                    <a:p>
                      <a:pPr>
                        <a:lnSpc>
                          <a:spcPct val="115000"/>
                        </a:lnSpc>
                        <a:spcAft>
                          <a:spcPts val="0"/>
                        </a:spcAft>
                      </a:pPr>
                      <a:r>
                        <a:rPr lang="en-IN" sz="1600">
                          <a:solidFill>
                            <a:srgbClr val="C00000"/>
                          </a:solidFill>
                          <a:effectLst/>
                        </a:rPr>
                        <a:t>14.0-15.5</a:t>
                      </a:r>
                    </a:p>
                    <a:p>
                      <a:pPr>
                        <a:lnSpc>
                          <a:spcPct val="115000"/>
                        </a:lnSpc>
                        <a:spcAft>
                          <a:spcPts val="0"/>
                        </a:spcAft>
                      </a:pPr>
                      <a:r>
                        <a:rPr lang="en-IN" sz="1600">
                          <a:solidFill>
                            <a:srgbClr val="C00000"/>
                          </a:solidFill>
                          <a:effectLst/>
                        </a:rPr>
                        <a:t>15.6-17.0</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14.1&amp;less</a:t>
                      </a:r>
                    </a:p>
                    <a:p>
                      <a:pPr>
                        <a:lnSpc>
                          <a:spcPct val="115000"/>
                        </a:lnSpc>
                        <a:spcAft>
                          <a:spcPts val="0"/>
                        </a:spcAft>
                      </a:pPr>
                      <a:r>
                        <a:rPr lang="en-IN" sz="1600">
                          <a:solidFill>
                            <a:srgbClr val="C00000"/>
                          </a:solidFill>
                          <a:effectLst/>
                        </a:rPr>
                        <a:t>14.2-16.3</a:t>
                      </a:r>
                    </a:p>
                    <a:p>
                      <a:pPr>
                        <a:lnSpc>
                          <a:spcPct val="115000"/>
                        </a:lnSpc>
                        <a:spcAft>
                          <a:spcPts val="0"/>
                        </a:spcAft>
                      </a:pPr>
                      <a:r>
                        <a:rPr lang="en-IN" sz="1600">
                          <a:solidFill>
                            <a:srgbClr val="C00000"/>
                          </a:solidFill>
                          <a:effectLst/>
                        </a:rPr>
                        <a:t>16.4-17.5</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540&amp;more</a:t>
                      </a:r>
                    </a:p>
                    <a:p>
                      <a:pPr>
                        <a:lnSpc>
                          <a:spcPct val="115000"/>
                        </a:lnSpc>
                        <a:spcAft>
                          <a:spcPts val="0"/>
                        </a:spcAft>
                      </a:pPr>
                      <a:r>
                        <a:rPr lang="en-IN" sz="1600" dirty="0">
                          <a:solidFill>
                            <a:srgbClr val="C00000"/>
                          </a:solidFill>
                          <a:effectLst/>
                        </a:rPr>
                        <a:t>360-539</a:t>
                      </a:r>
                    </a:p>
                    <a:p>
                      <a:pPr>
                        <a:lnSpc>
                          <a:spcPct val="115000"/>
                        </a:lnSpc>
                        <a:spcAft>
                          <a:spcPts val="0"/>
                        </a:spcAft>
                      </a:pPr>
                      <a:r>
                        <a:rPr lang="en-IN" sz="1600" dirty="0">
                          <a:solidFill>
                            <a:srgbClr val="C00000"/>
                          </a:solidFill>
                          <a:effectLst/>
                        </a:rPr>
                        <a:t>270-359</a:t>
                      </a:r>
                      <a:endParaRPr lang="en-IN" sz="16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450&amp;more</a:t>
                      </a:r>
                    </a:p>
                    <a:p>
                      <a:pPr>
                        <a:lnSpc>
                          <a:spcPct val="115000"/>
                        </a:lnSpc>
                        <a:spcAft>
                          <a:spcPts val="0"/>
                        </a:spcAft>
                      </a:pPr>
                      <a:r>
                        <a:rPr lang="en-IN" sz="1600" dirty="0">
                          <a:solidFill>
                            <a:srgbClr val="C00000"/>
                          </a:solidFill>
                          <a:effectLst/>
                        </a:rPr>
                        <a:t>360-449</a:t>
                      </a:r>
                    </a:p>
                    <a:p>
                      <a:pPr>
                        <a:lnSpc>
                          <a:spcPct val="115000"/>
                        </a:lnSpc>
                        <a:spcAft>
                          <a:spcPts val="0"/>
                        </a:spcAft>
                      </a:pPr>
                      <a:r>
                        <a:rPr lang="en-IN" sz="1600" dirty="0">
                          <a:solidFill>
                            <a:srgbClr val="C00000"/>
                          </a:solidFill>
                          <a:effectLst/>
                        </a:rPr>
                        <a:t>269-359</a:t>
                      </a:r>
                      <a:endParaRPr lang="en-IN" sz="16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3</a:t>
                      </a:r>
                    </a:p>
                    <a:p>
                      <a:pPr>
                        <a:lnSpc>
                          <a:spcPct val="115000"/>
                        </a:lnSpc>
                        <a:spcAft>
                          <a:spcPts val="0"/>
                        </a:spcAft>
                      </a:pPr>
                      <a:r>
                        <a:rPr lang="en-IN" sz="1600" dirty="0">
                          <a:solidFill>
                            <a:srgbClr val="C00000"/>
                          </a:solidFill>
                          <a:effectLst/>
                        </a:rPr>
                        <a:t>2</a:t>
                      </a:r>
                    </a:p>
                    <a:p>
                      <a:pPr>
                        <a:lnSpc>
                          <a:spcPct val="115000"/>
                        </a:lnSpc>
                        <a:spcAft>
                          <a:spcPts val="0"/>
                        </a:spcAft>
                      </a:pPr>
                      <a:r>
                        <a:rPr lang="en-IN" sz="1600" dirty="0">
                          <a:solidFill>
                            <a:srgbClr val="C00000"/>
                          </a:solidFill>
                          <a:effectLst/>
                        </a:rPr>
                        <a:t>1</a:t>
                      </a:r>
                    </a:p>
                    <a:p>
                      <a:pPr>
                        <a:lnSpc>
                          <a:spcPct val="115000"/>
                        </a:lnSpc>
                        <a:spcAft>
                          <a:spcPts val="0"/>
                        </a:spcAft>
                      </a:pPr>
                      <a:r>
                        <a:rPr lang="en-IN" sz="1600" dirty="0">
                          <a:solidFill>
                            <a:srgbClr val="C00000"/>
                          </a:solidFill>
                          <a:effectLst/>
                        </a:rPr>
                        <a:t> </a:t>
                      </a:r>
                      <a:endParaRPr lang="en-IN" sz="1600" dirty="0">
                        <a:solidFill>
                          <a:srgbClr val="C00000"/>
                        </a:solidFill>
                        <a:effectLst/>
                        <a:latin typeface="Calibri"/>
                        <a:ea typeface="Calibri"/>
                        <a:cs typeface="Times New Roman"/>
                      </a:endParaRPr>
                    </a:p>
                  </a:txBody>
                  <a:tcPr marL="55367" marR="55367" marT="0" marB="0"/>
                </a:tc>
                <a:extLst>
                  <a:ext uri="{0D108BD9-81ED-4DB2-BD59-A6C34878D82A}">
                    <a16:rowId xmlns:a16="http://schemas.microsoft.com/office/drawing/2014/main" val="10003"/>
                  </a:ext>
                </a:extLst>
              </a:tr>
              <a:tr h="978659">
                <a:tc>
                  <a:txBody>
                    <a:bodyPr/>
                    <a:lstStyle/>
                    <a:p>
                      <a:pPr>
                        <a:lnSpc>
                          <a:spcPct val="115000"/>
                        </a:lnSpc>
                        <a:spcAft>
                          <a:spcPts val="0"/>
                        </a:spcAft>
                      </a:pPr>
                      <a:r>
                        <a:rPr lang="en-IN" sz="1600">
                          <a:solidFill>
                            <a:srgbClr val="C00000"/>
                          </a:solidFill>
                          <a:effectLst/>
                        </a:rPr>
                        <a:t>12yrs</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37&amp;more</a:t>
                      </a:r>
                    </a:p>
                    <a:p>
                      <a:pPr>
                        <a:lnSpc>
                          <a:spcPct val="115000"/>
                        </a:lnSpc>
                        <a:spcAft>
                          <a:spcPts val="0"/>
                        </a:spcAft>
                      </a:pPr>
                      <a:r>
                        <a:rPr lang="en-IN" sz="1600" dirty="0">
                          <a:solidFill>
                            <a:srgbClr val="C00000"/>
                          </a:solidFill>
                          <a:effectLst/>
                        </a:rPr>
                        <a:t>31-36</a:t>
                      </a:r>
                    </a:p>
                    <a:p>
                      <a:pPr>
                        <a:lnSpc>
                          <a:spcPct val="115000"/>
                        </a:lnSpc>
                        <a:spcAft>
                          <a:spcPts val="0"/>
                        </a:spcAft>
                      </a:pPr>
                      <a:r>
                        <a:rPr lang="en-IN" sz="1600" dirty="0">
                          <a:solidFill>
                            <a:srgbClr val="C00000"/>
                          </a:solidFill>
                          <a:effectLst/>
                        </a:rPr>
                        <a:t>26-30</a:t>
                      </a:r>
                      <a:endParaRPr lang="en-IN" sz="16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35&amp;more</a:t>
                      </a:r>
                    </a:p>
                    <a:p>
                      <a:pPr>
                        <a:lnSpc>
                          <a:spcPct val="115000"/>
                        </a:lnSpc>
                        <a:spcAft>
                          <a:spcPts val="0"/>
                        </a:spcAft>
                      </a:pPr>
                      <a:r>
                        <a:rPr lang="en-IN" sz="1600">
                          <a:solidFill>
                            <a:srgbClr val="C00000"/>
                          </a:solidFill>
                          <a:effectLst/>
                        </a:rPr>
                        <a:t>29-34</a:t>
                      </a:r>
                    </a:p>
                    <a:p>
                      <a:pPr>
                        <a:lnSpc>
                          <a:spcPct val="115000"/>
                        </a:lnSpc>
                        <a:spcAft>
                          <a:spcPts val="0"/>
                        </a:spcAft>
                      </a:pPr>
                      <a:r>
                        <a:rPr lang="en-IN" sz="1600">
                          <a:solidFill>
                            <a:srgbClr val="C00000"/>
                          </a:solidFill>
                          <a:effectLst/>
                        </a:rPr>
                        <a:t>20-28</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13.5&amp;less</a:t>
                      </a:r>
                    </a:p>
                    <a:p>
                      <a:pPr>
                        <a:lnSpc>
                          <a:spcPct val="115000"/>
                        </a:lnSpc>
                        <a:spcAft>
                          <a:spcPts val="0"/>
                        </a:spcAft>
                      </a:pPr>
                      <a:r>
                        <a:rPr lang="en-IN" sz="1600">
                          <a:solidFill>
                            <a:srgbClr val="C00000"/>
                          </a:solidFill>
                          <a:effectLst/>
                        </a:rPr>
                        <a:t>13.6-15.0</a:t>
                      </a:r>
                    </a:p>
                    <a:p>
                      <a:pPr>
                        <a:lnSpc>
                          <a:spcPct val="115000"/>
                        </a:lnSpc>
                        <a:spcAft>
                          <a:spcPts val="0"/>
                        </a:spcAft>
                      </a:pPr>
                      <a:r>
                        <a:rPr lang="en-IN" sz="1600">
                          <a:solidFill>
                            <a:srgbClr val="C00000"/>
                          </a:solidFill>
                          <a:effectLst/>
                        </a:rPr>
                        <a:t>15.1-16.5</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14.0&amp;less</a:t>
                      </a:r>
                    </a:p>
                    <a:p>
                      <a:pPr>
                        <a:lnSpc>
                          <a:spcPct val="115000"/>
                        </a:lnSpc>
                        <a:spcAft>
                          <a:spcPts val="0"/>
                        </a:spcAft>
                      </a:pPr>
                      <a:r>
                        <a:rPr lang="en-IN" sz="1600" dirty="0">
                          <a:solidFill>
                            <a:srgbClr val="C00000"/>
                          </a:solidFill>
                          <a:effectLst/>
                        </a:rPr>
                        <a:t>14.1-16.0</a:t>
                      </a:r>
                    </a:p>
                    <a:p>
                      <a:pPr>
                        <a:lnSpc>
                          <a:spcPct val="115000"/>
                        </a:lnSpc>
                        <a:spcAft>
                          <a:spcPts val="0"/>
                        </a:spcAft>
                      </a:pPr>
                      <a:r>
                        <a:rPr lang="en-IN" sz="1600" dirty="0">
                          <a:solidFill>
                            <a:srgbClr val="C00000"/>
                          </a:solidFill>
                          <a:effectLst/>
                        </a:rPr>
                        <a:t>16.1-17.0</a:t>
                      </a:r>
                      <a:endParaRPr lang="en-IN" sz="16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630&amp;more</a:t>
                      </a:r>
                    </a:p>
                    <a:p>
                      <a:pPr>
                        <a:lnSpc>
                          <a:spcPct val="115000"/>
                        </a:lnSpc>
                        <a:spcAft>
                          <a:spcPts val="0"/>
                        </a:spcAft>
                      </a:pPr>
                      <a:r>
                        <a:rPr lang="en-IN" sz="1600">
                          <a:solidFill>
                            <a:srgbClr val="C00000"/>
                          </a:solidFill>
                          <a:effectLst/>
                        </a:rPr>
                        <a:t>540-629</a:t>
                      </a:r>
                    </a:p>
                    <a:p>
                      <a:pPr>
                        <a:lnSpc>
                          <a:spcPct val="115000"/>
                        </a:lnSpc>
                        <a:spcAft>
                          <a:spcPts val="0"/>
                        </a:spcAft>
                      </a:pPr>
                      <a:r>
                        <a:rPr lang="en-IN" sz="1600">
                          <a:solidFill>
                            <a:srgbClr val="C00000"/>
                          </a:solidFill>
                          <a:effectLst/>
                        </a:rPr>
                        <a:t>360-539</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540&amp;more</a:t>
                      </a:r>
                    </a:p>
                    <a:p>
                      <a:pPr>
                        <a:lnSpc>
                          <a:spcPct val="115000"/>
                        </a:lnSpc>
                        <a:spcAft>
                          <a:spcPts val="0"/>
                        </a:spcAft>
                      </a:pPr>
                      <a:r>
                        <a:rPr lang="en-IN" sz="1600">
                          <a:solidFill>
                            <a:srgbClr val="C00000"/>
                          </a:solidFill>
                          <a:effectLst/>
                        </a:rPr>
                        <a:t>450-539</a:t>
                      </a:r>
                    </a:p>
                    <a:p>
                      <a:pPr>
                        <a:lnSpc>
                          <a:spcPct val="115000"/>
                        </a:lnSpc>
                        <a:spcAft>
                          <a:spcPts val="0"/>
                        </a:spcAft>
                      </a:pPr>
                      <a:r>
                        <a:rPr lang="en-IN" sz="1600">
                          <a:solidFill>
                            <a:srgbClr val="C00000"/>
                          </a:solidFill>
                          <a:effectLst/>
                        </a:rPr>
                        <a:t>360-449</a:t>
                      </a:r>
                    </a:p>
                    <a:p>
                      <a:pPr>
                        <a:lnSpc>
                          <a:spcPct val="115000"/>
                        </a:lnSpc>
                        <a:spcAft>
                          <a:spcPts val="0"/>
                        </a:spcAft>
                      </a:pPr>
                      <a:r>
                        <a:rPr lang="en-IN" sz="1600">
                          <a:solidFill>
                            <a:srgbClr val="C00000"/>
                          </a:solidFill>
                          <a:effectLst/>
                        </a:rPr>
                        <a:t> </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3</a:t>
                      </a:r>
                    </a:p>
                    <a:p>
                      <a:pPr>
                        <a:lnSpc>
                          <a:spcPct val="115000"/>
                        </a:lnSpc>
                        <a:spcAft>
                          <a:spcPts val="0"/>
                        </a:spcAft>
                      </a:pPr>
                      <a:r>
                        <a:rPr lang="en-IN" sz="1600" dirty="0">
                          <a:solidFill>
                            <a:srgbClr val="C00000"/>
                          </a:solidFill>
                          <a:effectLst/>
                        </a:rPr>
                        <a:t>2</a:t>
                      </a:r>
                    </a:p>
                    <a:p>
                      <a:pPr>
                        <a:lnSpc>
                          <a:spcPct val="115000"/>
                        </a:lnSpc>
                        <a:spcAft>
                          <a:spcPts val="0"/>
                        </a:spcAft>
                      </a:pPr>
                      <a:r>
                        <a:rPr lang="en-IN" sz="1600" dirty="0">
                          <a:solidFill>
                            <a:srgbClr val="C00000"/>
                          </a:solidFill>
                          <a:effectLst/>
                        </a:rPr>
                        <a:t>1</a:t>
                      </a:r>
                    </a:p>
                    <a:p>
                      <a:pPr>
                        <a:lnSpc>
                          <a:spcPct val="115000"/>
                        </a:lnSpc>
                        <a:spcAft>
                          <a:spcPts val="0"/>
                        </a:spcAft>
                      </a:pPr>
                      <a:r>
                        <a:rPr lang="en-IN" sz="1600" dirty="0">
                          <a:solidFill>
                            <a:srgbClr val="C00000"/>
                          </a:solidFill>
                          <a:effectLst/>
                        </a:rPr>
                        <a:t> </a:t>
                      </a:r>
                      <a:endParaRPr lang="en-IN" sz="1600" dirty="0">
                        <a:solidFill>
                          <a:srgbClr val="C00000"/>
                        </a:solidFill>
                        <a:effectLst/>
                        <a:latin typeface="Calibri"/>
                        <a:ea typeface="Calibri"/>
                        <a:cs typeface="Times New Roman"/>
                      </a:endParaRPr>
                    </a:p>
                  </a:txBody>
                  <a:tcPr marL="55367" marR="55367" marT="0" marB="0"/>
                </a:tc>
                <a:extLst>
                  <a:ext uri="{0D108BD9-81ED-4DB2-BD59-A6C34878D82A}">
                    <a16:rowId xmlns:a16="http://schemas.microsoft.com/office/drawing/2014/main" val="10004"/>
                  </a:ext>
                </a:extLst>
              </a:tr>
              <a:tr h="978659">
                <a:tc>
                  <a:txBody>
                    <a:bodyPr/>
                    <a:lstStyle/>
                    <a:p>
                      <a:pPr>
                        <a:lnSpc>
                          <a:spcPct val="115000"/>
                        </a:lnSpc>
                        <a:spcAft>
                          <a:spcPts val="0"/>
                        </a:spcAft>
                      </a:pPr>
                      <a:r>
                        <a:rPr lang="en-IN" sz="1600">
                          <a:solidFill>
                            <a:srgbClr val="C00000"/>
                          </a:solidFill>
                          <a:effectLst/>
                        </a:rPr>
                        <a:t>13yrs</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40&amp;more</a:t>
                      </a:r>
                    </a:p>
                    <a:p>
                      <a:pPr>
                        <a:lnSpc>
                          <a:spcPct val="115000"/>
                        </a:lnSpc>
                        <a:spcAft>
                          <a:spcPts val="0"/>
                        </a:spcAft>
                      </a:pPr>
                      <a:r>
                        <a:rPr lang="en-IN" sz="1600" dirty="0">
                          <a:solidFill>
                            <a:srgbClr val="C00000"/>
                          </a:solidFill>
                          <a:effectLst/>
                        </a:rPr>
                        <a:t>34-39</a:t>
                      </a:r>
                    </a:p>
                    <a:p>
                      <a:pPr>
                        <a:lnSpc>
                          <a:spcPct val="115000"/>
                        </a:lnSpc>
                        <a:spcAft>
                          <a:spcPts val="0"/>
                        </a:spcAft>
                      </a:pPr>
                      <a:r>
                        <a:rPr lang="en-IN" sz="1600" dirty="0">
                          <a:solidFill>
                            <a:srgbClr val="C00000"/>
                          </a:solidFill>
                          <a:effectLst/>
                        </a:rPr>
                        <a:t>29-33</a:t>
                      </a:r>
                      <a:endParaRPr lang="en-IN" sz="16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38&amp;more</a:t>
                      </a:r>
                    </a:p>
                    <a:p>
                      <a:pPr>
                        <a:lnSpc>
                          <a:spcPct val="115000"/>
                        </a:lnSpc>
                        <a:spcAft>
                          <a:spcPts val="0"/>
                        </a:spcAft>
                      </a:pPr>
                      <a:r>
                        <a:rPr lang="en-IN" sz="1600">
                          <a:solidFill>
                            <a:srgbClr val="C00000"/>
                          </a:solidFill>
                          <a:effectLst/>
                        </a:rPr>
                        <a:t>32-37</a:t>
                      </a:r>
                    </a:p>
                    <a:p>
                      <a:pPr>
                        <a:lnSpc>
                          <a:spcPct val="115000"/>
                        </a:lnSpc>
                        <a:spcAft>
                          <a:spcPts val="0"/>
                        </a:spcAft>
                      </a:pPr>
                      <a:r>
                        <a:rPr lang="en-IN" sz="1600">
                          <a:solidFill>
                            <a:srgbClr val="C00000"/>
                          </a:solidFill>
                          <a:effectLst/>
                        </a:rPr>
                        <a:t>27-31</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13.1&amp;less</a:t>
                      </a:r>
                    </a:p>
                    <a:p>
                      <a:pPr>
                        <a:lnSpc>
                          <a:spcPct val="115000"/>
                        </a:lnSpc>
                        <a:spcAft>
                          <a:spcPts val="0"/>
                        </a:spcAft>
                      </a:pPr>
                      <a:r>
                        <a:rPr lang="en-IN" sz="1600">
                          <a:solidFill>
                            <a:srgbClr val="C00000"/>
                          </a:solidFill>
                          <a:effectLst/>
                        </a:rPr>
                        <a:t>13.2-13.7</a:t>
                      </a:r>
                    </a:p>
                    <a:p>
                      <a:pPr>
                        <a:lnSpc>
                          <a:spcPct val="115000"/>
                        </a:lnSpc>
                        <a:spcAft>
                          <a:spcPts val="0"/>
                        </a:spcAft>
                      </a:pPr>
                      <a:r>
                        <a:rPr lang="en-IN" sz="1600">
                          <a:solidFill>
                            <a:srgbClr val="C00000"/>
                          </a:solidFill>
                          <a:effectLst/>
                        </a:rPr>
                        <a:t>13.8-14.2</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13.8&amp;less</a:t>
                      </a:r>
                    </a:p>
                    <a:p>
                      <a:pPr>
                        <a:lnSpc>
                          <a:spcPct val="115000"/>
                        </a:lnSpc>
                        <a:spcAft>
                          <a:spcPts val="0"/>
                        </a:spcAft>
                      </a:pPr>
                      <a:r>
                        <a:rPr lang="en-IN" sz="1600">
                          <a:solidFill>
                            <a:srgbClr val="C00000"/>
                          </a:solidFill>
                          <a:effectLst/>
                        </a:rPr>
                        <a:t>13.9-14.5</a:t>
                      </a:r>
                    </a:p>
                    <a:p>
                      <a:pPr>
                        <a:lnSpc>
                          <a:spcPct val="115000"/>
                        </a:lnSpc>
                        <a:spcAft>
                          <a:spcPts val="0"/>
                        </a:spcAft>
                      </a:pPr>
                      <a:r>
                        <a:rPr lang="en-IN" sz="1600">
                          <a:solidFill>
                            <a:srgbClr val="C00000"/>
                          </a:solidFill>
                          <a:effectLst/>
                        </a:rPr>
                        <a:t>14.6-15.0</a:t>
                      </a:r>
                    </a:p>
                    <a:p>
                      <a:pPr>
                        <a:lnSpc>
                          <a:spcPct val="115000"/>
                        </a:lnSpc>
                        <a:spcAft>
                          <a:spcPts val="0"/>
                        </a:spcAft>
                      </a:pPr>
                      <a:r>
                        <a:rPr lang="en-IN" sz="1600">
                          <a:solidFill>
                            <a:srgbClr val="C00000"/>
                          </a:solidFill>
                          <a:effectLst/>
                        </a:rPr>
                        <a:t> </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Same as 12yrs Boys </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Same as 12yrs Girls</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3</a:t>
                      </a:r>
                    </a:p>
                    <a:p>
                      <a:pPr>
                        <a:lnSpc>
                          <a:spcPct val="115000"/>
                        </a:lnSpc>
                        <a:spcAft>
                          <a:spcPts val="0"/>
                        </a:spcAft>
                      </a:pPr>
                      <a:r>
                        <a:rPr lang="en-IN" sz="1600" dirty="0">
                          <a:solidFill>
                            <a:srgbClr val="C00000"/>
                          </a:solidFill>
                          <a:effectLst/>
                        </a:rPr>
                        <a:t>2</a:t>
                      </a:r>
                    </a:p>
                    <a:p>
                      <a:pPr>
                        <a:lnSpc>
                          <a:spcPct val="115000"/>
                        </a:lnSpc>
                        <a:spcAft>
                          <a:spcPts val="0"/>
                        </a:spcAft>
                      </a:pPr>
                      <a:r>
                        <a:rPr lang="en-IN" sz="1600" dirty="0">
                          <a:solidFill>
                            <a:srgbClr val="C00000"/>
                          </a:solidFill>
                          <a:effectLst/>
                        </a:rPr>
                        <a:t>1</a:t>
                      </a:r>
                      <a:endParaRPr lang="en-IN" sz="1600" dirty="0">
                        <a:solidFill>
                          <a:srgbClr val="C00000"/>
                        </a:solidFill>
                        <a:effectLst/>
                        <a:latin typeface="Calibri"/>
                        <a:ea typeface="Calibri"/>
                        <a:cs typeface="Times New Roman"/>
                      </a:endParaRPr>
                    </a:p>
                  </a:txBody>
                  <a:tcPr marL="55367" marR="55367" marT="0" marB="0"/>
                </a:tc>
                <a:extLst>
                  <a:ext uri="{0D108BD9-81ED-4DB2-BD59-A6C34878D82A}">
                    <a16:rowId xmlns:a16="http://schemas.microsoft.com/office/drawing/2014/main" val="10005"/>
                  </a:ext>
                </a:extLst>
              </a:tr>
              <a:tr h="730011">
                <a:tc>
                  <a:txBody>
                    <a:bodyPr/>
                    <a:lstStyle/>
                    <a:p>
                      <a:pPr>
                        <a:lnSpc>
                          <a:spcPct val="115000"/>
                        </a:lnSpc>
                        <a:spcAft>
                          <a:spcPts val="0"/>
                        </a:spcAft>
                      </a:pPr>
                      <a:r>
                        <a:rPr lang="en-IN" sz="1600">
                          <a:solidFill>
                            <a:srgbClr val="C00000"/>
                          </a:solidFill>
                          <a:effectLst/>
                        </a:rPr>
                        <a:t>14yrs</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45&amp;more</a:t>
                      </a:r>
                    </a:p>
                    <a:p>
                      <a:pPr>
                        <a:lnSpc>
                          <a:spcPct val="115000"/>
                        </a:lnSpc>
                        <a:spcAft>
                          <a:spcPts val="0"/>
                        </a:spcAft>
                      </a:pPr>
                      <a:r>
                        <a:rPr lang="en-IN" sz="1600" dirty="0">
                          <a:solidFill>
                            <a:srgbClr val="C00000"/>
                          </a:solidFill>
                          <a:effectLst/>
                        </a:rPr>
                        <a:t>40-44</a:t>
                      </a:r>
                    </a:p>
                    <a:p>
                      <a:pPr>
                        <a:lnSpc>
                          <a:spcPct val="115000"/>
                        </a:lnSpc>
                        <a:spcAft>
                          <a:spcPts val="0"/>
                        </a:spcAft>
                      </a:pPr>
                      <a:r>
                        <a:rPr lang="en-IN" sz="1600" dirty="0">
                          <a:solidFill>
                            <a:srgbClr val="C00000"/>
                          </a:solidFill>
                          <a:effectLst/>
                        </a:rPr>
                        <a:t>35-39</a:t>
                      </a:r>
                      <a:endParaRPr lang="en-IN" sz="16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42&amp;more</a:t>
                      </a:r>
                    </a:p>
                    <a:p>
                      <a:pPr>
                        <a:lnSpc>
                          <a:spcPct val="115000"/>
                        </a:lnSpc>
                        <a:spcAft>
                          <a:spcPts val="0"/>
                        </a:spcAft>
                      </a:pPr>
                      <a:r>
                        <a:rPr lang="en-IN" sz="1600">
                          <a:solidFill>
                            <a:srgbClr val="C00000"/>
                          </a:solidFill>
                          <a:effectLst/>
                        </a:rPr>
                        <a:t>37-41</a:t>
                      </a:r>
                    </a:p>
                    <a:p>
                      <a:pPr>
                        <a:lnSpc>
                          <a:spcPct val="115000"/>
                        </a:lnSpc>
                        <a:spcAft>
                          <a:spcPts val="0"/>
                        </a:spcAft>
                      </a:pPr>
                      <a:r>
                        <a:rPr lang="en-IN" sz="1600">
                          <a:solidFill>
                            <a:srgbClr val="C00000"/>
                          </a:solidFill>
                          <a:effectLst/>
                        </a:rPr>
                        <a:t>32-36</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12.7&amp;less</a:t>
                      </a:r>
                    </a:p>
                    <a:p>
                      <a:pPr>
                        <a:lnSpc>
                          <a:spcPct val="115000"/>
                        </a:lnSpc>
                        <a:spcAft>
                          <a:spcPts val="0"/>
                        </a:spcAft>
                      </a:pPr>
                      <a:r>
                        <a:rPr lang="en-IN" sz="1600" dirty="0">
                          <a:solidFill>
                            <a:srgbClr val="C00000"/>
                          </a:solidFill>
                          <a:effectLst/>
                        </a:rPr>
                        <a:t>12.8-13.1</a:t>
                      </a:r>
                    </a:p>
                    <a:p>
                      <a:pPr>
                        <a:lnSpc>
                          <a:spcPct val="115000"/>
                        </a:lnSpc>
                        <a:spcAft>
                          <a:spcPts val="0"/>
                        </a:spcAft>
                      </a:pPr>
                      <a:r>
                        <a:rPr lang="en-IN" sz="1600" dirty="0">
                          <a:solidFill>
                            <a:srgbClr val="C00000"/>
                          </a:solidFill>
                          <a:effectLst/>
                        </a:rPr>
                        <a:t>13.2-13.5</a:t>
                      </a:r>
                      <a:endParaRPr lang="en-IN" sz="1600" dirty="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13.0&amp;less</a:t>
                      </a:r>
                    </a:p>
                    <a:p>
                      <a:pPr>
                        <a:lnSpc>
                          <a:spcPct val="115000"/>
                        </a:lnSpc>
                        <a:spcAft>
                          <a:spcPts val="0"/>
                        </a:spcAft>
                      </a:pPr>
                      <a:r>
                        <a:rPr lang="en-IN" sz="1600">
                          <a:solidFill>
                            <a:srgbClr val="C00000"/>
                          </a:solidFill>
                          <a:effectLst/>
                        </a:rPr>
                        <a:t>13.1-14.0</a:t>
                      </a:r>
                    </a:p>
                    <a:p>
                      <a:pPr>
                        <a:lnSpc>
                          <a:spcPct val="115000"/>
                        </a:lnSpc>
                        <a:spcAft>
                          <a:spcPts val="0"/>
                        </a:spcAft>
                      </a:pPr>
                      <a:r>
                        <a:rPr lang="en-IN" sz="1600">
                          <a:solidFill>
                            <a:srgbClr val="C00000"/>
                          </a:solidFill>
                          <a:effectLst/>
                        </a:rPr>
                        <a:t>14.1-14.4</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Same as 12yrs Boys </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a:solidFill>
                            <a:srgbClr val="C00000"/>
                          </a:solidFill>
                          <a:effectLst/>
                        </a:rPr>
                        <a:t>Same as 12yrs Girls</a:t>
                      </a:r>
                      <a:endParaRPr lang="en-IN" sz="1600">
                        <a:solidFill>
                          <a:srgbClr val="C00000"/>
                        </a:solidFill>
                        <a:effectLst/>
                        <a:latin typeface="Calibri"/>
                        <a:ea typeface="Calibri"/>
                        <a:cs typeface="Times New Roman"/>
                      </a:endParaRPr>
                    </a:p>
                  </a:txBody>
                  <a:tcPr marL="55367" marR="55367" marT="0" marB="0"/>
                </a:tc>
                <a:tc>
                  <a:txBody>
                    <a:bodyPr/>
                    <a:lstStyle/>
                    <a:p>
                      <a:pPr>
                        <a:lnSpc>
                          <a:spcPct val="115000"/>
                        </a:lnSpc>
                        <a:spcAft>
                          <a:spcPts val="0"/>
                        </a:spcAft>
                      </a:pPr>
                      <a:r>
                        <a:rPr lang="en-IN" sz="1600" dirty="0">
                          <a:solidFill>
                            <a:srgbClr val="C00000"/>
                          </a:solidFill>
                          <a:effectLst/>
                        </a:rPr>
                        <a:t>3</a:t>
                      </a:r>
                    </a:p>
                    <a:p>
                      <a:pPr>
                        <a:lnSpc>
                          <a:spcPct val="115000"/>
                        </a:lnSpc>
                        <a:spcAft>
                          <a:spcPts val="0"/>
                        </a:spcAft>
                      </a:pPr>
                      <a:r>
                        <a:rPr lang="en-IN" sz="1600" dirty="0">
                          <a:solidFill>
                            <a:srgbClr val="C00000"/>
                          </a:solidFill>
                          <a:effectLst/>
                        </a:rPr>
                        <a:t>2</a:t>
                      </a:r>
                    </a:p>
                    <a:p>
                      <a:pPr>
                        <a:lnSpc>
                          <a:spcPct val="115000"/>
                        </a:lnSpc>
                        <a:spcAft>
                          <a:spcPts val="0"/>
                        </a:spcAft>
                      </a:pPr>
                      <a:r>
                        <a:rPr lang="en-IN" sz="1600" dirty="0">
                          <a:solidFill>
                            <a:srgbClr val="C00000"/>
                          </a:solidFill>
                          <a:effectLst/>
                        </a:rPr>
                        <a:t>1</a:t>
                      </a:r>
                      <a:endParaRPr lang="en-IN" sz="1600" dirty="0">
                        <a:solidFill>
                          <a:srgbClr val="C00000"/>
                        </a:solidFill>
                        <a:effectLst/>
                        <a:latin typeface="Calibri"/>
                        <a:ea typeface="Calibri"/>
                        <a:cs typeface="Times New Roman"/>
                      </a:endParaRPr>
                    </a:p>
                  </a:txBody>
                  <a:tcPr marL="55367" marR="55367" marT="0"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24875526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SAI FOOTBALL skill TEST</a:t>
            </a:r>
            <a:endParaRPr lang="en-IN" dirty="0"/>
          </a:p>
        </p:txBody>
      </p:sp>
      <p:sp>
        <p:nvSpPr>
          <p:cNvPr id="3" name="Content Placeholder 2"/>
          <p:cNvSpPr>
            <a:spLocks noGrp="1"/>
          </p:cNvSpPr>
          <p:nvPr>
            <p:ph idx="1"/>
          </p:nvPr>
        </p:nvSpPr>
        <p:spPr>
          <a:xfrm>
            <a:off x="822960" y="1100628"/>
            <a:ext cx="7520940" cy="5528772"/>
          </a:xfrm>
        </p:spPr>
        <p:txBody>
          <a:bodyPr>
            <a:noAutofit/>
          </a:bodyPr>
          <a:lstStyle/>
          <a:p>
            <a:pPr algn="just"/>
            <a:r>
              <a:rPr lang="en-US" dirty="0" smtClean="0">
                <a:latin typeface="Georgia" pitchFamily="18" charset="0"/>
              </a:rPr>
              <a:t>1.30 METER  RUNNING WITH THE BALL</a:t>
            </a:r>
          </a:p>
          <a:p>
            <a:pPr algn="just"/>
            <a:r>
              <a:rPr lang="en-US" dirty="0" smtClean="0">
                <a:latin typeface="Georgia" pitchFamily="18" charset="0"/>
              </a:rPr>
              <a:t>2. KICKING ACCURACY</a:t>
            </a:r>
          </a:p>
          <a:p>
            <a:pPr algn="just"/>
            <a:r>
              <a:rPr lang="en-US" dirty="0" smtClean="0">
                <a:latin typeface="Georgia" pitchFamily="18" charset="0"/>
              </a:rPr>
              <a:t>3. JUGGLING </a:t>
            </a:r>
          </a:p>
          <a:p>
            <a:pPr algn="just"/>
            <a:r>
              <a:rPr lang="en-US" u="sng" dirty="0" smtClean="0">
                <a:latin typeface="Georgia" pitchFamily="18" charset="0"/>
              </a:rPr>
              <a:t>1. 30 METER RUNNING WITH THE BALL :</a:t>
            </a:r>
            <a:r>
              <a:rPr lang="en-US" b="0" dirty="0" smtClean="0">
                <a:latin typeface="Georgia" pitchFamily="18" charset="0"/>
              </a:rPr>
              <a:t> </a:t>
            </a:r>
            <a:r>
              <a:rPr lang="en-US" dirty="0" smtClean="0">
                <a:latin typeface="Georgia" pitchFamily="18" charset="0"/>
              </a:rPr>
              <a:t>IS AIMED TO ASSESS THE SPEED AND FOOTBALL CONTROL WHILE RUNNING OF POTENTIAL FOOTBALL PLAYERS.</a:t>
            </a:r>
          </a:p>
          <a:p>
            <a:pPr algn="just"/>
            <a:r>
              <a:rPr lang="en-US" u="sng" dirty="0" smtClean="0">
                <a:latin typeface="Georgia" pitchFamily="18" charset="0"/>
              </a:rPr>
              <a:t>EQUIPMENT:</a:t>
            </a:r>
            <a:r>
              <a:rPr lang="en-US" dirty="0" smtClean="0">
                <a:latin typeface="Georgia" pitchFamily="18" charset="0"/>
              </a:rPr>
              <a:t> A STOP WATCH, 6 FOOTBALLS, MARKING POWDER , MEASURING TAPE</a:t>
            </a:r>
          </a:p>
          <a:p>
            <a:pPr algn="just"/>
            <a:r>
              <a:rPr lang="en-US" u="sng" dirty="0" smtClean="0">
                <a:latin typeface="Georgia" pitchFamily="18" charset="0"/>
              </a:rPr>
              <a:t>TEST ADMINISTRATION</a:t>
            </a:r>
            <a:r>
              <a:rPr lang="en-US" dirty="0" smtClean="0">
                <a:latin typeface="Georgia" pitchFamily="18" charset="0"/>
              </a:rPr>
              <a:t>:  MARK A STRAIGHT LINE  METER APART  ON THE FIELD. THE PLAYER IS INSTRUCTED TO STAND BEHIND THE STARTING LINE  WITHOUT TOUCHING THE LINE. ON THE SIGNAL READY GO! THE TIMER START THE STOP WATCH AND THE PLAYER START RUNNIIG WITH THE BTOWARDS  30 METER FINISHING LINE BY PUUSHING THE BALL WITH LEG CONTROL AND BY MAKING A MINIMUM OF FOUR TOUUCHES INCLUDING THE FIRST ONE. TIME IS MEASURED FROM THE START TO FINISH . EACH PLAYER IS GIVEN TWO ATTEMPTS AT AN INTERVAL OF 30 SECONDS AND THE BEST ONE WILL TAKE ON ACCOUNT.</a:t>
            </a:r>
            <a:endParaRPr lang="en-IN" dirty="0">
              <a:latin typeface="Georgia" pitchFamily="18" charset="0"/>
            </a:endParaRPr>
          </a:p>
        </p:txBody>
      </p:sp>
    </p:spTree>
    <p:extLst>
      <p:ext uri="{BB962C8B-B14F-4D97-AF65-F5344CB8AC3E}">
        <p14:creationId xmlns:p14="http://schemas.microsoft.com/office/powerpoint/2010/main" val="281845175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KICKING ACCURACY TEST ITEM(SAI FOOTBALL SKILL)</a:t>
            </a:r>
            <a:endParaRPr lang="en-IN" sz="2400" dirty="0"/>
          </a:p>
        </p:txBody>
      </p:sp>
      <p:sp>
        <p:nvSpPr>
          <p:cNvPr id="3" name="Content Placeholder 2"/>
          <p:cNvSpPr>
            <a:spLocks noGrp="1"/>
          </p:cNvSpPr>
          <p:nvPr>
            <p:ph idx="1"/>
          </p:nvPr>
        </p:nvSpPr>
        <p:spPr>
          <a:xfrm>
            <a:off x="822960" y="1100628"/>
            <a:ext cx="7520940" cy="4690572"/>
          </a:xfrm>
        </p:spPr>
        <p:txBody>
          <a:bodyPr>
            <a:noAutofit/>
          </a:bodyPr>
          <a:lstStyle/>
          <a:p>
            <a:pPr algn="just"/>
            <a:r>
              <a:rPr lang="en-US" sz="2000" dirty="0" smtClean="0"/>
              <a:t>THIS TEST IS AIMED TO ASSESS THE KICKING ACCURACY AND EFFICIENCY OF POTENTIAL PLAYERS.</a:t>
            </a:r>
          </a:p>
          <a:p>
            <a:pPr algn="just"/>
            <a:r>
              <a:rPr lang="en-US" sz="2000" dirty="0" smtClean="0"/>
              <a:t>EQUIPMENT: A FOOTBALL GOAL POST, INFLATED FOOTBALLS, MARKING POWDER,A TAPE AND TWO ROPES.</a:t>
            </a:r>
          </a:p>
          <a:p>
            <a:pPr algn="just"/>
            <a:r>
              <a:rPr lang="en-US" sz="2000" dirty="0" smtClean="0"/>
              <a:t>TEST ADMINISTRATION : THE GOAL POST IS DIVIDED INTO THREE EQUAL PARTS BY FIXING TWO ROPES.  A FOOTBALL IS PLACED AT THE PENALTY SPOT(11METER) FROM GOAL LINE.THE PLAYER IS GIVEN TEN ATTAEMPT TO KICK IN THE FOLOWING SEQUENCE -2 RIGHT,1 CENTRE,2 LEFT,TWO RIGHT, 1 CENTRE AND 2 LEFT.  THE BALL IS REQUIRED TO CROSS THE GOAL LINE IN THE AIR TO HAVE THE DESIRED SPEED AND STRENGTH IN THE KICK.</a:t>
            </a:r>
          </a:p>
          <a:p>
            <a:pPr algn="just"/>
            <a:r>
              <a:rPr lang="en-US" sz="2000" dirty="0" smtClean="0"/>
              <a:t>THE NUMBER OF CORRECT KICKS INTO THE DESIGNATED PARTS OF THE GOAL IN A 10 ATTEMPT TRIAL ARE EVALUATED WITH THE HELP OF SAI PRESCRIBED CHART.</a:t>
            </a:r>
            <a:endParaRPr lang="en-IN" sz="2000" dirty="0"/>
          </a:p>
        </p:txBody>
      </p:sp>
    </p:spTree>
    <p:extLst>
      <p:ext uri="{BB962C8B-B14F-4D97-AF65-F5344CB8AC3E}">
        <p14:creationId xmlns:p14="http://schemas.microsoft.com/office/powerpoint/2010/main" val="104668484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JUGGLING TEST ITEM (SAI FOOTBALL SKILL TEST)</a:t>
            </a:r>
            <a:endParaRPr lang="en-IN" sz="2400" dirty="0"/>
          </a:p>
        </p:txBody>
      </p:sp>
      <p:sp>
        <p:nvSpPr>
          <p:cNvPr id="3" name="Content Placeholder 2"/>
          <p:cNvSpPr>
            <a:spLocks noGrp="1"/>
          </p:cNvSpPr>
          <p:nvPr>
            <p:ph idx="1"/>
          </p:nvPr>
        </p:nvSpPr>
        <p:spPr/>
        <p:txBody>
          <a:bodyPr/>
          <a:lstStyle/>
          <a:p>
            <a:r>
              <a:rPr lang="en-US" dirty="0" smtClean="0"/>
              <a:t>AIM IS TO GET THE BALANCING ABILITY, AGILTY , REACTION ABILITY AND SENSE OF TOUCH OF THE BALL ARE ASSESSED.</a:t>
            </a:r>
          </a:p>
          <a:p>
            <a:r>
              <a:rPr lang="en-US" dirty="0" smtClean="0"/>
              <a:t>EQUIPMENT: THREE FOOTBALL, STOP WATCH</a:t>
            </a:r>
          </a:p>
          <a:p>
            <a:r>
              <a:rPr lang="en-US" dirty="0" smtClean="0"/>
              <a:t>TEST ADMINISTRATION: THE SUBJECT IS INSTRCUTED TO KEEP THE BALL IN THE AIR BY JUGGLING CONTINUOUSLY AND IS TOLD THAT HE  MAY USE ANY PART OF THE BODY EXCEPT HAND WHILE JUGGLING. FOR STARTING THE JUGGLING THE SUBJECT IS ASKED TO THROW THE BALL IN THE AIR OR BOUNCE THE BALL  ON THE FLOOR AND CONTINUE JUGGLING TILL THE SUBJECT IS ABLE TO DO IT WITHOUT DROPPING IT ON THE GROUND.</a:t>
            </a:r>
          </a:p>
          <a:p>
            <a:r>
              <a:rPr lang="en-US" dirty="0" smtClean="0"/>
              <a:t>SCORE: THE NUMBER OF TOUCHES MADE BY THE SUBJECT CONTINUOUSLY IN HIS BETTER PERFORMANCE OUT OF TWO TRIAL IS TAKEN AS SCORE.  </a:t>
            </a:r>
            <a:endParaRPr lang="en-IN" dirty="0"/>
          </a:p>
        </p:txBody>
      </p:sp>
    </p:spTree>
    <p:extLst>
      <p:ext uri="{BB962C8B-B14F-4D97-AF65-F5344CB8AC3E}">
        <p14:creationId xmlns:p14="http://schemas.microsoft.com/office/powerpoint/2010/main" val="228978164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SAI FOOTBALL SKILL TESTING EVALUATION STANDARD </a:t>
            </a:r>
            <a:endParaRPr lang="en-IN"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01083795"/>
              </p:ext>
            </p:extLst>
          </p:nvPr>
        </p:nvGraphicFramePr>
        <p:xfrm>
          <a:off x="685801" y="1049814"/>
          <a:ext cx="7672413" cy="5152644"/>
        </p:xfrm>
        <a:graphic>
          <a:graphicData uri="http://schemas.openxmlformats.org/drawingml/2006/table">
            <a:tbl>
              <a:tblPr firstRow="1" firstCol="1" bandRow="1">
                <a:tableStyleId>{5C22544A-7EE6-4342-B048-85BDC9FD1C3A}</a:tableStyleId>
              </a:tblPr>
              <a:tblGrid>
                <a:gridCol w="678247">
                  <a:extLst>
                    <a:ext uri="{9D8B030D-6E8A-4147-A177-3AD203B41FA5}">
                      <a16:colId xmlns:a16="http://schemas.microsoft.com/office/drawing/2014/main" val="20000"/>
                    </a:ext>
                  </a:extLst>
                </a:gridCol>
                <a:gridCol w="2174211">
                  <a:extLst>
                    <a:ext uri="{9D8B030D-6E8A-4147-A177-3AD203B41FA5}">
                      <a16:colId xmlns:a16="http://schemas.microsoft.com/office/drawing/2014/main" val="20001"/>
                    </a:ext>
                  </a:extLst>
                </a:gridCol>
                <a:gridCol w="1955876">
                  <a:extLst>
                    <a:ext uri="{9D8B030D-6E8A-4147-A177-3AD203B41FA5}">
                      <a16:colId xmlns:a16="http://schemas.microsoft.com/office/drawing/2014/main" val="20002"/>
                    </a:ext>
                  </a:extLst>
                </a:gridCol>
                <a:gridCol w="1957536">
                  <a:extLst>
                    <a:ext uri="{9D8B030D-6E8A-4147-A177-3AD203B41FA5}">
                      <a16:colId xmlns:a16="http://schemas.microsoft.com/office/drawing/2014/main" val="20003"/>
                    </a:ext>
                  </a:extLst>
                </a:gridCol>
                <a:gridCol w="906543">
                  <a:extLst>
                    <a:ext uri="{9D8B030D-6E8A-4147-A177-3AD203B41FA5}">
                      <a16:colId xmlns:a16="http://schemas.microsoft.com/office/drawing/2014/main" val="20004"/>
                    </a:ext>
                  </a:extLst>
                </a:gridCol>
              </a:tblGrid>
              <a:tr h="444305">
                <a:tc rowSpan="2">
                  <a:txBody>
                    <a:bodyPr/>
                    <a:lstStyle/>
                    <a:p>
                      <a:pPr algn="l">
                        <a:lnSpc>
                          <a:spcPct val="115000"/>
                        </a:lnSpc>
                        <a:spcAft>
                          <a:spcPts val="0"/>
                        </a:spcAft>
                      </a:pPr>
                      <a:r>
                        <a:rPr lang="en-IN" sz="1400" dirty="0">
                          <a:effectLst/>
                        </a:rPr>
                        <a:t>Age</a:t>
                      </a:r>
                      <a:endParaRPr lang="en-IN" sz="1400" dirty="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dirty="0">
                          <a:effectLst/>
                        </a:rPr>
                        <a:t>30 meter Running test</a:t>
                      </a:r>
                    </a:p>
                    <a:p>
                      <a:pPr algn="l">
                        <a:lnSpc>
                          <a:spcPct val="115000"/>
                        </a:lnSpc>
                        <a:spcAft>
                          <a:spcPts val="0"/>
                        </a:spcAft>
                      </a:pPr>
                      <a:r>
                        <a:rPr lang="en-IN" sz="1400" dirty="0">
                          <a:effectLst/>
                        </a:rPr>
                        <a:t>seconds </a:t>
                      </a:r>
                      <a:endParaRPr lang="en-IN" sz="1400" dirty="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a:effectLst/>
                        </a:rPr>
                        <a:t>Kicking test</a:t>
                      </a:r>
                    </a:p>
                    <a:p>
                      <a:pPr algn="l">
                        <a:lnSpc>
                          <a:spcPct val="115000"/>
                        </a:lnSpc>
                        <a:spcAft>
                          <a:spcPts val="0"/>
                        </a:spcAft>
                      </a:pPr>
                      <a:r>
                        <a:rPr lang="en-IN" sz="1400">
                          <a:effectLst/>
                        </a:rPr>
                        <a:t> (No.of Kicks.)</a:t>
                      </a:r>
                      <a:endParaRPr lang="en-IN" sz="140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a:effectLst/>
                        </a:rPr>
                        <a:t>Juggling Test</a:t>
                      </a:r>
                    </a:p>
                    <a:p>
                      <a:pPr algn="l">
                        <a:lnSpc>
                          <a:spcPct val="115000"/>
                        </a:lnSpc>
                        <a:spcAft>
                          <a:spcPts val="0"/>
                        </a:spcAft>
                      </a:pPr>
                      <a:r>
                        <a:rPr lang="en-IN" sz="1400">
                          <a:effectLst/>
                        </a:rPr>
                        <a:t>(No.of Touches</a:t>
                      </a:r>
                      <a:endParaRPr lang="en-IN" sz="140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a:effectLst/>
                        </a:rPr>
                        <a:t>Points</a:t>
                      </a:r>
                      <a:endParaRPr lang="en-IN" sz="1400">
                        <a:effectLst/>
                        <a:latin typeface="Calibri"/>
                        <a:ea typeface="Calibri"/>
                        <a:cs typeface="Times New Roman"/>
                      </a:endParaRPr>
                    </a:p>
                  </a:txBody>
                  <a:tcPr marL="60641" marR="60641" marT="0" marB="0"/>
                </a:tc>
                <a:extLst>
                  <a:ext uri="{0D108BD9-81ED-4DB2-BD59-A6C34878D82A}">
                    <a16:rowId xmlns:a16="http://schemas.microsoft.com/office/drawing/2014/main" val="10000"/>
                  </a:ext>
                </a:extLst>
              </a:tr>
              <a:tr h="222152">
                <a:tc vMerge="1">
                  <a:txBody>
                    <a:bodyPr/>
                    <a:lstStyle/>
                    <a:p>
                      <a:endParaRPr lang="en-IN"/>
                    </a:p>
                  </a:txBody>
                  <a:tcPr/>
                </a:tc>
                <a:tc gridSpan="4">
                  <a:txBody>
                    <a:bodyPr/>
                    <a:lstStyle/>
                    <a:p>
                      <a:pPr algn="l">
                        <a:lnSpc>
                          <a:spcPct val="115000"/>
                        </a:lnSpc>
                        <a:spcAft>
                          <a:spcPts val="1000"/>
                        </a:spcAft>
                      </a:pPr>
                      <a:r>
                        <a:rPr lang="en-IN" sz="1400" dirty="0">
                          <a:effectLst/>
                        </a:rPr>
                        <a:t> </a:t>
                      </a:r>
                      <a:endParaRPr lang="en-IN" sz="1400" dirty="0">
                        <a:effectLst/>
                        <a:latin typeface="Calibri"/>
                        <a:ea typeface="Calibri"/>
                        <a:cs typeface="Times New Roman"/>
                      </a:endParaRPr>
                    </a:p>
                  </a:txBody>
                  <a:tcPr marL="0" marR="0" marT="0" marB="0" anchor="ct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0001"/>
                  </a:ext>
                </a:extLst>
              </a:tr>
              <a:tr h="666457">
                <a:tc>
                  <a:txBody>
                    <a:bodyPr/>
                    <a:lstStyle/>
                    <a:p>
                      <a:pPr algn="l">
                        <a:lnSpc>
                          <a:spcPct val="115000"/>
                        </a:lnSpc>
                        <a:spcAft>
                          <a:spcPts val="0"/>
                        </a:spcAft>
                      </a:pPr>
                      <a:r>
                        <a:rPr lang="en-IN" sz="1400">
                          <a:effectLst/>
                        </a:rPr>
                        <a:t>10yrs</a:t>
                      </a:r>
                      <a:endParaRPr lang="en-IN" sz="140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dirty="0">
                          <a:effectLst/>
                        </a:rPr>
                        <a:t>6.40 and less</a:t>
                      </a:r>
                    </a:p>
                    <a:p>
                      <a:pPr algn="l">
                        <a:lnSpc>
                          <a:spcPct val="115000"/>
                        </a:lnSpc>
                        <a:spcAft>
                          <a:spcPts val="0"/>
                        </a:spcAft>
                      </a:pPr>
                      <a:r>
                        <a:rPr lang="en-IN" sz="1400" dirty="0">
                          <a:effectLst/>
                        </a:rPr>
                        <a:t>6.41 to 6.50</a:t>
                      </a:r>
                    </a:p>
                    <a:p>
                      <a:pPr algn="l">
                        <a:lnSpc>
                          <a:spcPct val="115000"/>
                        </a:lnSpc>
                        <a:spcAft>
                          <a:spcPts val="0"/>
                        </a:spcAft>
                      </a:pPr>
                      <a:r>
                        <a:rPr lang="en-IN" sz="1400" dirty="0">
                          <a:effectLst/>
                        </a:rPr>
                        <a:t>6.51 to 6.60</a:t>
                      </a:r>
                      <a:endParaRPr lang="en-IN" sz="1400" dirty="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a:effectLst/>
                        </a:rPr>
                        <a:t>6</a:t>
                      </a:r>
                    </a:p>
                    <a:p>
                      <a:pPr algn="l">
                        <a:lnSpc>
                          <a:spcPct val="115000"/>
                        </a:lnSpc>
                        <a:spcAft>
                          <a:spcPts val="0"/>
                        </a:spcAft>
                      </a:pPr>
                      <a:r>
                        <a:rPr lang="en-IN" sz="1400">
                          <a:effectLst/>
                        </a:rPr>
                        <a:t>5</a:t>
                      </a:r>
                    </a:p>
                    <a:p>
                      <a:pPr algn="l">
                        <a:lnSpc>
                          <a:spcPct val="115000"/>
                        </a:lnSpc>
                        <a:spcAft>
                          <a:spcPts val="0"/>
                        </a:spcAft>
                      </a:pPr>
                      <a:r>
                        <a:rPr lang="en-IN" sz="1400">
                          <a:effectLst/>
                        </a:rPr>
                        <a:t>4</a:t>
                      </a:r>
                      <a:endParaRPr lang="en-IN" sz="140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a:effectLst/>
                        </a:rPr>
                        <a:t>8</a:t>
                      </a:r>
                    </a:p>
                    <a:p>
                      <a:pPr algn="l">
                        <a:lnSpc>
                          <a:spcPct val="115000"/>
                        </a:lnSpc>
                        <a:spcAft>
                          <a:spcPts val="0"/>
                        </a:spcAft>
                      </a:pPr>
                      <a:r>
                        <a:rPr lang="en-IN" sz="1400">
                          <a:effectLst/>
                        </a:rPr>
                        <a:t>7</a:t>
                      </a:r>
                    </a:p>
                    <a:p>
                      <a:pPr algn="l">
                        <a:lnSpc>
                          <a:spcPct val="115000"/>
                        </a:lnSpc>
                        <a:spcAft>
                          <a:spcPts val="0"/>
                        </a:spcAft>
                      </a:pPr>
                      <a:r>
                        <a:rPr lang="en-IN" sz="1400">
                          <a:effectLst/>
                        </a:rPr>
                        <a:t>6</a:t>
                      </a:r>
                      <a:endParaRPr lang="en-IN" sz="140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a:effectLst/>
                        </a:rPr>
                        <a:t>3</a:t>
                      </a:r>
                    </a:p>
                    <a:p>
                      <a:pPr algn="l">
                        <a:lnSpc>
                          <a:spcPct val="115000"/>
                        </a:lnSpc>
                        <a:spcAft>
                          <a:spcPts val="0"/>
                        </a:spcAft>
                      </a:pPr>
                      <a:r>
                        <a:rPr lang="en-IN" sz="1400">
                          <a:effectLst/>
                        </a:rPr>
                        <a:t>2</a:t>
                      </a:r>
                    </a:p>
                    <a:p>
                      <a:pPr algn="l">
                        <a:lnSpc>
                          <a:spcPct val="115000"/>
                        </a:lnSpc>
                        <a:spcAft>
                          <a:spcPts val="0"/>
                        </a:spcAft>
                      </a:pPr>
                      <a:r>
                        <a:rPr lang="en-IN" sz="1400">
                          <a:effectLst/>
                        </a:rPr>
                        <a:t>1</a:t>
                      </a:r>
                      <a:endParaRPr lang="en-IN" sz="1400">
                        <a:effectLst/>
                        <a:latin typeface="Calibri"/>
                        <a:ea typeface="Calibri"/>
                        <a:cs typeface="Times New Roman"/>
                      </a:endParaRPr>
                    </a:p>
                  </a:txBody>
                  <a:tcPr marL="60641" marR="60641" marT="0" marB="0"/>
                </a:tc>
                <a:extLst>
                  <a:ext uri="{0D108BD9-81ED-4DB2-BD59-A6C34878D82A}">
                    <a16:rowId xmlns:a16="http://schemas.microsoft.com/office/drawing/2014/main" val="10002"/>
                  </a:ext>
                </a:extLst>
              </a:tr>
              <a:tr h="888610">
                <a:tc>
                  <a:txBody>
                    <a:bodyPr/>
                    <a:lstStyle/>
                    <a:p>
                      <a:pPr algn="l">
                        <a:lnSpc>
                          <a:spcPct val="115000"/>
                        </a:lnSpc>
                        <a:spcAft>
                          <a:spcPts val="0"/>
                        </a:spcAft>
                      </a:pPr>
                      <a:r>
                        <a:rPr lang="en-IN" sz="1400">
                          <a:effectLst/>
                        </a:rPr>
                        <a:t>11yrs</a:t>
                      </a:r>
                      <a:endParaRPr lang="en-IN" sz="140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dirty="0">
                          <a:effectLst/>
                        </a:rPr>
                        <a:t>6.20 and less</a:t>
                      </a:r>
                    </a:p>
                    <a:p>
                      <a:pPr algn="l">
                        <a:lnSpc>
                          <a:spcPct val="115000"/>
                        </a:lnSpc>
                        <a:spcAft>
                          <a:spcPts val="0"/>
                        </a:spcAft>
                      </a:pPr>
                      <a:r>
                        <a:rPr lang="en-IN" sz="1400" dirty="0">
                          <a:effectLst/>
                        </a:rPr>
                        <a:t>6.21 to 6.30</a:t>
                      </a:r>
                    </a:p>
                    <a:p>
                      <a:pPr algn="l">
                        <a:lnSpc>
                          <a:spcPct val="115000"/>
                        </a:lnSpc>
                        <a:spcAft>
                          <a:spcPts val="0"/>
                        </a:spcAft>
                      </a:pPr>
                      <a:r>
                        <a:rPr lang="en-IN" sz="1400" dirty="0">
                          <a:effectLst/>
                        </a:rPr>
                        <a:t>6.31 to 6.40</a:t>
                      </a:r>
                      <a:endParaRPr lang="en-IN" sz="1400" dirty="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dirty="0">
                          <a:effectLst/>
                        </a:rPr>
                        <a:t>7</a:t>
                      </a:r>
                    </a:p>
                    <a:p>
                      <a:pPr algn="l">
                        <a:lnSpc>
                          <a:spcPct val="115000"/>
                        </a:lnSpc>
                        <a:spcAft>
                          <a:spcPts val="0"/>
                        </a:spcAft>
                      </a:pPr>
                      <a:r>
                        <a:rPr lang="en-IN" sz="1400" dirty="0">
                          <a:effectLst/>
                        </a:rPr>
                        <a:t>6</a:t>
                      </a:r>
                    </a:p>
                    <a:p>
                      <a:pPr algn="l">
                        <a:lnSpc>
                          <a:spcPct val="115000"/>
                        </a:lnSpc>
                        <a:spcAft>
                          <a:spcPts val="0"/>
                        </a:spcAft>
                      </a:pPr>
                      <a:r>
                        <a:rPr lang="en-IN" sz="1400" dirty="0">
                          <a:effectLst/>
                        </a:rPr>
                        <a:t>5</a:t>
                      </a:r>
                      <a:endParaRPr lang="en-IN" sz="1400" dirty="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a:effectLst/>
                        </a:rPr>
                        <a:t>10</a:t>
                      </a:r>
                    </a:p>
                    <a:p>
                      <a:pPr algn="l">
                        <a:lnSpc>
                          <a:spcPct val="115000"/>
                        </a:lnSpc>
                        <a:spcAft>
                          <a:spcPts val="0"/>
                        </a:spcAft>
                      </a:pPr>
                      <a:r>
                        <a:rPr lang="en-IN" sz="1400">
                          <a:effectLst/>
                        </a:rPr>
                        <a:t>9</a:t>
                      </a:r>
                    </a:p>
                    <a:p>
                      <a:pPr algn="l">
                        <a:lnSpc>
                          <a:spcPct val="115000"/>
                        </a:lnSpc>
                        <a:spcAft>
                          <a:spcPts val="0"/>
                        </a:spcAft>
                      </a:pPr>
                      <a:r>
                        <a:rPr lang="en-IN" sz="1400">
                          <a:effectLst/>
                        </a:rPr>
                        <a:t>8</a:t>
                      </a:r>
                      <a:endParaRPr lang="en-IN" sz="140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a:effectLst/>
                        </a:rPr>
                        <a:t>3</a:t>
                      </a:r>
                    </a:p>
                    <a:p>
                      <a:pPr algn="l">
                        <a:lnSpc>
                          <a:spcPct val="115000"/>
                        </a:lnSpc>
                        <a:spcAft>
                          <a:spcPts val="0"/>
                        </a:spcAft>
                      </a:pPr>
                      <a:r>
                        <a:rPr lang="en-IN" sz="1400">
                          <a:effectLst/>
                        </a:rPr>
                        <a:t>2</a:t>
                      </a:r>
                    </a:p>
                    <a:p>
                      <a:pPr algn="l">
                        <a:lnSpc>
                          <a:spcPct val="115000"/>
                        </a:lnSpc>
                        <a:spcAft>
                          <a:spcPts val="0"/>
                        </a:spcAft>
                      </a:pPr>
                      <a:r>
                        <a:rPr lang="en-IN" sz="1400">
                          <a:effectLst/>
                        </a:rPr>
                        <a:t>1</a:t>
                      </a:r>
                    </a:p>
                    <a:p>
                      <a:pPr algn="l">
                        <a:lnSpc>
                          <a:spcPct val="115000"/>
                        </a:lnSpc>
                        <a:spcAft>
                          <a:spcPts val="0"/>
                        </a:spcAft>
                      </a:pPr>
                      <a:r>
                        <a:rPr lang="en-IN" sz="1400">
                          <a:effectLst/>
                        </a:rPr>
                        <a:t> </a:t>
                      </a:r>
                      <a:endParaRPr lang="en-IN" sz="1400">
                        <a:effectLst/>
                        <a:latin typeface="Calibri"/>
                        <a:ea typeface="Calibri"/>
                        <a:cs typeface="Times New Roman"/>
                      </a:endParaRPr>
                    </a:p>
                  </a:txBody>
                  <a:tcPr marL="60641" marR="60641" marT="0" marB="0"/>
                </a:tc>
                <a:extLst>
                  <a:ext uri="{0D108BD9-81ED-4DB2-BD59-A6C34878D82A}">
                    <a16:rowId xmlns:a16="http://schemas.microsoft.com/office/drawing/2014/main" val="10003"/>
                  </a:ext>
                </a:extLst>
              </a:tr>
              <a:tr h="888610">
                <a:tc>
                  <a:txBody>
                    <a:bodyPr/>
                    <a:lstStyle/>
                    <a:p>
                      <a:pPr algn="l">
                        <a:lnSpc>
                          <a:spcPct val="115000"/>
                        </a:lnSpc>
                        <a:spcAft>
                          <a:spcPts val="0"/>
                        </a:spcAft>
                      </a:pPr>
                      <a:r>
                        <a:rPr lang="en-IN" sz="1400">
                          <a:effectLst/>
                        </a:rPr>
                        <a:t>12yrs</a:t>
                      </a:r>
                      <a:endParaRPr lang="en-IN" sz="140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a:effectLst/>
                        </a:rPr>
                        <a:t>6.00 and less</a:t>
                      </a:r>
                    </a:p>
                    <a:p>
                      <a:pPr algn="l">
                        <a:lnSpc>
                          <a:spcPct val="115000"/>
                        </a:lnSpc>
                        <a:spcAft>
                          <a:spcPts val="0"/>
                        </a:spcAft>
                      </a:pPr>
                      <a:r>
                        <a:rPr lang="en-IN" sz="1400">
                          <a:effectLst/>
                        </a:rPr>
                        <a:t>6.01 to 6.10</a:t>
                      </a:r>
                    </a:p>
                    <a:p>
                      <a:pPr algn="l">
                        <a:lnSpc>
                          <a:spcPct val="115000"/>
                        </a:lnSpc>
                        <a:spcAft>
                          <a:spcPts val="0"/>
                        </a:spcAft>
                      </a:pPr>
                      <a:r>
                        <a:rPr lang="en-IN" sz="1400">
                          <a:effectLst/>
                        </a:rPr>
                        <a:t>6.11 to 6.20</a:t>
                      </a:r>
                    </a:p>
                    <a:p>
                      <a:pPr algn="l">
                        <a:lnSpc>
                          <a:spcPct val="115000"/>
                        </a:lnSpc>
                        <a:spcAft>
                          <a:spcPts val="0"/>
                        </a:spcAft>
                      </a:pPr>
                      <a:r>
                        <a:rPr lang="en-IN" sz="1400">
                          <a:effectLst/>
                        </a:rPr>
                        <a:t> </a:t>
                      </a:r>
                      <a:endParaRPr lang="en-IN" sz="140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dirty="0">
                          <a:effectLst/>
                        </a:rPr>
                        <a:t>8</a:t>
                      </a:r>
                    </a:p>
                    <a:p>
                      <a:pPr algn="l">
                        <a:lnSpc>
                          <a:spcPct val="115000"/>
                        </a:lnSpc>
                        <a:spcAft>
                          <a:spcPts val="0"/>
                        </a:spcAft>
                      </a:pPr>
                      <a:r>
                        <a:rPr lang="en-IN" sz="1400" dirty="0">
                          <a:effectLst/>
                        </a:rPr>
                        <a:t>7</a:t>
                      </a:r>
                    </a:p>
                    <a:p>
                      <a:pPr algn="l">
                        <a:lnSpc>
                          <a:spcPct val="115000"/>
                        </a:lnSpc>
                        <a:spcAft>
                          <a:spcPts val="0"/>
                        </a:spcAft>
                      </a:pPr>
                      <a:r>
                        <a:rPr lang="en-IN" sz="1400" dirty="0">
                          <a:effectLst/>
                        </a:rPr>
                        <a:t>6</a:t>
                      </a:r>
                      <a:endParaRPr lang="en-IN" sz="1400" dirty="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a:effectLst/>
                        </a:rPr>
                        <a:t>12</a:t>
                      </a:r>
                    </a:p>
                    <a:p>
                      <a:pPr algn="l">
                        <a:lnSpc>
                          <a:spcPct val="115000"/>
                        </a:lnSpc>
                        <a:spcAft>
                          <a:spcPts val="0"/>
                        </a:spcAft>
                      </a:pPr>
                      <a:r>
                        <a:rPr lang="en-IN" sz="1400">
                          <a:effectLst/>
                        </a:rPr>
                        <a:t>11</a:t>
                      </a:r>
                    </a:p>
                    <a:p>
                      <a:pPr algn="l">
                        <a:lnSpc>
                          <a:spcPct val="115000"/>
                        </a:lnSpc>
                        <a:spcAft>
                          <a:spcPts val="0"/>
                        </a:spcAft>
                      </a:pPr>
                      <a:r>
                        <a:rPr lang="en-IN" sz="1400">
                          <a:effectLst/>
                        </a:rPr>
                        <a:t>10</a:t>
                      </a:r>
                    </a:p>
                    <a:p>
                      <a:pPr algn="l">
                        <a:lnSpc>
                          <a:spcPct val="115000"/>
                        </a:lnSpc>
                        <a:spcAft>
                          <a:spcPts val="0"/>
                        </a:spcAft>
                      </a:pPr>
                      <a:r>
                        <a:rPr lang="en-IN" sz="1400">
                          <a:effectLst/>
                        </a:rPr>
                        <a:t> </a:t>
                      </a:r>
                      <a:endParaRPr lang="en-IN" sz="140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a:effectLst/>
                        </a:rPr>
                        <a:t>3</a:t>
                      </a:r>
                    </a:p>
                    <a:p>
                      <a:pPr algn="l">
                        <a:lnSpc>
                          <a:spcPct val="115000"/>
                        </a:lnSpc>
                        <a:spcAft>
                          <a:spcPts val="0"/>
                        </a:spcAft>
                      </a:pPr>
                      <a:r>
                        <a:rPr lang="en-IN" sz="1400">
                          <a:effectLst/>
                        </a:rPr>
                        <a:t>2</a:t>
                      </a:r>
                    </a:p>
                    <a:p>
                      <a:pPr algn="l">
                        <a:lnSpc>
                          <a:spcPct val="115000"/>
                        </a:lnSpc>
                        <a:spcAft>
                          <a:spcPts val="0"/>
                        </a:spcAft>
                      </a:pPr>
                      <a:r>
                        <a:rPr lang="en-IN" sz="1400">
                          <a:effectLst/>
                        </a:rPr>
                        <a:t>1</a:t>
                      </a:r>
                    </a:p>
                    <a:p>
                      <a:pPr algn="l">
                        <a:lnSpc>
                          <a:spcPct val="115000"/>
                        </a:lnSpc>
                        <a:spcAft>
                          <a:spcPts val="0"/>
                        </a:spcAft>
                      </a:pPr>
                      <a:r>
                        <a:rPr lang="en-IN" sz="1400">
                          <a:effectLst/>
                        </a:rPr>
                        <a:t> </a:t>
                      </a:r>
                      <a:endParaRPr lang="en-IN" sz="1400">
                        <a:effectLst/>
                        <a:latin typeface="Calibri"/>
                        <a:ea typeface="Calibri"/>
                        <a:cs typeface="Times New Roman"/>
                      </a:endParaRPr>
                    </a:p>
                  </a:txBody>
                  <a:tcPr marL="60641" marR="60641" marT="0" marB="0"/>
                </a:tc>
                <a:extLst>
                  <a:ext uri="{0D108BD9-81ED-4DB2-BD59-A6C34878D82A}">
                    <a16:rowId xmlns:a16="http://schemas.microsoft.com/office/drawing/2014/main" val="10004"/>
                  </a:ext>
                </a:extLst>
              </a:tr>
              <a:tr h="888610">
                <a:tc>
                  <a:txBody>
                    <a:bodyPr/>
                    <a:lstStyle/>
                    <a:p>
                      <a:pPr algn="l">
                        <a:lnSpc>
                          <a:spcPct val="115000"/>
                        </a:lnSpc>
                        <a:spcAft>
                          <a:spcPts val="0"/>
                        </a:spcAft>
                      </a:pPr>
                      <a:r>
                        <a:rPr lang="en-IN" sz="1400">
                          <a:effectLst/>
                        </a:rPr>
                        <a:t>13yrs</a:t>
                      </a:r>
                      <a:endParaRPr lang="en-IN" sz="140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a:effectLst/>
                        </a:rPr>
                        <a:t>5.70 and less</a:t>
                      </a:r>
                    </a:p>
                    <a:p>
                      <a:pPr algn="l">
                        <a:lnSpc>
                          <a:spcPct val="115000"/>
                        </a:lnSpc>
                        <a:spcAft>
                          <a:spcPts val="0"/>
                        </a:spcAft>
                      </a:pPr>
                      <a:r>
                        <a:rPr lang="en-IN" sz="1400">
                          <a:effectLst/>
                        </a:rPr>
                        <a:t>5.71 to 5.80</a:t>
                      </a:r>
                    </a:p>
                    <a:p>
                      <a:pPr algn="l">
                        <a:lnSpc>
                          <a:spcPct val="115000"/>
                        </a:lnSpc>
                        <a:spcAft>
                          <a:spcPts val="0"/>
                        </a:spcAft>
                      </a:pPr>
                      <a:r>
                        <a:rPr lang="en-IN" sz="1400">
                          <a:effectLst/>
                        </a:rPr>
                        <a:t>5.81 to 5.90</a:t>
                      </a:r>
                      <a:endParaRPr lang="en-IN" sz="140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dirty="0">
                          <a:effectLst/>
                        </a:rPr>
                        <a:t>9</a:t>
                      </a:r>
                    </a:p>
                    <a:p>
                      <a:pPr algn="l">
                        <a:lnSpc>
                          <a:spcPct val="115000"/>
                        </a:lnSpc>
                        <a:spcAft>
                          <a:spcPts val="0"/>
                        </a:spcAft>
                      </a:pPr>
                      <a:r>
                        <a:rPr lang="en-IN" sz="1400" dirty="0">
                          <a:effectLst/>
                        </a:rPr>
                        <a:t>8</a:t>
                      </a:r>
                    </a:p>
                    <a:p>
                      <a:pPr algn="l">
                        <a:lnSpc>
                          <a:spcPct val="115000"/>
                        </a:lnSpc>
                        <a:spcAft>
                          <a:spcPts val="0"/>
                        </a:spcAft>
                      </a:pPr>
                      <a:r>
                        <a:rPr lang="en-IN" sz="1400" dirty="0">
                          <a:effectLst/>
                        </a:rPr>
                        <a:t>7</a:t>
                      </a:r>
                    </a:p>
                    <a:p>
                      <a:pPr algn="l">
                        <a:lnSpc>
                          <a:spcPct val="115000"/>
                        </a:lnSpc>
                        <a:spcAft>
                          <a:spcPts val="0"/>
                        </a:spcAft>
                      </a:pPr>
                      <a:r>
                        <a:rPr lang="en-IN" sz="1400" dirty="0">
                          <a:effectLst/>
                        </a:rPr>
                        <a:t> </a:t>
                      </a:r>
                      <a:endParaRPr lang="en-IN" sz="1400" dirty="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dirty="0">
                          <a:effectLst/>
                        </a:rPr>
                        <a:t>15</a:t>
                      </a:r>
                    </a:p>
                    <a:p>
                      <a:pPr algn="l">
                        <a:lnSpc>
                          <a:spcPct val="115000"/>
                        </a:lnSpc>
                        <a:spcAft>
                          <a:spcPts val="0"/>
                        </a:spcAft>
                      </a:pPr>
                      <a:r>
                        <a:rPr lang="en-IN" sz="1400" dirty="0">
                          <a:effectLst/>
                        </a:rPr>
                        <a:t>14</a:t>
                      </a:r>
                    </a:p>
                    <a:p>
                      <a:pPr algn="l">
                        <a:lnSpc>
                          <a:spcPct val="115000"/>
                        </a:lnSpc>
                        <a:spcAft>
                          <a:spcPts val="0"/>
                        </a:spcAft>
                      </a:pPr>
                      <a:r>
                        <a:rPr lang="en-IN" sz="1400" dirty="0">
                          <a:effectLst/>
                        </a:rPr>
                        <a:t>13</a:t>
                      </a:r>
                      <a:endParaRPr lang="en-IN" sz="1400" dirty="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a:effectLst/>
                        </a:rPr>
                        <a:t>3</a:t>
                      </a:r>
                    </a:p>
                    <a:p>
                      <a:pPr algn="l">
                        <a:lnSpc>
                          <a:spcPct val="115000"/>
                        </a:lnSpc>
                        <a:spcAft>
                          <a:spcPts val="0"/>
                        </a:spcAft>
                      </a:pPr>
                      <a:r>
                        <a:rPr lang="en-IN" sz="1400">
                          <a:effectLst/>
                        </a:rPr>
                        <a:t>2</a:t>
                      </a:r>
                    </a:p>
                    <a:p>
                      <a:pPr algn="l">
                        <a:lnSpc>
                          <a:spcPct val="115000"/>
                        </a:lnSpc>
                        <a:spcAft>
                          <a:spcPts val="0"/>
                        </a:spcAft>
                      </a:pPr>
                      <a:r>
                        <a:rPr lang="en-IN" sz="1400">
                          <a:effectLst/>
                        </a:rPr>
                        <a:t>1</a:t>
                      </a:r>
                      <a:endParaRPr lang="en-IN" sz="1400">
                        <a:effectLst/>
                        <a:latin typeface="Calibri"/>
                        <a:ea typeface="Calibri"/>
                        <a:cs typeface="Times New Roman"/>
                      </a:endParaRPr>
                    </a:p>
                  </a:txBody>
                  <a:tcPr marL="60641" marR="60641" marT="0" marB="0"/>
                </a:tc>
                <a:extLst>
                  <a:ext uri="{0D108BD9-81ED-4DB2-BD59-A6C34878D82A}">
                    <a16:rowId xmlns:a16="http://schemas.microsoft.com/office/drawing/2014/main" val="10005"/>
                  </a:ext>
                </a:extLst>
              </a:tr>
              <a:tr h="666457">
                <a:tc>
                  <a:txBody>
                    <a:bodyPr/>
                    <a:lstStyle/>
                    <a:p>
                      <a:pPr algn="l">
                        <a:lnSpc>
                          <a:spcPct val="115000"/>
                        </a:lnSpc>
                        <a:spcAft>
                          <a:spcPts val="0"/>
                        </a:spcAft>
                      </a:pPr>
                      <a:r>
                        <a:rPr lang="en-IN" sz="1400">
                          <a:effectLst/>
                        </a:rPr>
                        <a:t>14yrs</a:t>
                      </a:r>
                      <a:endParaRPr lang="en-IN" sz="140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a:effectLst/>
                        </a:rPr>
                        <a:t>5.50 and less</a:t>
                      </a:r>
                    </a:p>
                    <a:p>
                      <a:pPr algn="l">
                        <a:lnSpc>
                          <a:spcPct val="115000"/>
                        </a:lnSpc>
                        <a:spcAft>
                          <a:spcPts val="0"/>
                        </a:spcAft>
                      </a:pPr>
                      <a:r>
                        <a:rPr lang="en-IN" sz="1400">
                          <a:effectLst/>
                        </a:rPr>
                        <a:t>5.51 to 5.60</a:t>
                      </a:r>
                    </a:p>
                    <a:p>
                      <a:pPr algn="l">
                        <a:lnSpc>
                          <a:spcPct val="115000"/>
                        </a:lnSpc>
                        <a:spcAft>
                          <a:spcPts val="0"/>
                        </a:spcAft>
                      </a:pPr>
                      <a:r>
                        <a:rPr lang="en-IN" sz="1400">
                          <a:effectLst/>
                        </a:rPr>
                        <a:t>5.61 to 5.70</a:t>
                      </a:r>
                      <a:endParaRPr lang="en-IN" sz="140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a:effectLst/>
                        </a:rPr>
                        <a:t>Same as for the age group 13  years</a:t>
                      </a:r>
                      <a:endParaRPr lang="en-IN" sz="140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dirty="0">
                          <a:effectLst/>
                        </a:rPr>
                        <a:t>20</a:t>
                      </a:r>
                    </a:p>
                    <a:p>
                      <a:pPr algn="l">
                        <a:lnSpc>
                          <a:spcPct val="115000"/>
                        </a:lnSpc>
                        <a:spcAft>
                          <a:spcPts val="0"/>
                        </a:spcAft>
                      </a:pPr>
                      <a:r>
                        <a:rPr lang="en-IN" sz="1400" dirty="0">
                          <a:effectLst/>
                        </a:rPr>
                        <a:t>18</a:t>
                      </a:r>
                    </a:p>
                    <a:p>
                      <a:pPr algn="l">
                        <a:lnSpc>
                          <a:spcPct val="115000"/>
                        </a:lnSpc>
                        <a:spcAft>
                          <a:spcPts val="0"/>
                        </a:spcAft>
                      </a:pPr>
                      <a:r>
                        <a:rPr lang="en-IN" sz="1400" dirty="0">
                          <a:effectLst/>
                        </a:rPr>
                        <a:t>16</a:t>
                      </a:r>
                      <a:endParaRPr lang="en-IN" sz="1400" dirty="0">
                        <a:effectLst/>
                        <a:latin typeface="Calibri"/>
                        <a:ea typeface="Calibri"/>
                        <a:cs typeface="Times New Roman"/>
                      </a:endParaRPr>
                    </a:p>
                  </a:txBody>
                  <a:tcPr marL="60641" marR="60641" marT="0" marB="0"/>
                </a:tc>
                <a:tc>
                  <a:txBody>
                    <a:bodyPr/>
                    <a:lstStyle/>
                    <a:p>
                      <a:pPr algn="l">
                        <a:lnSpc>
                          <a:spcPct val="115000"/>
                        </a:lnSpc>
                        <a:spcAft>
                          <a:spcPts val="0"/>
                        </a:spcAft>
                      </a:pPr>
                      <a:r>
                        <a:rPr lang="en-IN" sz="1400" dirty="0">
                          <a:effectLst/>
                        </a:rPr>
                        <a:t>3</a:t>
                      </a:r>
                    </a:p>
                    <a:p>
                      <a:pPr algn="l">
                        <a:lnSpc>
                          <a:spcPct val="115000"/>
                        </a:lnSpc>
                        <a:spcAft>
                          <a:spcPts val="0"/>
                        </a:spcAft>
                      </a:pPr>
                      <a:r>
                        <a:rPr lang="en-IN" sz="1400" dirty="0">
                          <a:effectLst/>
                        </a:rPr>
                        <a:t>2</a:t>
                      </a:r>
                    </a:p>
                    <a:p>
                      <a:pPr algn="l">
                        <a:lnSpc>
                          <a:spcPct val="115000"/>
                        </a:lnSpc>
                        <a:spcAft>
                          <a:spcPts val="0"/>
                        </a:spcAft>
                      </a:pPr>
                      <a:r>
                        <a:rPr lang="en-IN" sz="1400" dirty="0">
                          <a:effectLst/>
                        </a:rPr>
                        <a:t>1</a:t>
                      </a:r>
                      <a:endParaRPr lang="en-IN" sz="1400" dirty="0">
                        <a:effectLst/>
                        <a:latin typeface="Calibri"/>
                        <a:ea typeface="Calibri"/>
                        <a:cs typeface="Times New Roman"/>
                      </a:endParaRPr>
                    </a:p>
                  </a:txBody>
                  <a:tcPr marL="60641" marR="60641" marT="0"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99125976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SAI VOLLEYBALL SKILL TEST</a:t>
            </a:r>
            <a:endParaRPr lang="en-IN" dirty="0"/>
          </a:p>
        </p:txBody>
      </p:sp>
      <p:sp>
        <p:nvSpPr>
          <p:cNvPr id="3" name="Content Placeholder 2"/>
          <p:cNvSpPr>
            <a:spLocks noGrp="1"/>
          </p:cNvSpPr>
          <p:nvPr>
            <p:ph idx="1"/>
          </p:nvPr>
        </p:nvSpPr>
        <p:spPr>
          <a:xfrm>
            <a:off x="822960" y="1100628"/>
            <a:ext cx="7520940" cy="4842972"/>
          </a:xfrm>
        </p:spPr>
        <p:txBody>
          <a:bodyPr>
            <a:normAutofit/>
          </a:bodyPr>
          <a:lstStyle/>
          <a:p>
            <a:pPr>
              <a:buAutoNum type="arabicPeriod"/>
            </a:pPr>
            <a:r>
              <a:rPr lang="en-US" dirty="0" smtClean="0"/>
              <a:t>ACCURACY OF SERVICE TEST ITEM</a:t>
            </a:r>
          </a:p>
          <a:p>
            <a:pPr>
              <a:buAutoNum type="arabicPeriod"/>
            </a:pPr>
            <a:r>
              <a:rPr lang="en-US" dirty="0" smtClean="0"/>
              <a:t>WALL VOLLEYIING  TEST ITEM</a:t>
            </a:r>
          </a:p>
          <a:p>
            <a:pPr>
              <a:buAutoNum type="arabicPeriod"/>
            </a:pPr>
            <a:r>
              <a:rPr lang="en-US" dirty="0" smtClean="0"/>
              <a:t>MEDICINE BALL THROW TEST ITEM</a:t>
            </a:r>
          </a:p>
          <a:p>
            <a:pPr marL="0" indent="0"/>
            <a:r>
              <a:rPr lang="en-US" dirty="0" smtClean="0"/>
              <a:t>1.ACCURACY OF SERVICE TEST ITEM: MEASURE THE ABILITY OF SERVICE EXACTNESS.</a:t>
            </a:r>
          </a:p>
          <a:p>
            <a:pPr marL="0" indent="0"/>
            <a:r>
              <a:rPr lang="en-US" dirty="0" smtClean="0"/>
              <a:t>EQUIPMENT: A MINI VOLLEYBALL COURT OF 6 X 12 METER, NET HEIGHT 2.10 TO 2.12 METER., 10 MINI VOLLEYBALL</a:t>
            </a:r>
          </a:p>
          <a:p>
            <a:pPr marL="0" indent="0"/>
            <a:r>
              <a:rPr lang="en-US" dirty="0" smtClean="0"/>
              <a:t>TEST ADMINISTRATION: SUBJECT IS ASKED TO STAND AT THE SERVICE ZONE AND TO SERVE CORRECTLY  OVER THHE NET TO  DESIGNATED HALF AS DETERMINED EARLIER.  THE SUBJECT IS INSTRUCTED TO USE UNDER HAND SERVICE  AND WILL BE GIVEN 10 CHANCES FIVE AT THE LEFT HALF AND FIVE AT THE RIGHT HALF.</a:t>
            </a:r>
          </a:p>
          <a:p>
            <a:pPr marL="0" indent="0"/>
            <a:r>
              <a:rPr lang="en-US" dirty="0" smtClean="0"/>
              <a:t>SCORE: THE NUBER OF CORRECT SERVICE OUT OF TEN IS THE SCORE.</a:t>
            </a:r>
            <a:endParaRPr lang="en-IN" dirty="0"/>
          </a:p>
        </p:txBody>
      </p:sp>
    </p:spTree>
    <p:extLst>
      <p:ext uri="{BB962C8B-B14F-4D97-AF65-F5344CB8AC3E}">
        <p14:creationId xmlns:p14="http://schemas.microsoft.com/office/powerpoint/2010/main" val="48576577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WALL VOLLEY PASS TEST(SAI VB SKILL TEST)</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TEST TO THE SUBJECTS CONTROL ON THE VOLLEYBALL PASS.</a:t>
            </a:r>
          </a:p>
          <a:p>
            <a:r>
              <a:rPr lang="en-US" dirty="0" smtClean="0"/>
              <a:t>EQUIPMENT: A SMOOTH TRAINING WALL,GOOD QUALITY MARKING CHALK,A MINI VOLLEYBALL</a:t>
            </a:r>
          </a:p>
          <a:p>
            <a:r>
              <a:rPr lang="en-US" dirty="0" smtClean="0"/>
              <a:t>TEST ADMINISTRATION: A HORIZONTAL LINE OF 3 METER FROM THE GROUND LEVEL IS DRAWN ON WALL AND A RESTRAININNG LINE AT ADISTANCE OF 2.5 METER FROM THE WALL IS TO BE MARKED. THE PLAYER IS TO STAND BEHIND THE RESTRAINING LINE WITH A MINI VOLLEY BALL . THE PLAYER IS TO THROW THE BALL UPWARD  FROM STANDING POSITION AND MAKE A VOLLEYPASS TOWARDS THE WALL  ABOVE 3 METER MARK . HE THEN REQUIRED TO MAKE ANOTHER PASS VERTICALLY UPWARD WHEN THE BALL REBOUND FROM WALL AND SIT AND MAKE ANOTHER  OVER HEAD PASS  AND STAND UP TO MAKE ANOTHHER VOLLEY PASS TOWARDS THE WALL  AND CONTINUE PASSING IN THE SAME CYCLIC  ORDER TILL HE/SHE CAN CONTROL THE BALL WITHOUT DROPING. EACH SUBJECT IS TO BE GIVEN 3 CHANCES AND THE BEST ONE OF THE 3 WILL COUNT FOR EVALUATION . THE NUMBER OF COMPLETEED CYCLIC  IS COUNT AS SCORE.      </a:t>
            </a:r>
            <a:endParaRPr lang="en-IN" dirty="0"/>
          </a:p>
        </p:txBody>
      </p:sp>
    </p:spTree>
    <p:extLst>
      <p:ext uri="{BB962C8B-B14F-4D97-AF65-F5344CB8AC3E}">
        <p14:creationId xmlns:p14="http://schemas.microsoft.com/office/powerpoint/2010/main" val="212779740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MEDICINE BALL THROW (SAI VB SKILL TEST)</a:t>
            </a:r>
            <a:endParaRPr lang="en-IN" dirty="0"/>
          </a:p>
        </p:txBody>
      </p:sp>
      <p:sp>
        <p:nvSpPr>
          <p:cNvPr id="3" name="Content Placeholder 2"/>
          <p:cNvSpPr>
            <a:spLocks noGrp="1"/>
          </p:cNvSpPr>
          <p:nvPr>
            <p:ph idx="1"/>
          </p:nvPr>
        </p:nvSpPr>
        <p:spPr/>
        <p:txBody>
          <a:bodyPr/>
          <a:lstStyle/>
          <a:p>
            <a:r>
              <a:rPr lang="en-US" dirty="0" smtClean="0"/>
              <a:t>TEST THE GENERAL THROWING ABILITY.</a:t>
            </a:r>
          </a:p>
          <a:p>
            <a:r>
              <a:rPr lang="en-US" dirty="0" smtClean="0"/>
              <a:t>EQUIPMENT: 3 MEDICINE BALL OF 1KG EACH, MEASURING TAPE,MARKING POWDER. </a:t>
            </a:r>
          </a:p>
          <a:p>
            <a:r>
              <a:rPr lang="en-US" dirty="0" smtClean="0"/>
              <a:t>TEST ADMIISTRATION: A FIELD OF 20METER LENGTH IS MARKED IN ONE METER INTERVAL WITH MARKING POWDER. AND THE FIRST LINE DESIGNED AS THROWING LINE.</a:t>
            </a:r>
            <a:r>
              <a:rPr lang="en-IN" dirty="0"/>
              <a:t> THE SUBJECT IS ASKED TO THROW </a:t>
            </a:r>
            <a:r>
              <a:rPr lang="en-IN" dirty="0" smtClean="0"/>
              <a:t> THE BALL AS FAR AS POSSIBLE BY KEEPING THE BALL BEHIND THE NECK ABOVE SHOULDER. THE  THROW IS TO BE MADE WITHOUT TAKING THE BENEFIT OF STOP MOVEMENT..</a:t>
            </a:r>
          </a:p>
          <a:p>
            <a:r>
              <a:rPr lang="en-US" dirty="0" smtClean="0"/>
              <a:t>SCORE: 3 TRIALS PERMITTED AND THE BEST THROW OUT OF 3 IS TAKEN AS SCORE.</a:t>
            </a:r>
            <a:endParaRPr lang="en-IN" dirty="0"/>
          </a:p>
        </p:txBody>
      </p:sp>
    </p:spTree>
    <p:extLst>
      <p:ext uri="{BB962C8B-B14F-4D97-AF65-F5344CB8AC3E}">
        <p14:creationId xmlns:p14="http://schemas.microsoft.com/office/powerpoint/2010/main" val="26839145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a:t>
            </a:r>
            <a:endParaRPr lang="en-IN" dirty="0"/>
          </a:p>
        </p:txBody>
      </p:sp>
      <p:sp>
        <p:nvSpPr>
          <p:cNvPr id="3" name="Content Placeholder 2"/>
          <p:cNvSpPr>
            <a:spLocks noGrp="1"/>
          </p:cNvSpPr>
          <p:nvPr>
            <p:ph idx="1"/>
          </p:nvPr>
        </p:nvSpPr>
        <p:spPr/>
        <p:txBody>
          <a:bodyPr>
            <a:normAutofit/>
          </a:bodyPr>
          <a:lstStyle/>
          <a:p>
            <a:pPr marL="0" lvl="0" indent="0"/>
            <a:r>
              <a:rPr lang="en-US" sz="2000" dirty="0" smtClean="0">
                <a:solidFill>
                  <a:srgbClr val="000000"/>
                </a:solidFill>
              </a:rPr>
              <a:t>VI.	 MOTIVATION </a:t>
            </a:r>
            <a:r>
              <a:rPr lang="en-US" sz="2000" dirty="0">
                <a:solidFill>
                  <a:srgbClr val="000000"/>
                </a:solidFill>
              </a:rPr>
              <a:t>OF SPORTS PERSONS.</a:t>
            </a:r>
          </a:p>
          <a:p>
            <a:pPr marL="0" lvl="0" indent="0"/>
            <a:r>
              <a:rPr lang="en-US" sz="2000" dirty="0" smtClean="0">
                <a:solidFill>
                  <a:srgbClr val="000000"/>
                </a:solidFill>
              </a:rPr>
              <a:t>VII.	TO </a:t>
            </a:r>
            <a:r>
              <a:rPr lang="en-US" sz="2000" dirty="0">
                <a:solidFill>
                  <a:srgbClr val="000000"/>
                </a:solidFill>
              </a:rPr>
              <a:t>ACHIEVE GOAL AND OBJECTIVES SPECIFICALLY.</a:t>
            </a:r>
          </a:p>
          <a:p>
            <a:pPr marL="0" lvl="0" indent="0"/>
            <a:r>
              <a:rPr lang="en-US" sz="2000" dirty="0" smtClean="0">
                <a:solidFill>
                  <a:srgbClr val="000000"/>
                </a:solidFill>
              </a:rPr>
              <a:t>VIII.	TO </a:t>
            </a:r>
            <a:r>
              <a:rPr lang="en-US" sz="2000" dirty="0">
                <a:solidFill>
                  <a:srgbClr val="000000"/>
                </a:solidFill>
              </a:rPr>
              <a:t>STDY ORAGANIC(PHYSICAL) </a:t>
            </a:r>
            <a:r>
              <a:rPr lang="en-US" sz="2000" dirty="0" smtClean="0">
                <a:solidFill>
                  <a:srgbClr val="000000"/>
                </a:solidFill>
              </a:rPr>
              <a:t>	NEUROMUSCULAR,INTERPRETIVE,SOCIAL </a:t>
            </a:r>
            <a:r>
              <a:rPr lang="en-US" sz="2000" dirty="0">
                <a:solidFill>
                  <a:srgbClr val="000000"/>
                </a:solidFill>
              </a:rPr>
              <a:t>AND EMOTIONAL </a:t>
            </a:r>
            <a:r>
              <a:rPr lang="en-US" sz="2000" dirty="0" smtClean="0">
                <a:solidFill>
                  <a:srgbClr val="000000"/>
                </a:solidFill>
              </a:rPr>
              <a:t>	DEVELOPMENT </a:t>
            </a:r>
            <a:r>
              <a:rPr lang="en-US" sz="2000" dirty="0">
                <a:solidFill>
                  <a:srgbClr val="000000"/>
                </a:solidFill>
              </a:rPr>
              <a:t>OF SPORTS PERSONS.</a:t>
            </a:r>
          </a:p>
          <a:p>
            <a:pPr marL="0" lvl="0" indent="0"/>
            <a:r>
              <a:rPr lang="en-US" sz="2000" dirty="0" smtClean="0">
                <a:solidFill>
                  <a:srgbClr val="000000"/>
                </a:solidFill>
              </a:rPr>
              <a:t>IX.	TO  PREPARE </a:t>
            </a:r>
            <a:r>
              <a:rPr lang="en-US" sz="2000" dirty="0">
                <a:solidFill>
                  <a:srgbClr val="000000"/>
                </a:solidFill>
              </a:rPr>
              <a:t>STANDARDS</a:t>
            </a:r>
          </a:p>
          <a:p>
            <a:pPr marL="0" lvl="0" indent="0"/>
            <a:r>
              <a:rPr lang="en-US" sz="2000" dirty="0" smtClean="0">
                <a:solidFill>
                  <a:srgbClr val="000000"/>
                </a:solidFill>
              </a:rPr>
              <a:t>X.	TO </a:t>
            </a:r>
            <a:r>
              <a:rPr lang="en-US" sz="2000" dirty="0">
                <a:solidFill>
                  <a:srgbClr val="000000"/>
                </a:solidFill>
              </a:rPr>
              <a:t>PREDICT PERFORMANCE POTENTIALS</a:t>
            </a:r>
          </a:p>
          <a:p>
            <a:pPr marL="0" lvl="0" indent="0"/>
            <a:r>
              <a:rPr lang="en-US" sz="2000" dirty="0" smtClean="0">
                <a:solidFill>
                  <a:srgbClr val="000000"/>
                </a:solidFill>
              </a:rPr>
              <a:t>XI.	TO </a:t>
            </a:r>
            <a:r>
              <a:rPr lang="en-US" sz="2000" dirty="0">
                <a:solidFill>
                  <a:srgbClr val="000000"/>
                </a:solidFill>
              </a:rPr>
              <a:t>COMPARE AND EVALUATE TRAINING METHODS</a:t>
            </a:r>
          </a:p>
          <a:p>
            <a:pPr marL="0" lvl="0" indent="0"/>
            <a:r>
              <a:rPr lang="en-US" sz="2000" dirty="0" smtClean="0">
                <a:solidFill>
                  <a:srgbClr val="000000"/>
                </a:solidFill>
              </a:rPr>
              <a:t>XII.	TO </a:t>
            </a:r>
            <a:r>
              <a:rPr lang="en-US" sz="2000" dirty="0">
                <a:solidFill>
                  <a:srgbClr val="000000"/>
                </a:solidFill>
              </a:rPr>
              <a:t>CONDUCT RESEARCH </a:t>
            </a:r>
            <a:endParaRPr lang="en-IN" sz="2000" dirty="0">
              <a:solidFill>
                <a:srgbClr val="000000"/>
              </a:solidFill>
            </a:endParaRPr>
          </a:p>
          <a:p>
            <a:endParaRPr lang="en-IN" sz="2800" dirty="0"/>
          </a:p>
        </p:txBody>
      </p:sp>
    </p:spTree>
    <p:extLst>
      <p:ext uri="{BB962C8B-B14F-4D97-AF65-F5344CB8AC3E}">
        <p14:creationId xmlns:p14="http://schemas.microsoft.com/office/powerpoint/2010/main" val="378240979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Sai</a:t>
            </a:r>
            <a:r>
              <a:rPr lang="en-US" dirty="0" smtClean="0"/>
              <a:t> volleyball skill evaluation</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67348138"/>
              </p:ext>
            </p:extLst>
          </p:nvPr>
        </p:nvGraphicFramePr>
        <p:xfrm>
          <a:off x="609600" y="997236"/>
          <a:ext cx="8077201" cy="4609338"/>
        </p:xfrm>
        <a:graphic>
          <a:graphicData uri="http://schemas.openxmlformats.org/drawingml/2006/table">
            <a:tbl>
              <a:tblPr firstRow="1" firstCol="1" bandRow="1">
                <a:tableStyleId>{5C22544A-7EE6-4342-B048-85BDC9FD1C3A}</a:tableStyleId>
              </a:tblPr>
              <a:tblGrid>
                <a:gridCol w="1058212">
                  <a:extLst>
                    <a:ext uri="{9D8B030D-6E8A-4147-A177-3AD203B41FA5}">
                      <a16:colId xmlns:a16="http://schemas.microsoft.com/office/drawing/2014/main" val="20000"/>
                    </a:ext>
                  </a:extLst>
                </a:gridCol>
                <a:gridCol w="1058210">
                  <a:extLst>
                    <a:ext uri="{9D8B030D-6E8A-4147-A177-3AD203B41FA5}">
                      <a16:colId xmlns:a16="http://schemas.microsoft.com/office/drawing/2014/main" val="20001"/>
                    </a:ext>
                  </a:extLst>
                </a:gridCol>
                <a:gridCol w="1058210">
                  <a:extLst>
                    <a:ext uri="{9D8B030D-6E8A-4147-A177-3AD203B41FA5}">
                      <a16:colId xmlns:a16="http://schemas.microsoft.com/office/drawing/2014/main" val="20002"/>
                    </a:ext>
                  </a:extLst>
                </a:gridCol>
                <a:gridCol w="954285">
                  <a:extLst>
                    <a:ext uri="{9D8B030D-6E8A-4147-A177-3AD203B41FA5}">
                      <a16:colId xmlns:a16="http://schemas.microsoft.com/office/drawing/2014/main" val="20003"/>
                    </a:ext>
                  </a:extLst>
                </a:gridCol>
                <a:gridCol w="1018619">
                  <a:extLst>
                    <a:ext uri="{9D8B030D-6E8A-4147-A177-3AD203B41FA5}">
                      <a16:colId xmlns:a16="http://schemas.microsoft.com/office/drawing/2014/main" val="20004"/>
                    </a:ext>
                  </a:extLst>
                </a:gridCol>
                <a:gridCol w="1018619">
                  <a:extLst>
                    <a:ext uri="{9D8B030D-6E8A-4147-A177-3AD203B41FA5}">
                      <a16:colId xmlns:a16="http://schemas.microsoft.com/office/drawing/2014/main" val="20005"/>
                    </a:ext>
                  </a:extLst>
                </a:gridCol>
                <a:gridCol w="1018619">
                  <a:extLst>
                    <a:ext uri="{9D8B030D-6E8A-4147-A177-3AD203B41FA5}">
                      <a16:colId xmlns:a16="http://schemas.microsoft.com/office/drawing/2014/main" val="20006"/>
                    </a:ext>
                  </a:extLst>
                </a:gridCol>
                <a:gridCol w="892427">
                  <a:extLst>
                    <a:ext uri="{9D8B030D-6E8A-4147-A177-3AD203B41FA5}">
                      <a16:colId xmlns:a16="http://schemas.microsoft.com/office/drawing/2014/main" val="20007"/>
                    </a:ext>
                  </a:extLst>
                </a:gridCol>
              </a:tblGrid>
              <a:tr h="155644">
                <a:tc rowSpan="4">
                  <a:txBody>
                    <a:bodyPr/>
                    <a:lstStyle/>
                    <a:p>
                      <a:pPr algn="l">
                        <a:lnSpc>
                          <a:spcPct val="115000"/>
                        </a:lnSpc>
                        <a:spcAft>
                          <a:spcPts val="0"/>
                        </a:spcAft>
                      </a:pPr>
                      <a:r>
                        <a:rPr lang="en-IN" sz="1200" dirty="0">
                          <a:effectLst/>
                        </a:rPr>
                        <a:t>Age</a:t>
                      </a:r>
                      <a:endParaRPr lang="en-IN" sz="1200" dirty="0">
                        <a:effectLst/>
                        <a:latin typeface="Calibri"/>
                        <a:ea typeface="Calibri"/>
                        <a:cs typeface="Times New Roman"/>
                      </a:endParaRPr>
                    </a:p>
                  </a:txBody>
                  <a:tcPr marL="55367" marR="55367" marT="0" marB="0"/>
                </a:tc>
                <a:tc gridSpan="2">
                  <a:txBody>
                    <a:bodyPr/>
                    <a:lstStyle/>
                    <a:p>
                      <a:pPr algn="l">
                        <a:lnSpc>
                          <a:spcPct val="115000"/>
                        </a:lnSpc>
                        <a:spcAft>
                          <a:spcPts val="0"/>
                        </a:spcAft>
                      </a:pPr>
                      <a:r>
                        <a:rPr lang="en-IN" sz="1100">
                          <a:effectLst/>
                        </a:rPr>
                        <a:t>ACCURACY OF SERVICE</a:t>
                      </a:r>
                      <a:endParaRPr lang="en-IN" sz="1100">
                        <a:effectLst/>
                        <a:latin typeface="Calibri"/>
                        <a:ea typeface="Calibri"/>
                        <a:cs typeface="Times New Roman"/>
                      </a:endParaRPr>
                    </a:p>
                  </a:txBody>
                  <a:tcPr marL="55367" marR="55367" marT="0" marB="0"/>
                </a:tc>
                <a:tc hMerge="1">
                  <a:txBody>
                    <a:bodyPr/>
                    <a:lstStyle/>
                    <a:p>
                      <a:endParaRPr lang="en-IN"/>
                    </a:p>
                  </a:txBody>
                  <a:tcPr/>
                </a:tc>
                <a:tc gridSpan="2">
                  <a:txBody>
                    <a:bodyPr/>
                    <a:lstStyle/>
                    <a:p>
                      <a:pPr algn="l">
                        <a:lnSpc>
                          <a:spcPct val="115000"/>
                        </a:lnSpc>
                        <a:spcAft>
                          <a:spcPts val="0"/>
                        </a:spcAft>
                      </a:pPr>
                      <a:r>
                        <a:rPr lang="en-IN" sz="1100">
                          <a:effectLst/>
                        </a:rPr>
                        <a:t>WALL TEST</a:t>
                      </a:r>
                      <a:endParaRPr lang="en-IN" sz="1100">
                        <a:effectLst/>
                        <a:latin typeface="Calibri"/>
                        <a:ea typeface="Calibri"/>
                        <a:cs typeface="Times New Roman"/>
                      </a:endParaRPr>
                    </a:p>
                  </a:txBody>
                  <a:tcPr marL="55367" marR="55367" marT="0" marB="0"/>
                </a:tc>
                <a:tc hMerge="1">
                  <a:txBody>
                    <a:bodyPr/>
                    <a:lstStyle/>
                    <a:p>
                      <a:endParaRPr lang="en-IN"/>
                    </a:p>
                  </a:txBody>
                  <a:tcPr/>
                </a:tc>
                <a:tc gridSpan="2">
                  <a:txBody>
                    <a:bodyPr/>
                    <a:lstStyle/>
                    <a:p>
                      <a:pPr algn="l">
                        <a:lnSpc>
                          <a:spcPct val="115000"/>
                        </a:lnSpc>
                        <a:spcAft>
                          <a:spcPts val="0"/>
                        </a:spcAft>
                      </a:pPr>
                      <a:r>
                        <a:rPr lang="en-IN" sz="1100">
                          <a:effectLst/>
                        </a:rPr>
                        <a:t>MEDICINE BALL THROW</a:t>
                      </a:r>
                      <a:endParaRPr lang="en-IN" sz="1100">
                        <a:effectLst/>
                        <a:latin typeface="Calibri"/>
                        <a:ea typeface="Calibri"/>
                        <a:cs typeface="Times New Roman"/>
                      </a:endParaRPr>
                    </a:p>
                  </a:txBody>
                  <a:tcPr marL="55367" marR="55367" marT="0" marB="0"/>
                </a:tc>
                <a:tc hMerge="1">
                  <a:txBody>
                    <a:bodyPr/>
                    <a:lstStyle/>
                    <a:p>
                      <a:endParaRPr lang="en-IN"/>
                    </a:p>
                  </a:txBody>
                  <a:tcPr/>
                </a:tc>
                <a:tc rowSpan="2">
                  <a:txBody>
                    <a:bodyPr/>
                    <a:lstStyle/>
                    <a:p>
                      <a:pPr algn="l">
                        <a:lnSpc>
                          <a:spcPct val="115000"/>
                        </a:lnSpc>
                        <a:spcAft>
                          <a:spcPts val="0"/>
                        </a:spcAft>
                      </a:pPr>
                      <a:r>
                        <a:rPr lang="en-IN" sz="1200">
                          <a:effectLst/>
                        </a:rPr>
                        <a:t>PONTS</a:t>
                      </a:r>
                      <a:endParaRPr lang="en-IN" sz="1200">
                        <a:effectLst/>
                        <a:latin typeface="Calibri"/>
                        <a:ea typeface="Calibri"/>
                        <a:cs typeface="Times New Roman"/>
                      </a:endParaRPr>
                    </a:p>
                  </a:txBody>
                  <a:tcPr marL="55367" marR="55367" marT="0" marB="0"/>
                </a:tc>
                <a:extLst>
                  <a:ext uri="{0D108BD9-81ED-4DB2-BD59-A6C34878D82A}">
                    <a16:rowId xmlns:a16="http://schemas.microsoft.com/office/drawing/2014/main" val="10000"/>
                  </a:ext>
                </a:extLst>
              </a:tr>
              <a:tr h="155644">
                <a:tc vMerge="1">
                  <a:txBody>
                    <a:bodyPr/>
                    <a:lstStyle/>
                    <a:p>
                      <a:endParaRPr lang="en-IN"/>
                    </a:p>
                  </a:txBody>
                  <a:tcPr/>
                </a:tc>
                <a:tc gridSpan="2">
                  <a:txBody>
                    <a:bodyPr/>
                    <a:lstStyle/>
                    <a:p>
                      <a:pPr algn="l">
                        <a:lnSpc>
                          <a:spcPct val="115000"/>
                        </a:lnSpc>
                        <a:spcAft>
                          <a:spcPts val="0"/>
                        </a:spcAft>
                      </a:pPr>
                      <a:r>
                        <a:rPr lang="en-IN" sz="1200" dirty="0">
                          <a:effectLst/>
                        </a:rPr>
                        <a:t>Number of correct service</a:t>
                      </a:r>
                      <a:endParaRPr lang="en-IN" sz="1200" dirty="0">
                        <a:effectLst/>
                        <a:latin typeface="Calibri"/>
                        <a:ea typeface="Calibri"/>
                        <a:cs typeface="Times New Roman"/>
                      </a:endParaRPr>
                    </a:p>
                  </a:txBody>
                  <a:tcPr marL="55367" marR="55367" marT="0" marB="0"/>
                </a:tc>
                <a:tc hMerge="1">
                  <a:txBody>
                    <a:bodyPr/>
                    <a:lstStyle/>
                    <a:p>
                      <a:endParaRPr lang="en-IN"/>
                    </a:p>
                  </a:txBody>
                  <a:tcPr/>
                </a:tc>
                <a:tc gridSpan="2">
                  <a:txBody>
                    <a:bodyPr/>
                    <a:lstStyle/>
                    <a:p>
                      <a:pPr algn="l">
                        <a:lnSpc>
                          <a:spcPct val="115000"/>
                        </a:lnSpc>
                        <a:spcAft>
                          <a:spcPts val="0"/>
                        </a:spcAft>
                      </a:pPr>
                      <a:r>
                        <a:rPr lang="en-IN" sz="1200">
                          <a:effectLst/>
                        </a:rPr>
                        <a:t>Number of cycle</a:t>
                      </a:r>
                      <a:endParaRPr lang="en-IN" sz="1200">
                        <a:effectLst/>
                        <a:latin typeface="Calibri"/>
                        <a:ea typeface="Calibri"/>
                        <a:cs typeface="Times New Roman"/>
                      </a:endParaRPr>
                    </a:p>
                  </a:txBody>
                  <a:tcPr marL="55367" marR="55367" marT="0" marB="0"/>
                </a:tc>
                <a:tc hMerge="1">
                  <a:txBody>
                    <a:bodyPr/>
                    <a:lstStyle/>
                    <a:p>
                      <a:endParaRPr lang="en-IN"/>
                    </a:p>
                  </a:txBody>
                  <a:tcPr/>
                </a:tc>
                <a:tc gridSpan="2">
                  <a:txBody>
                    <a:bodyPr/>
                    <a:lstStyle/>
                    <a:p>
                      <a:pPr algn="l">
                        <a:lnSpc>
                          <a:spcPct val="115000"/>
                        </a:lnSpc>
                        <a:spcAft>
                          <a:spcPts val="0"/>
                        </a:spcAft>
                      </a:pPr>
                      <a:r>
                        <a:rPr lang="en-IN" sz="1200">
                          <a:effectLst/>
                        </a:rPr>
                        <a:t>meter</a:t>
                      </a:r>
                      <a:endParaRPr lang="en-IN" sz="1200">
                        <a:effectLst/>
                        <a:latin typeface="Calibri"/>
                        <a:ea typeface="Calibri"/>
                        <a:cs typeface="Times New Roman"/>
                      </a:endParaRPr>
                    </a:p>
                  </a:txBody>
                  <a:tcPr marL="55367" marR="55367" marT="0" marB="0"/>
                </a:tc>
                <a:tc hMerge="1">
                  <a:txBody>
                    <a:bodyPr/>
                    <a:lstStyle/>
                    <a:p>
                      <a:endParaRPr lang="en-IN"/>
                    </a:p>
                  </a:txBody>
                  <a:tcPr/>
                </a:tc>
                <a:tc vMerge="1">
                  <a:txBody>
                    <a:bodyPr/>
                    <a:lstStyle/>
                    <a:p>
                      <a:endParaRPr lang="en-IN"/>
                    </a:p>
                  </a:txBody>
                  <a:tcPr/>
                </a:tc>
                <a:extLst>
                  <a:ext uri="{0D108BD9-81ED-4DB2-BD59-A6C34878D82A}">
                    <a16:rowId xmlns:a16="http://schemas.microsoft.com/office/drawing/2014/main" val="10001"/>
                  </a:ext>
                </a:extLst>
              </a:tr>
              <a:tr h="155644">
                <a:tc vMerge="1">
                  <a:txBody>
                    <a:bodyPr/>
                    <a:lstStyle/>
                    <a:p>
                      <a:endParaRPr lang="en-IN"/>
                    </a:p>
                  </a:txBody>
                  <a:tcPr/>
                </a:tc>
                <a:tc>
                  <a:txBody>
                    <a:bodyPr/>
                    <a:lstStyle/>
                    <a:p>
                      <a:pPr algn="l">
                        <a:lnSpc>
                          <a:spcPct val="115000"/>
                        </a:lnSpc>
                        <a:spcAft>
                          <a:spcPts val="0"/>
                        </a:spcAft>
                      </a:pPr>
                      <a:r>
                        <a:rPr lang="en-IN" sz="1200" dirty="0">
                          <a:effectLst/>
                        </a:rPr>
                        <a:t>Boys</a:t>
                      </a:r>
                      <a:endParaRPr lang="en-IN" sz="1200" dirty="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dirty="0">
                          <a:effectLst/>
                        </a:rPr>
                        <a:t>Girls</a:t>
                      </a:r>
                      <a:endParaRPr lang="en-IN" sz="1200" dirty="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Boys</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Girls</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Boys</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girls</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 </a:t>
                      </a:r>
                      <a:endParaRPr lang="en-IN" sz="1200">
                        <a:effectLst/>
                        <a:latin typeface="Calibri"/>
                        <a:ea typeface="Calibri"/>
                        <a:cs typeface="Times New Roman"/>
                      </a:endParaRPr>
                    </a:p>
                  </a:txBody>
                  <a:tcPr marL="55367" marR="55367" marT="0" marB="0"/>
                </a:tc>
                <a:extLst>
                  <a:ext uri="{0D108BD9-81ED-4DB2-BD59-A6C34878D82A}">
                    <a16:rowId xmlns:a16="http://schemas.microsoft.com/office/drawing/2014/main" val="10002"/>
                  </a:ext>
                </a:extLst>
              </a:tr>
              <a:tr h="155644">
                <a:tc vMerge="1">
                  <a:txBody>
                    <a:bodyPr/>
                    <a:lstStyle/>
                    <a:p>
                      <a:endParaRPr lang="en-IN"/>
                    </a:p>
                  </a:txBody>
                  <a:tcPr/>
                </a:tc>
                <a:tc gridSpan="7">
                  <a:txBody>
                    <a:bodyPr/>
                    <a:lstStyle/>
                    <a:p>
                      <a:pPr algn="l">
                        <a:lnSpc>
                          <a:spcPct val="115000"/>
                        </a:lnSpc>
                        <a:spcAft>
                          <a:spcPts val="1000"/>
                        </a:spcAft>
                      </a:pPr>
                      <a:r>
                        <a:rPr lang="en-IN" sz="1200" dirty="0">
                          <a:effectLst/>
                        </a:rPr>
                        <a:t> </a:t>
                      </a:r>
                      <a:endParaRPr lang="en-IN" sz="1200" dirty="0">
                        <a:effectLst/>
                        <a:latin typeface="Calibri"/>
                        <a:ea typeface="Calibri"/>
                        <a:cs typeface="Times New Roman"/>
                      </a:endParaRPr>
                    </a:p>
                  </a:txBody>
                  <a:tcPr marL="0" marR="0" marT="0" marB="0" anchor="ct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0003"/>
                  </a:ext>
                </a:extLst>
              </a:tr>
              <a:tr h="466932">
                <a:tc>
                  <a:txBody>
                    <a:bodyPr/>
                    <a:lstStyle/>
                    <a:p>
                      <a:pPr algn="l">
                        <a:lnSpc>
                          <a:spcPct val="115000"/>
                        </a:lnSpc>
                        <a:spcAft>
                          <a:spcPts val="0"/>
                        </a:spcAft>
                      </a:pPr>
                      <a:r>
                        <a:rPr lang="en-IN" sz="1200">
                          <a:effectLst/>
                        </a:rPr>
                        <a:t>10yrs</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dirty="0">
                          <a:effectLst/>
                        </a:rPr>
                        <a:t>7</a:t>
                      </a:r>
                    </a:p>
                    <a:p>
                      <a:pPr algn="l">
                        <a:lnSpc>
                          <a:spcPct val="115000"/>
                        </a:lnSpc>
                        <a:spcAft>
                          <a:spcPts val="0"/>
                        </a:spcAft>
                      </a:pPr>
                      <a:r>
                        <a:rPr lang="en-IN" sz="1200" dirty="0">
                          <a:effectLst/>
                        </a:rPr>
                        <a:t>6</a:t>
                      </a:r>
                    </a:p>
                    <a:p>
                      <a:pPr algn="l">
                        <a:lnSpc>
                          <a:spcPct val="115000"/>
                        </a:lnSpc>
                        <a:spcAft>
                          <a:spcPts val="0"/>
                        </a:spcAft>
                      </a:pPr>
                      <a:r>
                        <a:rPr lang="en-IN" sz="1200" dirty="0">
                          <a:effectLst/>
                        </a:rPr>
                        <a:t>5</a:t>
                      </a:r>
                      <a:endParaRPr lang="en-IN" sz="1200" dirty="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dirty="0">
                          <a:effectLst/>
                        </a:rPr>
                        <a:t>6</a:t>
                      </a:r>
                    </a:p>
                    <a:p>
                      <a:pPr algn="l">
                        <a:lnSpc>
                          <a:spcPct val="115000"/>
                        </a:lnSpc>
                        <a:spcAft>
                          <a:spcPts val="0"/>
                        </a:spcAft>
                      </a:pPr>
                      <a:r>
                        <a:rPr lang="en-IN" sz="1200" dirty="0">
                          <a:effectLst/>
                        </a:rPr>
                        <a:t>5</a:t>
                      </a:r>
                    </a:p>
                    <a:p>
                      <a:pPr algn="l">
                        <a:lnSpc>
                          <a:spcPct val="115000"/>
                        </a:lnSpc>
                        <a:spcAft>
                          <a:spcPts val="0"/>
                        </a:spcAft>
                      </a:pPr>
                      <a:r>
                        <a:rPr lang="en-IN" sz="1200" dirty="0">
                          <a:effectLst/>
                        </a:rPr>
                        <a:t>4</a:t>
                      </a:r>
                      <a:endParaRPr lang="en-IN" sz="1200" dirty="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dirty="0">
                          <a:effectLst/>
                        </a:rPr>
                        <a:t>3</a:t>
                      </a:r>
                    </a:p>
                    <a:p>
                      <a:pPr algn="l">
                        <a:lnSpc>
                          <a:spcPct val="115000"/>
                        </a:lnSpc>
                        <a:spcAft>
                          <a:spcPts val="0"/>
                        </a:spcAft>
                      </a:pPr>
                      <a:r>
                        <a:rPr lang="en-IN" sz="1200" dirty="0">
                          <a:effectLst/>
                        </a:rPr>
                        <a:t>2</a:t>
                      </a:r>
                    </a:p>
                    <a:p>
                      <a:pPr algn="l">
                        <a:lnSpc>
                          <a:spcPct val="115000"/>
                        </a:lnSpc>
                        <a:spcAft>
                          <a:spcPts val="0"/>
                        </a:spcAft>
                      </a:pPr>
                      <a:r>
                        <a:rPr lang="en-IN" sz="1200" dirty="0">
                          <a:effectLst/>
                        </a:rPr>
                        <a:t>1</a:t>
                      </a:r>
                      <a:endParaRPr lang="en-IN" sz="1200" dirty="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dirty="0">
                          <a:effectLst/>
                        </a:rPr>
                        <a:t>1.5</a:t>
                      </a:r>
                    </a:p>
                    <a:p>
                      <a:pPr algn="l">
                        <a:lnSpc>
                          <a:spcPct val="115000"/>
                        </a:lnSpc>
                        <a:spcAft>
                          <a:spcPts val="0"/>
                        </a:spcAft>
                      </a:pPr>
                      <a:r>
                        <a:rPr lang="en-IN" sz="1200" dirty="0">
                          <a:effectLst/>
                        </a:rPr>
                        <a:t>1.0</a:t>
                      </a:r>
                    </a:p>
                    <a:p>
                      <a:pPr algn="l">
                        <a:lnSpc>
                          <a:spcPct val="115000"/>
                        </a:lnSpc>
                        <a:spcAft>
                          <a:spcPts val="0"/>
                        </a:spcAft>
                      </a:pPr>
                      <a:r>
                        <a:rPr lang="en-IN" sz="1200" dirty="0">
                          <a:effectLst/>
                        </a:rPr>
                        <a:t>0.5</a:t>
                      </a:r>
                      <a:endParaRPr lang="en-IN" sz="1200" dirty="0">
                        <a:effectLst/>
                        <a:latin typeface="Calibri"/>
                        <a:ea typeface="Calibri"/>
                        <a:cs typeface="Times New Roman"/>
                      </a:endParaRPr>
                    </a:p>
                  </a:txBody>
                  <a:tcPr marL="55367" marR="55367" marT="0" marB="0"/>
                </a:tc>
                <a:tc>
                  <a:txBody>
                    <a:bodyPr/>
                    <a:lstStyle/>
                    <a:p>
                      <a:pPr algn="just">
                        <a:lnSpc>
                          <a:spcPct val="115000"/>
                        </a:lnSpc>
                        <a:spcAft>
                          <a:spcPts val="0"/>
                        </a:spcAft>
                      </a:pPr>
                      <a:r>
                        <a:rPr lang="en-IN" sz="1050">
                          <a:effectLst/>
                        </a:rPr>
                        <a:t>11.0&amp; more</a:t>
                      </a:r>
                      <a:endParaRPr lang="en-IN" sz="1200">
                        <a:effectLst/>
                      </a:endParaRPr>
                    </a:p>
                    <a:p>
                      <a:pPr algn="just">
                        <a:lnSpc>
                          <a:spcPct val="115000"/>
                        </a:lnSpc>
                        <a:spcAft>
                          <a:spcPts val="0"/>
                        </a:spcAft>
                      </a:pPr>
                      <a:r>
                        <a:rPr lang="en-IN" sz="1050">
                          <a:effectLst/>
                        </a:rPr>
                        <a:t>09.9-10.9</a:t>
                      </a:r>
                      <a:endParaRPr lang="en-IN" sz="1200">
                        <a:effectLst/>
                      </a:endParaRPr>
                    </a:p>
                    <a:p>
                      <a:pPr algn="just">
                        <a:lnSpc>
                          <a:spcPct val="115000"/>
                        </a:lnSpc>
                        <a:spcAft>
                          <a:spcPts val="0"/>
                        </a:spcAft>
                      </a:pPr>
                      <a:r>
                        <a:rPr lang="en-IN" sz="1050">
                          <a:effectLst/>
                        </a:rPr>
                        <a:t>07.0-09.8</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050">
                          <a:effectLst/>
                        </a:rPr>
                        <a:t>09.0&amp;more</a:t>
                      </a:r>
                      <a:endParaRPr lang="en-IN" sz="1200">
                        <a:effectLst/>
                      </a:endParaRPr>
                    </a:p>
                    <a:p>
                      <a:pPr algn="l">
                        <a:lnSpc>
                          <a:spcPct val="115000"/>
                        </a:lnSpc>
                        <a:spcAft>
                          <a:spcPts val="0"/>
                        </a:spcAft>
                      </a:pPr>
                      <a:r>
                        <a:rPr lang="en-IN" sz="1050">
                          <a:effectLst/>
                        </a:rPr>
                        <a:t>07.0-08.9</a:t>
                      </a:r>
                      <a:endParaRPr lang="en-IN" sz="1200">
                        <a:effectLst/>
                      </a:endParaRPr>
                    </a:p>
                    <a:p>
                      <a:pPr algn="l">
                        <a:lnSpc>
                          <a:spcPct val="115000"/>
                        </a:lnSpc>
                        <a:spcAft>
                          <a:spcPts val="0"/>
                        </a:spcAft>
                      </a:pPr>
                      <a:r>
                        <a:rPr lang="en-IN" sz="1050">
                          <a:effectLst/>
                        </a:rPr>
                        <a:t>05.0-06.9</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3</a:t>
                      </a:r>
                    </a:p>
                    <a:p>
                      <a:pPr algn="l">
                        <a:lnSpc>
                          <a:spcPct val="115000"/>
                        </a:lnSpc>
                        <a:spcAft>
                          <a:spcPts val="0"/>
                        </a:spcAft>
                      </a:pPr>
                      <a:r>
                        <a:rPr lang="en-IN" sz="1200">
                          <a:effectLst/>
                        </a:rPr>
                        <a:t>2</a:t>
                      </a:r>
                    </a:p>
                    <a:p>
                      <a:pPr algn="l">
                        <a:lnSpc>
                          <a:spcPct val="115000"/>
                        </a:lnSpc>
                        <a:spcAft>
                          <a:spcPts val="0"/>
                        </a:spcAft>
                      </a:pPr>
                      <a:r>
                        <a:rPr lang="en-IN" sz="1200">
                          <a:effectLst/>
                        </a:rPr>
                        <a:t>1</a:t>
                      </a:r>
                      <a:endParaRPr lang="en-IN" sz="1200">
                        <a:effectLst/>
                        <a:latin typeface="Calibri"/>
                        <a:ea typeface="Calibri"/>
                        <a:cs typeface="Times New Roman"/>
                      </a:endParaRPr>
                    </a:p>
                  </a:txBody>
                  <a:tcPr marL="55367" marR="55367" marT="0" marB="0"/>
                </a:tc>
                <a:extLst>
                  <a:ext uri="{0D108BD9-81ED-4DB2-BD59-A6C34878D82A}">
                    <a16:rowId xmlns:a16="http://schemas.microsoft.com/office/drawing/2014/main" val="10004"/>
                  </a:ext>
                </a:extLst>
              </a:tr>
              <a:tr h="622576">
                <a:tc>
                  <a:txBody>
                    <a:bodyPr/>
                    <a:lstStyle/>
                    <a:p>
                      <a:pPr algn="l">
                        <a:lnSpc>
                          <a:spcPct val="115000"/>
                        </a:lnSpc>
                        <a:spcAft>
                          <a:spcPts val="0"/>
                        </a:spcAft>
                      </a:pPr>
                      <a:r>
                        <a:rPr lang="en-IN" sz="1200">
                          <a:effectLst/>
                        </a:rPr>
                        <a:t>11yrs</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8</a:t>
                      </a:r>
                    </a:p>
                    <a:p>
                      <a:pPr algn="l">
                        <a:lnSpc>
                          <a:spcPct val="115000"/>
                        </a:lnSpc>
                        <a:spcAft>
                          <a:spcPts val="0"/>
                        </a:spcAft>
                      </a:pPr>
                      <a:r>
                        <a:rPr lang="en-IN" sz="1200">
                          <a:effectLst/>
                        </a:rPr>
                        <a:t>7</a:t>
                      </a:r>
                    </a:p>
                    <a:p>
                      <a:pPr algn="l">
                        <a:lnSpc>
                          <a:spcPct val="115000"/>
                        </a:lnSpc>
                        <a:spcAft>
                          <a:spcPts val="0"/>
                        </a:spcAft>
                      </a:pPr>
                      <a:r>
                        <a:rPr lang="en-IN" sz="1200">
                          <a:effectLst/>
                        </a:rPr>
                        <a:t>6</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7</a:t>
                      </a:r>
                    </a:p>
                    <a:p>
                      <a:pPr algn="l">
                        <a:lnSpc>
                          <a:spcPct val="115000"/>
                        </a:lnSpc>
                        <a:spcAft>
                          <a:spcPts val="0"/>
                        </a:spcAft>
                      </a:pPr>
                      <a:r>
                        <a:rPr lang="en-IN" sz="1200">
                          <a:effectLst/>
                        </a:rPr>
                        <a:t>6</a:t>
                      </a:r>
                    </a:p>
                    <a:p>
                      <a:pPr algn="l">
                        <a:lnSpc>
                          <a:spcPct val="115000"/>
                        </a:lnSpc>
                        <a:spcAft>
                          <a:spcPts val="0"/>
                        </a:spcAft>
                      </a:pPr>
                      <a:r>
                        <a:rPr lang="en-IN" sz="1200">
                          <a:effectLst/>
                        </a:rPr>
                        <a:t>5</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dirty="0">
                          <a:effectLst/>
                        </a:rPr>
                        <a:t>4</a:t>
                      </a:r>
                    </a:p>
                    <a:p>
                      <a:pPr algn="l">
                        <a:lnSpc>
                          <a:spcPct val="115000"/>
                        </a:lnSpc>
                        <a:spcAft>
                          <a:spcPts val="0"/>
                        </a:spcAft>
                      </a:pPr>
                      <a:r>
                        <a:rPr lang="en-IN" sz="1200" dirty="0">
                          <a:effectLst/>
                        </a:rPr>
                        <a:t>3</a:t>
                      </a:r>
                    </a:p>
                    <a:p>
                      <a:pPr algn="l">
                        <a:lnSpc>
                          <a:spcPct val="115000"/>
                        </a:lnSpc>
                        <a:spcAft>
                          <a:spcPts val="0"/>
                        </a:spcAft>
                      </a:pPr>
                      <a:r>
                        <a:rPr lang="en-IN" sz="1200" dirty="0">
                          <a:effectLst/>
                        </a:rPr>
                        <a:t>2</a:t>
                      </a:r>
                      <a:endParaRPr lang="en-IN" sz="1200" dirty="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dirty="0">
                          <a:effectLst/>
                        </a:rPr>
                        <a:t>2.0</a:t>
                      </a:r>
                    </a:p>
                    <a:p>
                      <a:pPr algn="l">
                        <a:lnSpc>
                          <a:spcPct val="115000"/>
                        </a:lnSpc>
                        <a:spcAft>
                          <a:spcPts val="0"/>
                        </a:spcAft>
                      </a:pPr>
                      <a:r>
                        <a:rPr lang="en-IN" sz="1200" dirty="0">
                          <a:effectLst/>
                        </a:rPr>
                        <a:t>1.5</a:t>
                      </a:r>
                    </a:p>
                    <a:p>
                      <a:pPr algn="l">
                        <a:lnSpc>
                          <a:spcPct val="115000"/>
                        </a:lnSpc>
                        <a:spcAft>
                          <a:spcPts val="0"/>
                        </a:spcAft>
                      </a:pPr>
                      <a:r>
                        <a:rPr lang="en-IN" sz="1200" dirty="0">
                          <a:effectLst/>
                        </a:rPr>
                        <a:t>1.0</a:t>
                      </a:r>
                      <a:endParaRPr lang="en-IN" sz="1200" dirty="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dirty="0">
                          <a:effectLst/>
                        </a:rPr>
                        <a:t>13.0&amp;more</a:t>
                      </a:r>
                    </a:p>
                    <a:p>
                      <a:pPr algn="l">
                        <a:lnSpc>
                          <a:spcPct val="115000"/>
                        </a:lnSpc>
                        <a:spcAft>
                          <a:spcPts val="0"/>
                        </a:spcAft>
                      </a:pPr>
                      <a:r>
                        <a:rPr lang="en-IN" sz="1200" dirty="0">
                          <a:effectLst/>
                        </a:rPr>
                        <a:t>10.0-12.9</a:t>
                      </a:r>
                    </a:p>
                    <a:p>
                      <a:pPr algn="l">
                        <a:lnSpc>
                          <a:spcPct val="115000"/>
                        </a:lnSpc>
                        <a:spcAft>
                          <a:spcPts val="0"/>
                        </a:spcAft>
                      </a:pPr>
                      <a:r>
                        <a:rPr lang="en-IN" sz="1200" dirty="0">
                          <a:effectLst/>
                        </a:rPr>
                        <a:t>08.0-09.0</a:t>
                      </a:r>
                      <a:endParaRPr lang="en-IN" sz="1200" dirty="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10.0&amp;more</a:t>
                      </a:r>
                    </a:p>
                    <a:p>
                      <a:pPr algn="l">
                        <a:lnSpc>
                          <a:spcPct val="115000"/>
                        </a:lnSpc>
                        <a:spcAft>
                          <a:spcPts val="0"/>
                        </a:spcAft>
                      </a:pPr>
                      <a:r>
                        <a:rPr lang="en-IN" sz="1200">
                          <a:effectLst/>
                        </a:rPr>
                        <a:t>08.0-09.0</a:t>
                      </a:r>
                    </a:p>
                    <a:p>
                      <a:pPr algn="l">
                        <a:lnSpc>
                          <a:spcPct val="115000"/>
                        </a:lnSpc>
                        <a:spcAft>
                          <a:spcPts val="0"/>
                        </a:spcAft>
                      </a:pPr>
                      <a:r>
                        <a:rPr lang="en-IN" sz="1200">
                          <a:effectLst/>
                        </a:rPr>
                        <a:t>06.0-07.9</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3</a:t>
                      </a:r>
                    </a:p>
                    <a:p>
                      <a:pPr algn="l">
                        <a:lnSpc>
                          <a:spcPct val="115000"/>
                        </a:lnSpc>
                        <a:spcAft>
                          <a:spcPts val="0"/>
                        </a:spcAft>
                      </a:pPr>
                      <a:r>
                        <a:rPr lang="en-IN" sz="1200">
                          <a:effectLst/>
                        </a:rPr>
                        <a:t>2</a:t>
                      </a:r>
                    </a:p>
                    <a:p>
                      <a:pPr algn="l">
                        <a:lnSpc>
                          <a:spcPct val="115000"/>
                        </a:lnSpc>
                        <a:spcAft>
                          <a:spcPts val="0"/>
                        </a:spcAft>
                      </a:pPr>
                      <a:r>
                        <a:rPr lang="en-IN" sz="1200">
                          <a:effectLst/>
                        </a:rPr>
                        <a:t>1</a:t>
                      </a:r>
                    </a:p>
                    <a:p>
                      <a:pPr algn="l">
                        <a:lnSpc>
                          <a:spcPct val="115000"/>
                        </a:lnSpc>
                        <a:spcAft>
                          <a:spcPts val="0"/>
                        </a:spcAft>
                      </a:pPr>
                      <a:r>
                        <a:rPr lang="en-IN" sz="1200">
                          <a:effectLst/>
                        </a:rPr>
                        <a:t> </a:t>
                      </a:r>
                      <a:endParaRPr lang="en-IN" sz="1200">
                        <a:effectLst/>
                        <a:latin typeface="Calibri"/>
                        <a:ea typeface="Calibri"/>
                        <a:cs typeface="Times New Roman"/>
                      </a:endParaRPr>
                    </a:p>
                  </a:txBody>
                  <a:tcPr marL="55367" marR="55367" marT="0" marB="0"/>
                </a:tc>
                <a:extLst>
                  <a:ext uri="{0D108BD9-81ED-4DB2-BD59-A6C34878D82A}">
                    <a16:rowId xmlns:a16="http://schemas.microsoft.com/office/drawing/2014/main" val="10005"/>
                  </a:ext>
                </a:extLst>
              </a:tr>
              <a:tr h="622576">
                <a:tc>
                  <a:txBody>
                    <a:bodyPr/>
                    <a:lstStyle/>
                    <a:p>
                      <a:pPr algn="l">
                        <a:lnSpc>
                          <a:spcPct val="115000"/>
                        </a:lnSpc>
                        <a:spcAft>
                          <a:spcPts val="0"/>
                        </a:spcAft>
                      </a:pPr>
                      <a:r>
                        <a:rPr lang="en-IN" sz="1200">
                          <a:effectLst/>
                        </a:rPr>
                        <a:t>12yrs</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9</a:t>
                      </a:r>
                    </a:p>
                    <a:p>
                      <a:pPr algn="l">
                        <a:lnSpc>
                          <a:spcPct val="115000"/>
                        </a:lnSpc>
                        <a:spcAft>
                          <a:spcPts val="0"/>
                        </a:spcAft>
                      </a:pPr>
                      <a:r>
                        <a:rPr lang="en-IN" sz="1200">
                          <a:effectLst/>
                        </a:rPr>
                        <a:t>8</a:t>
                      </a:r>
                    </a:p>
                    <a:p>
                      <a:pPr algn="l">
                        <a:lnSpc>
                          <a:spcPct val="115000"/>
                        </a:lnSpc>
                        <a:spcAft>
                          <a:spcPts val="0"/>
                        </a:spcAft>
                      </a:pPr>
                      <a:r>
                        <a:rPr lang="en-IN" sz="1200">
                          <a:effectLst/>
                        </a:rPr>
                        <a:t>7</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8</a:t>
                      </a:r>
                    </a:p>
                    <a:p>
                      <a:pPr algn="l">
                        <a:lnSpc>
                          <a:spcPct val="115000"/>
                        </a:lnSpc>
                        <a:spcAft>
                          <a:spcPts val="0"/>
                        </a:spcAft>
                      </a:pPr>
                      <a:r>
                        <a:rPr lang="en-IN" sz="1200">
                          <a:effectLst/>
                        </a:rPr>
                        <a:t>7</a:t>
                      </a:r>
                    </a:p>
                    <a:p>
                      <a:pPr algn="l">
                        <a:lnSpc>
                          <a:spcPct val="115000"/>
                        </a:lnSpc>
                        <a:spcAft>
                          <a:spcPts val="0"/>
                        </a:spcAft>
                      </a:pPr>
                      <a:r>
                        <a:rPr lang="en-IN" sz="1200">
                          <a:effectLst/>
                        </a:rPr>
                        <a:t>6</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5</a:t>
                      </a:r>
                    </a:p>
                    <a:p>
                      <a:pPr algn="l">
                        <a:lnSpc>
                          <a:spcPct val="115000"/>
                        </a:lnSpc>
                        <a:spcAft>
                          <a:spcPts val="0"/>
                        </a:spcAft>
                      </a:pPr>
                      <a:r>
                        <a:rPr lang="en-IN" sz="1200">
                          <a:effectLst/>
                        </a:rPr>
                        <a:t>4</a:t>
                      </a:r>
                    </a:p>
                    <a:p>
                      <a:pPr algn="l">
                        <a:lnSpc>
                          <a:spcPct val="115000"/>
                        </a:lnSpc>
                        <a:spcAft>
                          <a:spcPts val="0"/>
                        </a:spcAft>
                      </a:pPr>
                      <a:r>
                        <a:rPr lang="en-IN" sz="1200">
                          <a:effectLst/>
                        </a:rPr>
                        <a:t>3</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dirty="0">
                          <a:effectLst/>
                        </a:rPr>
                        <a:t>3.0</a:t>
                      </a:r>
                    </a:p>
                    <a:p>
                      <a:pPr algn="l">
                        <a:lnSpc>
                          <a:spcPct val="115000"/>
                        </a:lnSpc>
                        <a:spcAft>
                          <a:spcPts val="0"/>
                        </a:spcAft>
                      </a:pPr>
                      <a:r>
                        <a:rPr lang="en-IN" sz="1200" dirty="0">
                          <a:effectLst/>
                        </a:rPr>
                        <a:t>2.0</a:t>
                      </a:r>
                    </a:p>
                    <a:p>
                      <a:pPr algn="l">
                        <a:lnSpc>
                          <a:spcPct val="115000"/>
                        </a:lnSpc>
                        <a:spcAft>
                          <a:spcPts val="0"/>
                        </a:spcAft>
                      </a:pPr>
                      <a:r>
                        <a:rPr lang="en-IN" sz="1200" dirty="0">
                          <a:effectLst/>
                        </a:rPr>
                        <a:t>1.5</a:t>
                      </a:r>
                      <a:endParaRPr lang="en-IN" sz="1200" dirty="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dirty="0">
                          <a:effectLst/>
                        </a:rPr>
                        <a:t>15.0&amp;more</a:t>
                      </a:r>
                    </a:p>
                    <a:p>
                      <a:pPr algn="l">
                        <a:lnSpc>
                          <a:spcPct val="115000"/>
                        </a:lnSpc>
                        <a:spcAft>
                          <a:spcPts val="0"/>
                        </a:spcAft>
                      </a:pPr>
                      <a:r>
                        <a:rPr lang="en-IN" sz="1200" dirty="0">
                          <a:effectLst/>
                        </a:rPr>
                        <a:t>12.0-14.9</a:t>
                      </a:r>
                    </a:p>
                    <a:p>
                      <a:pPr algn="l">
                        <a:lnSpc>
                          <a:spcPct val="115000"/>
                        </a:lnSpc>
                        <a:spcAft>
                          <a:spcPts val="0"/>
                        </a:spcAft>
                      </a:pPr>
                      <a:r>
                        <a:rPr lang="en-IN" sz="1200" dirty="0">
                          <a:effectLst/>
                        </a:rPr>
                        <a:t>09.0-11.9</a:t>
                      </a:r>
                      <a:endParaRPr lang="en-IN" sz="1200" dirty="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12.0&amp;more</a:t>
                      </a:r>
                    </a:p>
                    <a:p>
                      <a:pPr algn="l">
                        <a:lnSpc>
                          <a:spcPct val="115000"/>
                        </a:lnSpc>
                        <a:spcAft>
                          <a:spcPts val="0"/>
                        </a:spcAft>
                      </a:pPr>
                      <a:r>
                        <a:rPr lang="en-IN" sz="1200">
                          <a:effectLst/>
                        </a:rPr>
                        <a:t>10.0-11.9</a:t>
                      </a:r>
                    </a:p>
                    <a:p>
                      <a:pPr algn="l">
                        <a:lnSpc>
                          <a:spcPct val="115000"/>
                        </a:lnSpc>
                        <a:spcAft>
                          <a:spcPts val="0"/>
                        </a:spcAft>
                      </a:pPr>
                      <a:r>
                        <a:rPr lang="en-IN" sz="1200">
                          <a:effectLst/>
                        </a:rPr>
                        <a:t>08.0-09.0</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3</a:t>
                      </a:r>
                    </a:p>
                    <a:p>
                      <a:pPr algn="l">
                        <a:lnSpc>
                          <a:spcPct val="115000"/>
                        </a:lnSpc>
                        <a:spcAft>
                          <a:spcPts val="0"/>
                        </a:spcAft>
                      </a:pPr>
                      <a:r>
                        <a:rPr lang="en-IN" sz="1200">
                          <a:effectLst/>
                        </a:rPr>
                        <a:t>2</a:t>
                      </a:r>
                    </a:p>
                    <a:p>
                      <a:pPr algn="l">
                        <a:lnSpc>
                          <a:spcPct val="115000"/>
                        </a:lnSpc>
                        <a:spcAft>
                          <a:spcPts val="0"/>
                        </a:spcAft>
                      </a:pPr>
                      <a:r>
                        <a:rPr lang="en-IN" sz="1200">
                          <a:effectLst/>
                        </a:rPr>
                        <a:t>1</a:t>
                      </a:r>
                    </a:p>
                    <a:p>
                      <a:pPr algn="l">
                        <a:lnSpc>
                          <a:spcPct val="115000"/>
                        </a:lnSpc>
                        <a:spcAft>
                          <a:spcPts val="0"/>
                        </a:spcAft>
                      </a:pPr>
                      <a:r>
                        <a:rPr lang="en-IN" sz="1200">
                          <a:effectLst/>
                        </a:rPr>
                        <a:t> </a:t>
                      </a:r>
                      <a:endParaRPr lang="en-IN" sz="1200">
                        <a:effectLst/>
                        <a:latin typeface="Calibri"/>
                        <a:ea typeface="Calibri"/>
                        <a:cs typeface="Times New Roman"/>
                      </a:endParaRPr>
                    </a:p>
                  </a:txBody>
                  <a:tcPr marL="55367" marR="55367" marT="0" marB="0"/>
                </a:tc>
                <a:extLst>
                  <a:ext uri="{0D108BD9-81ED-4DB2-BD59-A6C34878D82A}">
                    <a16:rowId xmlns:a16="http://schemas.microsoft.com/office/drawing/2014/main" val="10006"/>
                  </a:ext>
                </a:extLst>
              </a:tr>
              <a:tr h="622576">
                <a:tc>
                  <a:txBody>
                    <a:bodyPr/>
                    <a:lstStyle/>
                    <a:p>
                      <a:pPr algn="l">
                        <a:lnSpc>
                          <a:spcPct val="115000"/>
                        </a:lnSpc>
                        <a:spcAft>
                          <a:spcPts val="0"/>
                        </a:spcAft>
                      </a:pPr>
                      <a:r>
                        <a:rPr lang="en-IN" sz="1200">
                          <a:effectLst/>
                        </a:rPr>
                        <a:t>13yrs</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10</a:t>
                      </a:r>
                    </a:p>
                    <a:p>
                      <a:pPr algn="l">
                        <a:lnSpc>
                          <a:spcPct val="115000"/>
                        </a:lnSpc>
                        <a:spcAft>
                          <a:spcPts val="0"/>
                        </a:spcAft>
                      </a:pPr>
                      <a:r>
                        <a:rPr lang="en-IN" sz="1200">
                          <a:effectLst/>
                        </a:rPr>
                        <a:t>9</a:t>
                      </a:r>
                    </a:p>
                    <a:p>
                      <a:pPr algn="l">
                        <a:lnSpc>
                          <a:spcPct val="115000"/>
                        </a:lnSpc>
                        <a:spcAft>
                          <a:spcPts val="0"/>
                        </a:spcAft>
                      </a:pPr>
                      <a:r>
                        <a:rPr lang="en-IN" sz="1200">
                          <a:effectLst/>
                        </a:rPr>
                        <a:t>8</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9</a:t>
                      </a:r>
                    </a:p>
                    <a:p>
                      <a:pPr algn="l">
                        <a:lnSpc>
                          <a:spcPct val="115000"/>
                        </a:lnSpc>
                        <a:spcAft>
                          <a:spcPts val="0"/>
                        </a:spcAft>
                      </a:pPr>
                      <a:r>
                        <a:rPr lang="en-IN" sz="1200">
                          <a:effectLst/>
                        </a:rPr>
                        <a:t>8</a:t>
                      </a:r>
                    </a:p>
                    <a:p>
                      <a:pPr algn="l">
                        <a:lnSpc>
                          <a:spcPct val="115000"/>
                        </a:lnSpc>
                        <a:spcAft>
                          <a:spcPts val="0"/>
                        </a:spcAft>
                      </a:pPr>
                      <a:r>
                        <a:rPr lang="en-IN" sz="1200">
                          <a:effectLst/>
                        </a:rPr>
                        <a:t>7</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6</a:t>
                      </a:r>
                    </a:p>
                    <a:p>
                      <a:pPr algn="l">
                        <a:lnSpc>
                          <a:spcPct val="115000"/>
                        </a:lnSpc>
                        <a:spcAft>
                          <a:spcPts val="0"/>
                        </a:spcAft>
                      </a:pPr>
                      <a:r>
                        <a:rPr lang="en-IN" sz="1200">
                          <a:effectLst/>
                        </a:rPr>
                        <a:t>5</a:t>
                      </a:r>
                    </a:p>
                    <a:p>
                      <a:pPr algn="l">
                        <a:lnSpc>
                          <a:spcPct val="115000"/>
                        </a:lnSpc>
                        <a:spcAft>
                          <a:spcPts val="0"/>
                        </a:spcAft>
                      </a:pPr>
                      <a:r>
                        <a:rPr lang="en-IN" sz="1200">
                          <a:effectLst/>
                        </a:rPr>
                        <a:t>4</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4.0</a:t>
                      </a:r>
                    </a:p>
                    <a:p>
                      <a:pPr algn="l">
                        <a:lnSpc>
                          <a:spcPct val="115000"/>
                        </a:lnSpc>
                        <a:spcAft>
                          <a:spcPts val="0"/>
                        </a:spcAft>
                      </a:pPr>
                      <a:r>
                        <a:rPr lang="en-IN" sz="1200">
                          <a:effectLst/>
                        </a:rPr>
                        <a:t>3.0</a:t>
                      </a:r>
                    </a:p>
                    <a:p>
                      <a:pPr algn="l">
                        <a:lnSpc>
                          <a:spcPct val="115000"/>
                        </a:lnSpc>
                        <a:spcAft>
                          <a:spcPts val="0"/>
                        </a:spcAft>
                      </a:pPr>
                      <a:r>
                        <a:rPr lang="en-IN" sz="1200">
                          <a:effectLst/>
                        </a:rPr>
                        <a:t>2.0</a:t>
                      </a:r>
                    </a:p>
                    <a:p>
                      <a:pPr algn="l">
                        <a:lnSpc>
                          <a:spcPct val="115000"/>
                        </a:lnSpc>
                        <a:spcAft>
                          <a:spcPts val="0"/>
                        </a:spcAft>
                      </a:pPr>
                      <a:r>
                        <a:rPr lang="en-IN" sz="1200">
                          <a:effectLst/>
                        </a:rPr>
                        <a:t> </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dirty="0">
                          <a:effectLst/>
                        </a:rPr>
                        <a:t>17.0&amp;more</a:t>
                      </a:r>
                    </a:p>
                    <a:p>
                      <a:pPr algn="l">
                        <a:lnSpc>
                          <a:spcPct val="115000"/>
                        </a:lnSpc>
                        <a:spcAft>
                          <a:spcPts val="0"/>
                        </a:spcAft>
                      </a:pPr>
                      <a:r>
                        <a:rPr lang="en-IN" sz="1200" dirty="0">
                          <a:effectLst/>
                        </a:rPr>
                        <a:t>15.0-16.9</a:t>
                      </a:r>
                    </a:p>
                    <a:p>
                      <a:pPr algn="l">
                        <a:lnSpc>
                          <a:spcPct val="115000"/>
                        </a:lnSpc>
                        <a:spcAft>
                          <a:spcPts val="0"/>
                        </a:spcAft>
                      </a:pPr>
                      <a:r>
                        <a:rPr lang="en-IN" sz="1200" dirty="0">
                          <a:effectLst/>
                        </a:rPr>
                        <a:t>13.0-14.9</a:t>
                      </a:r>
                      <a:endParaRPr lang="en-IN" sz="1200" dirty="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14.0&amp;more</a:t>
                      </a:r>
                    </a:p>
                    <a:p>
                      <a:pPr algn="l">
                        <a:lnSpc>
                          <a:spcPct val="115000"/>
                        </a:lnSpc>
                        <a:spcAft>
                          <a:spcPts val="0"/>
                        </a:spcAft>
                      </a:pPr>
                      <a:r>
                        <a:rPr lang="en-IN" sz="1200">
                          <a:effectLst/>
                        </a:rPr>
                        <a:t>12.0-13.9</a:t>
                      </a:r>
                    </a:p>
                    <a:p>
                      <a:pPr algn="l">
                        <a:lnSpc>
                          <a:spcPct val="115000"/>
                        </a:lnSpc>
                        <a:spcAft>
                          <a:spcPts val="0"/>
                        </a:spcAft>
                      </a:pPr>
                      <a:r>
                        <a:rPr lang="en-IN" sz="1200">
                          <a:effectLst/>
                        </a:rPr>
                        <a:t>11.0-11.9</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3</a:t>
                      </a:r>
                    </a:p>
                    <a:p>
                      <a:pPr algn="l">
                        <a:lnSpc>
                          <a:spcPct val="115000"/>
                        </a:lnSpc>
                        <a:spcAft>
                          <a:spcPts val="0"/>
                        </a:spcAft>
                      </a:pPr>
                      <a:r>
                        <a:rPr lang="en-IN" sz="1200">
                          <a:effectLst/>
                        </a:rPr>
                        <a:t>2</a:t>
                      </a:r>
                    </a:p>
                    <a:p>
                      <a:pPr algn="l">
                        <a:lnSpc>
                          <a:spcPct val="115000"/>
                        </a:lnSpc>
                        <a:spcAft>
                          <a:spcPts val="0"/>
                        </a:spcAft>
                      </a:pPr>
                      <a:r>
                        <a:rPr lang="en-IN" sz="1200">
                          <a:effectLst/>
                        </a:rPr>
                        <a:t>1</a:t>
                      </a:r>
                      <a:endParaRPr lang="en-IN" sz="1200">
                        <a:effectLst/>
                        <a:latin typeface="Calibri"/>
                        <a:ea typeface="Calibri"/>
                        <a:cs typeface="Times New Roman"/>
                      </a:endParaRPr>
                    </a:p>
                  </a:txBody>
                  <a:tcPr marL="55367" marR="55367" marT="0" marB="0"/>
                </a:tc>
                <a:extLst>
                  <a:ext uri="{0D108BD9-81ED-4DB2-BD59-A6C34878D82A}">
                    <a16:rowId xmlns:a16="http://schemas.microsoft.com/office/drawing/2014/main" val="10007"/>
                  </a:ext>
                </a:extLst>
              </a:tr>
              <a:tr h="622576">
                <a:tc>
                  <a:txBody>
                    <a:bodyPr/>
                    <a:lstStyle/>
                    <a:p>
                      <a:pPr algn="l">
                        <a:lnSpc>
                          <a:spcPct val="115000"/>
                        </a:lnSpc>
                        <a:spcAft>
                          <a:spcPts val="0"/>
                        </a:spcAft>
                      </a:pPr>
                      <a:r>
                        <a:rPr lang="en-IN" sz="1200">
                          <a:effectLst/>
                        </a:rPr>
                        <a:t>14yrs</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Same as 13 yrs</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Same as 13 yrs</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Same as 13 yrs</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Same as 13 yrs</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a:effectLst/>
                        </a:rPr>
                        <a:t>19.0&amp;more</a:t>
                      </a:r>
                    </a:p>
                    <a:p>
                      <a:pPr algn="l">
                        <a:lnSpc>
                          <a:spcPct val="115000"/>
                        </a:lnSpc>
                        <a:spcAft>
                          <a:spcPts val="0"/>
                        </a:spcAft>
                      </a:pPr>
                      <a:r>
                        <a:rPr lang="en-IN" sz="1200">
                          <a:effectLst/>
                        </a:rPr>
                        <a:t>17.0-18.9</a:t>
                      </a:r>
                    </a:p>
                    <a:p>
                      <a:pPr algn="l">
                        <a:lnSpc>
                          <a:spcPct val="115000"/>
                        </a:lnSpc>
                        <a:spcAft>
                          <a:spcPts val="0"/>
                        </a:spcAft>
                      </a:pPr>
                      <a:r>
                        <a:rPr lang="en-IN" sz="1200">
                          <a:effectLst/>
                        </a:rPr>
                        <a:t>15.0-16.9</a:t>
                      </a:r>
                      <a:endParaRPr lang="en-IN" sz="120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dirty="0">
                          <a:effectLst/>
                        </a:rPr>
                        <a:t>16.0&amp;more</a:t>
                      </a:r>
                    </a:p>
                    <a:p>
                      <a:pPr algn="l">
                        <a:lnSpc>
                          <a:spcPct val="115000"/>
                        </a:lnSpc>
                        <a:spcAft>
                          <a:spcPts val="0"/>
                        </a:spcAft>
                      </a:pPr>
                      <a:r>
                        <a:rPr lang="en-IN" sz="1200" dirty="0">
                          <a:effectLst/>
                        </a:rPr>
                        <a:t>14.0-15.9</a:t>
                      </a:r>
                    </a:p>
                    <a:p>
                      <a:pPr algn="l">
                        <a:lnSpc>
                          <a:spcPct val="115000"/>
                        </a:lnSpc>
                        <a:spcAft>
                          <a:spcPts val="0"/>
                        </a:spcAft>
                      </a:pPr>
                      <a:r>
                        <a:rPr lang="en-IN" sz="1200" dirty="0">
                          <a:effectLst/>
                        </a:rPr>
                        <a:t>12.0-13.9</a:t>
                      </a:r>
                      <a:endParaRPr lang="en-IN" sz="1200" dirty="0">
                        <a:effectLst/>
                        <a:latin typeface="Calibri"/>
                        <a:ea typeface="Calibri"/>
                        <a:cs typeface="Times New Roman"/>
                      </a:endParaRPr>
                    </a:p>
                  </a:txBody>
                  <a:tcPr marL="55367" marR="55367" marT="0" marB="0"/>
                </a:tc>
                <a:tc>
                  <a:txBody>
                    <a:bodyPr/>
                    <a:lstStyle/>
                    <a:p>
                      <a:pPr algn="l">
                        <a:lnSpc>
                          <a:spcPct val="115000"/>
                        </a:lnSpc>
                        <a:spcAft>
                          <a:spcPts val="0"/>
                        </a:spcAft>
                      </a:pPr>
                      <a:r>
                        <a:rPr lang="en-IN" sz="1200" dirty="0">
                          <a:effectLst/>
                        </a:rPr>
                        <a:t>3</a:t>
                      </a:r>
                    </a:p>
                    <a:p>
                      <a:pPr algn="l">
                        <a:lnSpc>
                          <a:spcPct val="115000"/>
                        </a:lnSpc>
                        <a:spcAft>
                          <a:spcPts val="0"/>
                        </a:spcAft>
                      </a:pPr>
                      <a:r>
                        <a:rPr lang="en-IN" sz="1200" dirty="0">
                          <a:effectLst/>
                        </a:rPr>
                        <a:t>2</a:t>
                      </a:r>
                    </a:p>
                    <a:p>
                      <a:pPr algn="l">
                        <a:lnSpc>
                          <a:spcPct val="115000"/>
                        </a:lnSpc>
                        <a:spcAft>
                          <a:spcPts val="0"/>
                        </a:spcAft>
                      </a:pPr>
                      <a:r>
                        <a:rPr lang="en-IN" sz="1200" dirty="0">
                          <a:effectLst/>
                        </a:rPr>
                        <a:t>1</a:t>
                      </a:r>
                      <a:endParaRPr lang="en-IN" sz="1200" dirty="0">
                        <a:effectLst/>
                        <a:latin typeface="Calibri"/>
                        <a:ea typeface="Calibri"/>
                        <a:cs typeface="Times New Roman"/>
                      </a:endParaRPr>
                    </a:p>
                  </a:txBody>
                  <a:tcPr marL="55367" marR="55367" marT="0" marB="0"/>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55406411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CORNISH HAND BALL TEST</a:t>
            </a:r>
            <a:endParaRPr lang="en-IN" dirty="0"/>
          </a:p>
        </p:txBody>
      </p:sp>
      <p:sp>
        <p:nvSpPr>
          <p:cNvPr id="3" name="Content Placeholder 2"/>
          <p:cNvSpPr>
            <a:spLocks noGrp="1"/>
          </p:cNvSpPr>
          <p:nvPr>
            <p:ph idx="1"/>
          </p:nvPr>
        </p:nvSpPr>
        <p:spPr/>
        <p:txBody>
          <a:bodyPr/>
          <a:lstStyle/>
          <a:p>
            <a:r>
              <a:rPr lang="en-US" dirty="0" smtClean="0"/>
              <a:t>TE ST IS CONSTRUCTED WITH AN OBJECTIVE TO MEASURE THE POWER  OF HANDBALL DRIVE AND IS FREQUENTLY USED FOR TESTING  HANDBALL  SKILL. THE VALIDITY COEFFICIENT OF THIS TEST IS 0.69.</a:t>
            </a:r>
          </a:p>
          <a:p>
            <a:r>
              <a:rPr lang="en-US" dirty="0" smtClean="0"/>
              <a:t>EQUIPMENT; A HARD PLAIN WALL,, STANDARD INFLATED HANDBALL, AND A FIELD OF 22 X 46 feet MARKED WALL</a:t>
            </a:r>
          </a:p>
          <a:p>
            <a:r>
              <a:rPr lang="en-US" dirty="0" smtClean="0"/>
              <a:t>TEST ADMINISTRATION: THE FIELD IS MARKED WITH A RESTRAINING LINE AT 18 FEET DISTANCE FROM THE WALL. . THIS LINE AND A LINE AT A DISTANCE OF 5 FEET BEHIND IT. MAKE THE SERVICE ZONE . FOUR ADDITIONAL HORIZONTAL  LINES AT A DISTANCE OF 5.75 FEET EACH ARE DRAWN BEHIND THE SERVICE ZONE. </a:t>
            </a:r>
          </a:p>
          <a:p>
            <a:r>
              <a:rPr lang="en-US" dirty="0" smtClean="0"/>
              <a:t>THE SUBJECT IS  REQUIRED TO THROW THE BALL  AGAINST THE WALL ON WHICH A HORIZONTAL  LINE IS MARKED AT THE HEIGHT OF 6 FEET. THE SUBJECT IS INFORMED THAT HE HAS  TO HIT THE BALL  UPTO THE  HEIGHT MARKED  ON THE WALL.      </a:t>
            </a:r>
            <a:endParaRPr lang="en-IN" dirty="0"/>
          </a:p>
        </p:txBody>
      </p:sp>
    </p:spTree>
    <p:extLst>
      <p:ext uri="{BB962C8B-B14F-4D97-AF65-F5344CB8AC3E}">
        <p14:creationId xmlns:p14="http://schemas.microsoft.com/office/powerpoint/2010/main" val="326795238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ADMINISTRATION(HANDBALL CONTD..</a:t>
            </a:r>
            <a:endParaRPr lang="en-IN" dirty="0"/>
          </a:p>
        </p:txBody>
      </p:sp>
      <p:sp>
        <p:nvSpPr>
          <p:cNvPr id="3" name="Content Placeholder 2"/>
          <p:cNvSpPr>
            <a:spLocks noGrp="1"/>
          </p:cNvSpPr>
          <p:nvPr>
            <p:ph idx="1"/>
          </p:nvPr>
        </p:nvSpPr>
        <p:spPr/>
        <p:txBody>
          <a:bodyPr/>
          <a:lstStyle/>
          <a:p>
            <a:r>
              <a:rPr lang="en-US" dirty="0" smtClean="0"/>
              <a:t>LETTING THE BALL HIT THE FLOOR,  THE SUBJECT DRIVE THE BALL AS HARD AS POSSIBLE AT THE WALL, TRYING TO MAKE IT REBOUND AS FAR AS POSSIBLE. THE SUBJECT IS INSTRUCTED CLEARLY THAT HE HAS TO STROKE  THE BALL FROM BEHIND THE FRONT ZONE .</a:t>
            </a:r>
          </a:p>
          <a:p>
            <a:r>
              <a:rPr lang="en-US" dirty="0" smtClean="0"/>
              <a:t>SCORE: SERVICE ZONE IS MARKED AS 01 SCORE AND EACH ZONE OF 5.75 FEET BEHIND THE SERVCE ZONE SCORE 2,3,4,&amp;5 RESPECTIVELY.  </a:t>
            </a:r>
            <a:endParaRPr lang="en-IN" dirty="0"/>
          </a:p>
        </p:txBody>
      </p:sp>
    </p:spTree>
    <p:extLst>
      <p:ext uri="{BB962C8B-B14F-4D97-AF65-F5344CB8AC3E}">
        <p14:creationId xmlns:p14="http://schemas.microsoft.com/office/powerpoint/2010/main" val="269912527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BRADY`S VOLLEYBALL SKILL TEST</a:t>
            </a:r>
            <a:endParaRPr lang="en-IN" dirty="0"/>
          </a:p>
        </p:txBody>
      </p:sp>
      <p:sp>
        <p:nvSpPr>
          <p:cNvPr id="3" name="Content Placeholder 2"/>
          <p:cNvSpPr>
            <a:spLocks noGrp="1"/>
          </p:cNvSpPr>
          <p:nvPr>
            <p:ph idx="1"/>
          </p:nvPr>
        </p:nvSpPr>
        <p:spPr>
          <a:xfrm>
            <a:off x="822960" y="1000108"/>
            <a:ext cx="7520940" cy="3680369"/>
          </a:xfrm>
        </p:spPr>
        <p:txBody>
          <a:bodyPr/>
          <a:lstStyle/>
          <a:p>
            <a:r>
              <a:rPr lang="en-US" dirty="0" smtClean="0"/>
              <a:t>BRADY CONSTRUCTED A TEST FOR COLLEGE STUDENTS . TEST RE-TEST RELIABILITY COEFICIENT REPORT IS 0.92 WHILE THE VALIDITY CO-EFFICIENT HAS BEEN REPORTED TO BE  0.86 .  IT IS TO MEASURE GENERAL VOLLEYBALL PLAYING ABILITY OF COLLEGE MEN.</a:t>
            </a:r>
          </a:p>
          <a:p>
            <a:r>
              <a:rPr lang="en-US" dirty="0" smtClean="0"/>
              <a:t>EQUIPMENT : STANDARD INFLATED VOLLEYBALLS, WALL MARKING CHALK,TAPE,STOP WATCH AND A PAIR OF STAIRCASE FOR SUPPORT TO MARK THE TARGET.</a:t>
            </a:r>
          </a:p>
          <a:p>
            <a:r>
              <a:rPr lang="en-US" dirty="0" smtClean="0"/>
              <a:t>TEST TARGET:    IS MARKED ON THE WALL WITH A GOOD QUALITY CHALK. THE TARGET IS BOUNDED BY A HORIZONTAL LINE OF 5 FEET LENGTH AT A HEIGHT OF  11.5 FEET FROM THE FLOOR. 02 HORIZONTAL LINE ARE EXTENDED UPWARD TOWARDS THE CEILING UPTO 3 TO 4 FEET HIGH. </a:t>
            </a:r>
            <a:endParaRPr lang="en-IN" dirty="0"/>
          </a:p>
        </p:txBody>
      </p:sp>
    </p:spTree>
    <p:extLst>
      <p:ext uri="{BB962C8B-B14F-4D97-AF65-F5344CB8AC3E}">
        <p14:creationId xmlns:p14="http://schemas.microsoft.com/office/powerpoint/2010/main" val="233387269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ADMINISTRATION</a:t>
            </a:r>
            <a:endParaRPr lang="en-IN" dirty="0"/>
          </a:p>
        </p:txBody>
      </p:sp>
      <p:sp>
        <p:nvSpPr>
          <p:cNvPr id="3" name="Content Placeholder 2"/>
          <p:cNvSpPr>
            <a:spLocks noGrp="1"/>
          </p:cNvSpPr>
          <p:nvPr>
            <p:ph idx="1"/>
          </p:nvPr>
        </p:nvSpPr>
        <p:spPr/>
        <p:txBody>
          <a:bodyPr/>
          <a:lstStyle/>
          <a:p>
            <a:r>
              <a:rPr lang="en-US" dirty="0" smtClean="0"/>
              <a:t>THE PERFORMER IS ASKED TO MAKE A MAXIMUM NUMBER OF VOLLEYS STANDING  AT ANY POINT AND POSITION INFRONT OF THE TARGET IN ONE  MINUTE. ONLY THE LEGAL VOLLEYS WILL BE COUNTED, PERFORMER SHOULD  DO REAL VOLLEY AND NOT THROWS,  CAUGHTS OR GET OUT OF CONTROL., IF HAPPENED HE SHOULD RE START THE TEST, </a:t>
            </a:r>
          </a:p>
          <a:p>
            <a:r>
              <a:rPr lang="en-US" dirty="0" smtClean="0"/>
              <a:t>SCORE: OUT OF TWO TRIAL  THE REAL VOLLEYS IN ONE MINUTE GIVES THE SCORE OF THE TEST.  </a:t>
            </a:r>
            <a:endParaRPr lang="en-IN" dirty="0"/>
          </a:p>
        </p:txBody>
      </p:sp>
    </p:spTree>
    <p:extLst>
      <p:ext uri="{BB962C8B-B14F-4D97-AF65-F5344CB8AC3E}">
        <p14:creationId xmlns:p14="http://schemas.microsoft.com/office/powerpoint/2010/main" val="403430027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 DONALD SOCCER SKILL TEST</a:t>
            </a:r>
            <a:endParaRPr lang="en-IN" dirty="0"/>
          </a:p>
        </p:txBody>
      </p:sp>
      <p:sp>
        <p:nvSpPr>
          <p:cNvPr id="3" name="Content Placeholder 2"/>
          <p:cNvSpPr>
            <a:spLocks noGrp="1"/>
          </p:cNvSpPr>
          <p:nvPr>
            <p:ph idx="1"/>
          </p:nvPr>
        </p:nvSpPr>
        <p:spPr/>
        <p:txBody>
          <a:bodyPr/>
          <a:lstStyle/>
          <a:p>
            <a:r>
              <a:rPr lang="en-US" dirty="0" smtClean="0"/>
              <a:t>TEST IS MADE IN 1951 FOR MEASURING ACCURATE KICKING ,BALL CONTROL AND JUDGEMENT OF A  MOVING BALL IN SOCCER. THE TEST  IS MADE FOR COLLEGE MEN. </a:t>
            </a:r>
          </a:p>
          <a:p>
            <a:r>
              <a:rPr lang="en-US" dirty="0" smtClean="0"/>
              <a:t>EQUIPMENT : STOPWATCH,A SOCCER KICK BOARD,THREE FOOTBALLS, SOCCER FIELD &amp;MARKING</a:t>
            </a:r>
          </a:p>
          <a:p>
            <a:r>
              <a:rPr lang="en-US" dirty="0" smtClean="0"/>
              <a:t>TEST ADMINISTRATION: THE TEST FIELD IS PREPATRED AS 11.5 FEET HIGH AND 30 FEET WIDE KICK BOARD OR WALL WITH AN HORIZONTAL RESTRAINING LINE MARKED AT A DISTANCE OF 9 FEET FROM THE KICK BOARD/WALL. ANOTHWWER LINE MARKED AT 18 FEET AWAY FROM KICK BOARD. SOCCER BALL IS PLACED AT 9 FEET LINE  AND TWO EXTRA BALLS  ARE PLACED ON THE 18 FEET LINE.   </a:t>
            </a:r>
            <a:endParaRPr lang="en-IN" dirty="0"/>
          </a:p>
        </p:txBody>
      </p:sp>
    </p:spTree>
    <p:extLst>
      <p:ext uri="{BB962C8B-B14F-4D97-AF65-F5344CB8AC3E}">
        <p14:creationId xmlns:p14="http://schemas.microsoft.com/office/powerpoint/2010/main" val="305791574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Mc</a:t>
            </a:r>
            <a:r>
              <a:rPr lang="en-US" dirty="0" smtClean="0"/>
              <a:t> </a:t>
            </a:r>
            <a:r>
              <a:rPr lang="en-US" dirty="0" err="1" smtClean="0"/>
              <a:t>donalds</a:t>
            </a:r>
            <a:r>
              <a:rPr lang="en-US" dirty="0" smtClean="0"/>
              <a:t> soccer skill test</a:t>
            </a:r>
            <a:endParaRPr lang="en-IN" dirty="0"/>
          </a:p>
        </p:txBody>
      </p:sp>
      <p:sp>
        <p:nvSpPr>
          <p:cNvPr id="3" name="Content Placeholder 2"/>
          <p:cNvSpPr>
            <a:spLocks noGrp="1"/>
          </p:cNvSpPr>
          <p:nvPr>
            <p:ph idx="1"/>
          </p:nvPr>
        </p:nvSpPr>
        <p:spPr/>
        <p:txBody>
          <a:bodyPr/>
          <a:lstStyle/>
          <a:p>
            <a:r>
              <a:rPr lang="en-US" dirty="0" smtClean="0"/>
              <a:t>THE SUBJECT IS ASKED TO MAKE MAXIMUM NUMBER OF KICKS IN 30 SEC. BY KEEPING THE BALL IN HIS CONTROL WHILE  USING ANY TYPE OF KICKS AND BALL CONTROL METHOD. ON THE SIGNAL GO THE  TIMER START THE STOP WATCH AND THE SUBJECT  START KICKING THE STATIONARY BALL FROM BEHIND THE RESTRAINING LINE AND CONTINUE KICKING  THE REBOUNDING BALL AS RAPIDLY AS CONTROL PERMITS UNTIL 30 SECONDS. INCASE THE BALL FAILS TO REBOUND SUFFICIENTLY THE SUBJECT HAS OPTION EITHER RETRIVE OR USE ANOTHER BALL WITH THE HELP OF ETHER HAND OR FEET.</a:t>
            </a:r>
          </a:p>
          <a:p>
            <a:r>
              <a:rPr lang="en-US" dirty="0" smtClean="0"/>
              <a:t>SCORE: THE SUBJECT IS GIVEN FOUR 30 SECOND ATTEMPT S AND THE FINAL SCORE WILL BE TAKEN THE BEST AMONG.  </a:t>
            </a:r>
            <a:endParaRPr lang="en-IN" dirty="0"/>
          </a:p>
        </p:txBody>
      </p:sp>
    </p:spTree>
    <p:extLst>
      <p:ext uri="{BB962C8B-B14F-4D97-AF65-F5344CB8AC3E}">
        <p14:creationId xmlns:p14="http://schemas.microsoft.com/office/powerpoint/2010/main" val="166100981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400" dirty="0" smtClean="0"/>
              <a:t>MEANING,CONCEPT,DEFINITION,IMPORTANCEN AND CLASSIFICATION OF STATISTICS </a:t>
            </a:r>
            <a:endParaRPr lang="en-IN" sz="1400" dirty="0"/>
          </a:p>
        </p:txBody>
      </p:sp>
      <p:sp>
        <p:nvSpPr>
          <p:cNvPr id="3" name="Content Placeholder 2"/>
          <p:cNvSpPr>
            <a:spLocks noGrp="1"/>
          </p:cNvSpPr>
          <p:nvPr>
            <p:ph idx="1"/>
          </p:nvPr>
        </p:nvSpPr>
        <p:spPr>
          <a:xfrm>
            <a:off x="822960" y="914400"/>
            <a:ext cx="7520940" cy="4343400"/>
          </a:xfrm>
        </p:spPr>
        <p:txBody>
          <a:bodyPr>
            <a:noAutofit/>
          </a:bodyPr>
          <a:lstStyle/>
          <a:p>
            <a:pPr algn="just"/>
            <a:r>
              <a:rPr lang="en-US" sz="2800" dirty="0" smtClean="0"/>
              <a:t>There are number of tools for measuring human characteristics and any attempt to describe, summaries, or compare  the results of individuals or of  group calls for numerical treatment. This ultimately requires a knowledge  of elementary statistical methods, which involve a numerical treatment  of the collected data and which help us interpret psychological  and educational measurements.</a:t>
            </a:r>
            <a:endParaRPr lang="en-IN" sz="2800" dirty="0"/>
          </a:p>
        </p:txBody>
      </p:sp>
    </p:spTree>
    <p:extLst>
      <p:ext uri="{BB962C8B-B14F-4D97-AF65-F5344CB8AC3E}">
        <p14:creationId xmlns:p14="http://schemas.microsoft.com/office/powerpoint/2010/main" val="82717689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1600" dirty="0" smtClean="0"/>
              <a:t>THE FREQUENCY DISTRIBUTION-1</a:t>
            </a:r>
            <a:endParaRPr lang="en-IN" sz="1600" dirty="0"/>
          </a:p>
        </p:txBody>
      </p:sp>
      <p:sp>
        <p:nvSpPr>
          <p:cNvPr id="3" name="Content Placeholder 2"/>
          <p:cNvSpPr>
            <a:spLocks noGrp="1"/>
          </p:cNvSpPr>
          <p:nvPr>
            <p:ph idx="1"/>
          </p:nvPr>
        </p:nvSpPr>
        <p:spPr>
          <a:xfrm>
            <a:off x="457200" y="1100628"/>
            <a:ext cx="8382000" cy="4690572"/>
          </a:xfrm>
        </p:spPr>
        <p:txBody>
          <a:bodyPr>
            <a:noAutofit/>
          </a:bodyPr>
          <a:lstStyle/>
          <a:p>
            <a:pPr algn="just"/>
            <a:r>
              <a:rPr lang="en-US" sz="1800" u="sng" dirty="0" smtClean="0"/>
              <a:t>USEFUL TERMS IN STATISTICS:</a:t>
            </a:r>
            <a:r>
              <a:rPr lang="en-US" sz="1800" b="0" dirty="0" smtClean="0"/>
              <a:t> </a:t>
            </a:r>
          </a:p>
          <a:p>
            <a:pPr algn="just"/>
            <a:r>
              <a:rPr lang="en-US" u="sng" dirty="0" smtClean="0">
                <a:solidFill>
                  <a:srgbClr val="FF0000"/>
                </a:solidFill>
              </a:rPr>
              <a:t>SAMPLE:</a:t>
            </a:r>
            <a:r>
              <a:rPr lang="en-US" dirty="0" smtClean="0"/>
              <a:t> THE GROUP UNDER ACTUAL STUDY IS CALLED SAMPLE, SUPPOSE IF YOU ARE INTERESTED  IN FINDING OUT THE AVERAGE HEIGHT OF CLASS VII –GRADE IN THE STATE OF MAHARASHTRA . IT IS PHYSICALLY IMPOSSIBLE FOR YOU TO MEASURE THE HEIGHT OF ALL OF THEM. YOU WILL STUDY ONLY A GROUP OF VII-GRADE BOYS  AND THIS  IS CALLED SAMPLE. AND THE STUDY OF THE PARTICULAR SAMPLE IS KNOWN AS SAMPLE STUDY.</a:t>
            </a:r>
          </a:p>
          <a:p>
            <a:pPr algn="just"/>
            <a:r>
              <a:rPr lang="en-US" u="sng" dirty="0" smtClean="0">
                <a:solidFill>
                  <a:srgbClr val="FF0000"/>
                </a:solidFill>
              </a:rPr>
              <a:t>STATISTIC</a:t>
            </a:r>
            <a:r>
              <a:rPr lang="en-US" dirty="0" smtClean="0"/>
              <a:t>: IF YOU ARE TAKING THE HEIGHT OF A PARTICULAR SAMPLE,THEN YOU CAN FIND OUT THEIR AVERAGE HEIGHT . THIS AVERAGE IS KNOWN AS STATISTIC.</a:t>
            </a:r>
          </a:p>
          <a:p>
            <a:pPr algn="just"/>
            <a:r>
              <a:rPr lang="en-US" u="sng" dirty="0" smtClean="0">
                <a:solidFill>
                  <a:srgbClr val="FF0000"/>
                </a:solidFill>
              </a:rPr>
              <a:t>STATISTICS:</a:t>
            </a:r>
            <a:r>
              <a:rPr lang="en-US" dirty="0" smtClean="0"/>
              <a:t> TO FIND OUT AVERAGE HEIGHT,AVERAGE WEIGHT,AVERAGE AGE,AVERAGE MARKS ETC, AND OTHER MEASUREES LIKE MEAN MEDIAN MODE,STANDARD DEVIATION,COEFFICIANT OF CORRELATION, ETC, IS KNOWN AS STATISTICS.     IN SHORT ,  MEASURES COMPUTED FROM A SAMPLE OR SAMPLES ARE KNOWN AS STATISTICS</a:t>
            </a:r>
          </a:p>
          <a:p>
            <a:pPr algn="just"/>
            <a:r>
              <a:rPr lang="en-US" u="sng" dirty="0" smtClean="0">
                <a:solidFill>
                  <a:srgbClr val="FF0000"/>
                </a:solidFill>
              </a:rPr>
              <a:t>POPULATION</a:t>
            </a:r>
            <a:r>
              <a:rPr lang="en-US" dirty="0" smtClean="0"/>
              <a:t>: ALL  THE PEOPLE OR OBJECTS FROM WHOM OR FROM WHICH WE SELECT OUR SAMPLE ARE CALLED POPULATION</a:t>
            </a:r>
            <a:endParaRPr lang="en-IN" dirty="0"/>
          </a:p>
        </p:txBody>
      </p:sp>
    </p:spTree>
    <p:extLst>
      <p:ext uri="{BB962C8B-B14F-4D97-AF65-F5344CB8AC3E}">
        <p14:creationId xmlns:p14="http://schemas.microsoft.com/office/powerpoint/2010/main" val="61470724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1400" dirty="0" smtClean="0"/>
              <a:t>FREQUENCY DISTRIBUTIOON-2</a:t>
            </a:r>
            <a:endParaRPr lang="en-IN" sz="1400" dirty="0"/>
          </a:p>
        </p:txBody>
      </p:sp>
      <p:sp>
        <p:nvSpPr>
          <p:cNvPr id="3" name="Content Placeholder 2"/>
          <p:cNvSpPr>
            <a:spLocks noGrp="1"/>
          </p:cNvSpPr>
          <p:nvPr>
            <p:ph idx="1"/>
          </p:nvPr>
        </p:nvSpPr>
        <p:spPr>
          <a:xfrm>
            <a:off x="304800" y="914400"/>
            <a:ext cx="8458200" cy="4800600"/>
          </a:xfrm>
        </p:spPr>
        <p:txBody>
          <a:bodyPr>
            <a:noAutofit/>
          </a:bodyPr>
          <a:lstStyle/>
          <a:p>
            <a:pPr algn="just"/>
            <a:r>
              <a:rPr lang="en-US" sz="1800" dirty="0" smtClean="0">
                <a:solidFill>
                  <a:srgbClr val="FF0000"/>
                </a:solidFill>
              </a:rPr>
              <a:t>SCORE: </a:t>
            </a:r>
            <a:r>
              <a:rPr lang="en-US" sz="1800" dirty="0" smtClean="0"/>
              <a:t>WE WANT KNOW OUR STUDENTS PERFORMANCE IN MATHEMATICS. WE WOULD ADMINISTER A TEST IN MATHEMATICS  AND ASSIGN THEM MARKS OR SCORES. THE TERM MARKS.IN STATISTICS USUALLY USED IS SCORES.</a:t>
            </a:r>
          </a:p>
          <a:p>
            <a:pPr algn="just"/>
            <a:r>
              <a:rPr lang="en-US" sz="1800" dirty="0" smtClean="0">
                <a:solidFill>
                  <a:srgbClr val="FF0000"/>
                </a:solidFill>
              </a:rPr>
              <a:t>UNITS:</a:t>
            </a:r>
            <a:r>
              <a:rPr lang="en-US" sz="1800" dirty="0" smtClean="0"/>
              <a:t> SCORES ARE UNITS. THEY ARE EQUAL  UNITS. </a:t>
            </a:r>
          </a:p>
          <a:p>
            <a:pPr algn="just"/>
            <a:r>
              <a:rPr lang="en-US" sz="1800" dirty="0" smtClean="0">
                <a:solidFill>
                  <a:srgbClr val="FF0000"/>
                </a:solidFill>
              </a:rPr>
              <a:t>SCALE:</a:t>
            </a:r>
            <a:r>
              <a:rPr lang="en-US" sz="1800" dirty="0" smtClean="0"/>
              <a:t> A  UNITS CONSTITUTES A SCALE.</a:t>
            </a:r>
          </a:p>
          <a:p>
            <a:pPr algn="just"/>
            <a:r>
              <a:rPr lang="en-US" sz="1800" dirty="0" smtClean="0">
                <a:solidFill>
                  <a:srgbClr val="FF0000"/>
                </a:solidFill>
              </a:rPr>
              <a:t>RATIO SCALE</a:t>
            </a:r>
            <a:r>
              <a:rPr lang="en-US" sz="1800" dirty="0" smtClean="0"/>
              <a:t>:  IN PHYSICAL SCIENCE,MEASURES ARE EXPRESSED IN EQUAL UNITS AND ARE TAKEN FROM ZERO.  THEY CONSTITUTE  THE RATIO SCALE.</a:t>
            </a:r>
          </a:p>
          <a:p>
            <a:pPr algn="just"/>
            <a:r>
              <a:rPr lang="en-US" sz="1800" dirty="0" smtClean="0">
                <a:solidFill>
                  <a:srgbClr val="FF0000"/>
                </a:solidFill>
              </a:rPr>
              <a:t>INTERVAL SCALE</a:t>
            </a:r>
            <a:r>
              <a:rPr lang="en-US" sz="1800" dirty="0" smtClean="0"/>
              <a:t>:: IN BEHAVIOR SCIENCES LIKE PSYCHOLOGY,MEASURES LIKE.”IQ”, READING ABILITY, ETC. ARE EXPRESSED IN EQUAL UNITS,BUT THEY DO NOT POSSESS A TRUE  ZERO. THEY CONSTITUTE  INTERVAL SCALE..</a:t>
            </a:r>
          </a:p>
          <a:p>
            <a:pPr algn="just"/>
            <a:r>
              <a:rPr lang="en-US" sz="1800" dirty="0" smtClean="0">
                <a:solidFill>
                  <a:srgbClr val="FF0000"/>
                </a:solidFill>
              </a:rPr>
              <a:t>SERIES:</a:t>
            </a:r>
            <a:r>
              <a:rPr lang="en-US" sz="1800" dirty="0" smtClean="0"/>
              <a:t> SCORE CONSTITUTE SERIES.</a:t>
            </a:r>
          </a:p>
          <a:p>
            <a:pPr algn="just"/>
            <a:r>
              <a:rPr lang="en-US" sz="1800" dirty="0" smtClean="0"/>
              <a:t>CONTINUOUS SERIES:  A SERIES WHICH IS CAPABLE OF ANY DEGREE OF SUB DIVISION IS KNOWN AS A CONTINUOUS SERIES </a:t>
            </a:r>
            <a:r>
              <a:rPr lang="en-US" sz="1800" dirty="0" err="1" smtClean="0"/>
              <a:t>Eg</a:t>
            </a:r>
            <a:r>
              <a:rPr lang="en-US" sz="1800" dirty="0" smtClean="0"/>
              <a:t>.: LENGTH SERIES,TIME SERIES,AGE SERIES,DISTANCE TRAVELLED  BY A CAR, WEIGHT HEIGHT,MENTAL AGE ETC, </a:t>
            </a:r>
            <a:endParaRPr lang="en-IN" sz="1800" dirty="0"/>
          </a:p>
        </p:txBody>
      </p:sp>
    </p:spTree>
    <p:extLst>
      <p:ext uri="{BB962C8B-B14F-4D97-AF65-F5344CB8AC3E}">
        <p14:creationId xmlns:p14="http://schemas.microsoft.com/office/powerpoint/2010/main" val="24727661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Criteria of test selection </a:t>
            </a:r>
            <a:endParaRPr lang="en-IN" dirty="0"/>
          </a:p>
        </p:txBody>
      </p:sp>
      <p:sp>
        <p:nvSpPr>
          <p:cNvPr id="3" name="Content Placeholder 2"/>
          <p:cNvSpPr>
            <a:spLocks noGrp="1"/>
          </p:cNvSpPr>
          <p:nvPr>
            <p:ph idx="1"/>
          </p:nvPr>
        </p:nvSpPr>
        <p:spPr>
          <a:xfrm>
            <a:off x="822960" y="1100628"/>
            <a:ext cx="7520940" cy="4385772"/>
          </a:xfrm>
        </p:spPr>
        <p:txBody>
          <a:bodyPr>
            <a:normAutofit lnSpcReduction="10000"/>
          </a:bodyPr>
          <a:lstStyle/>
          <a:p>
            <a:r>
              <a:rPr lang="en-US" sz="2400" dirty="0" smtClean="0"/>
              <a:t>IT IS BASED UPON THE OBJECTIVES AND ON THE DETERMINATION OF THE TYPE OF TESTS WHICH WILL BE NEEDED FOR THE REALISATION OF THE OBJECTS SET FORTH.</a:t>
            </a:r>
          </a:p>
          <a:p>
            <a:r>
              <a:rPr lang="en-US" sz="2400" dirty="0" smtClean="0"/>
              <a:t>AFTER DECIDING ABOUT THE ADMINISTRATIVE AND EDUCATIONAL PROCEDURES TO ACHIEVE THE OBJECTIVES OF THE EVALUATION PROGRAM, ONE IS REQUIRED TO SELECT OR CONSTRUCT SPECIFIC TESTS NEEDED TO MEASURE EACH COMPONENET  INVOLVED IN THE EVALUATION PROCESS.</a:t>
            </a:r>
          </a:p>
          <a:p>
            <a:r>
              <a:rPr lang="en-US" sz="2400" dirty="0" smtClean="0"/>
              <a:t>IT IS BASED ON THE FOLLOWING SCIENTIFIC ATTRIBUTES </a:t>
            </a:r>
            <a:r>
              <a:rPr lang="en-US" dirty="0" smtClean="0"/>
              <a:t>:-  </a:t>
            </a:r>
            <a:endParaRPr lang="en-IN" dirty="0"/>
          </a:p>
        </p:txBody>
      </p:sp>
    </p:spTree>
    <p:extLst>
      <p:ext uri="{BB962C8B-B14F-4D97-AF65-F5344CB8AC3E}">
        <p14:creationId xmlns:p14="http://schemas.microsoft.com/office/powerpoint/2010/main" val="274211231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1600" b="1" dirty="0" smtClean="0"/>
              <a:t>FREQUENCY DISTRIBUTION</a:t>
            </a:r>
            <a:endParaRPr lang="en-IN" sz="1600" b="1" dirty="0"/>
          </a:p>
        </p:txBody>
      </p:sp>
      <p:sp>
        <p:nvSpPr>
          <p:cNvPr id="3" name="Content Placeholder 2"/>
          <p:cNvSpPr>
            <a:spLocks noGrp="1"/>
          </p:cNvSpPr>
          <p:nvPr>
            <p:ph idx="1"/>
          </p:nvPr>
        </p:nvSpPr>
        <p:spPr>
          <a:xfrm>
            <a:off x="457200" y="1100628"/>
            <a:ext cx="8382000" cy="3579849"/>
          </a:xfrm>
        </p:spPr>
        <p:txBody>
          <a:bodyPr>
            <a:noAutofit/>
          </a:bodyPr>
          <a:lstStyle/>
          <a:p>
            <a:pPr algn="just"/>
            <a:r>
              <a:rPr lang="en-US" sz="1800" dirty="0" smtClean="0"/>
              <a:t>DISCRETE SERIES: A SERIES CONSIST OF SCORES THAT ARE NOT CAPABLE  OF ANY DEGREE OF SUB-DIVISION, WHICH EXIBIT REAL GAPS IS KNOWN  AS A DISCRETE SERIES. EG. RUNS IN A CRICKET MATCH, THE NUMBER OF STUDENTS IN A CLASS, THE NUMBER OF MEMBERS IN A FAMILY,THE NUMBER OF LETTERS IN ALINE,CENSUS DATA,FOOTBALL SCORES, THE NUMBER OF PAGES IN A BOOK, SALARIES IN ALARGE BUSINESS FIRM ETC. </a:t>
            </a:r>
          </a:p>
          <a:p>
            <a:pPr algn="just"/>
            <a:r>
              <a:rPr lang="en-US" sz="1800" u="sng" dirty="0" smtClean="0"/>
              <a:t>MEANING OF A TEST SCORE IN A CONTINUOUS SERIES</a:t>
            </a:r>
            <a:r>
              <a:rPr lang="en-US" sz="1800" dirty="0" smtClean="0"/>
              <a:t>: SCORES IN A CONTINUOUS SERIES ARE USUALLY THOUGHT OF AS DISTANCES ALONG A CONTINUUM. THEY ARE NOT DISCRETE  POINTS. THE SCORE  OF 40 REPRESENTS THE INTERVAL 39.5 UP TO 40.5. THE EXACT MIDPOINT OF THIS SCORE INTERVAL IS  40. THE SCORE OF 64 MEANS VALUE FROM 63.5 UPTO 64.5 </a:t>
            </a:r>
            <a:endParaRPr lang="en-IN" sz="1800" dirty="0"/>
          </a:p>
        </p:txBody>
      </p:sp>
    </p:spTree>
    <p:extLst>
      <p:ext uri="{BB962C8B-B14F-4D97-AF65-F5344CB8AC3E}">
        <p14:creationId xmlns:p14="http://schemas.microsoft.com/office/powerpoint/2010/main" val="195667482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400" dirty="0" smtClean="0"/>
              <a:t>GROUPING SCORE INTO FREQUENCY DISTRIBUTION</a:t>
            </a:r>
            <a:endParaRPr lang="en-IN" sz="1400" dirty="0"/>
          </a:p>
        </p:txBody>
      </p:sp>
      <p:sp>
        <p:nvSpPr>
          <p:cNvPr id="3" name="Content Placeholder 2"/>
          <p:cNvSpPr>
            <a:spLocks noGrp="1"/>
          </p:cNvSpPr>
          <p:nvPr>
            <p:ph idx="1"/>
          </p:nvPr>
        </p:nvSpPr>
        <p:spPr/>
        <p:txBody>
          <a:bodyPr>
            <a:normAutofit fontScale="92500" lnSpcReduction="10000"/>
          </a:bodyPr>
          <a:lstStyle/>
          <a:p>
            <a:pPr algn="just"/>
            <a:r>
              <a:rPr lang="en-US" u="sng" dirty="0" smtClean="0"/>
              <a:t>GROUPING SCORES INTO A FREQUENCY DISTRIBUTION</a:t>
            </a:r>
            <a:r>
              <a:rPr lang="en-US" dirty="0" smtClean="0"/>
              <a:t>: IT IS DIFFICULT TO MAKE SENSE OUT OF UNGROUPED DATA UNTIL THEY HAVE BEEN ARRANGED OR CLASSIFIED IN SOME SYSTEMATIC WAY. AS A RESULT OF SYSTEMATIC ANALYSIS OR CLASSIFICATION OF DATA,SCORES BECOME MEANINGFUL. FOR EXAMPLE, WE HAVE  FIVE CATEGORIES,VIZ,VERY GOOD, GOOD,SATISFACTORY,FAIR AND POOR.</a:t>
            </a:r>
          </a:p>
          <a:p>
            <a:r>
              <a:rPr lang="en-US" sz="1400" u="sng" dirty="0" smtClean="0"/>
              <a:t>LESSON REMARKS</a:t>
            </a:r>
            <a:r>
              <a:rPr lang="en-US" sz="1400" dirty="0" smtClean="0"/>
              <a:t>		</a:t>
            </a:r>
            <a:r>
              <a:rPr lang="en-US" sz="1400" u="sng" dirty="0" smtClean="0"/>
              <a:t>STUDENTS(ROLL </a:t>
            </a:r>
            <a:r>
              <a:rPr lang="en-US" sz="1400" u="sng" dirty="0" err="1" smtClean="0"/>
              <a:t>Nos</a:t>
            </a:r>
            <a:r>
              <a:rPr lang="en-US" sz="1400" u="sng" dirty="0" smtClean="0"/>
              <a:t>)</a:t>
            </a:r>
            <a:r>
              <a:rPr lang="en-US" sz="1400" dirty="0" smtClean="0"/>
              <a:t>			</a:t>
            </a:r>
            <a:r>
              <a:rPr lang="en-US" sz="1400" u="sng" dirty="0" smtClean="0"/>
              <a:t>FREQUENCY</a:t>
            </a:r>
          </a:p>
          <a:p>
            <a:r>
              <a:rPr lang="en-US" sz="1400" dirty="0" smtClean="0"/>
              <a:t>VERY GOOD			7,18				2</a:t>
            </a:r>
          </a:p>
          <a:p>
            <a:r>
              <a:rPr lang="en-US" sz="1400" dirty="0" smtClean="0"/>
              <a:t>GOOD			1.8,12,19,23,25			6</a:t>
            </a:r>
          </a:p>
          <a:p>
            <a:r>
              <a:rPr lang="en-US" sz="1400" dirty="0" smtClean="0"/>
              <a:t>SATISFACTORY		2,3,5,6,9,10,14,15,22,24			10</a:t>
            </a:r>
          </a:p>
          <a:p>
            <a:r>
              <a:rPr lang="en-US" sz="1400" dirty="0" smtClean="0"/>
              <a:t>FAIR				11,16,17,20				4</a:t>
            </a:r>
          </a:p>
          <a:p>
            <a:r>
              <a:rPr lang="en-US" sz="1400" dirty="0" smtClean="0"/>
              <a:t>POOR			4,13,21				3</a:t>
            </a:r>
          </a:p>
          <a:p>
            <a:r>
              <a:rPr lang="en-US" sz="1400" dirty="0" smtClean="0"/>
              <a:t>THE NUMBER OF OBJECTS OR SCORES OR INDIVIDUALS IN A CATEGORY IS KNOWN AS  FREQUENCY. BY GROUPING SCORES INTO CLASSES,THAT IS BY CLASSIFYING SCORES WE HAVE WHAT IS CALLED A FREQUENCY DISTRIBUTION. 		</a:t>
            </a:r>
            <a:endParaRPr lang="en-IN" sz="1400" dirty="0"/>
          </a:p>
        </p:txBody>
      </p:sp>
    </p:spTree>
    <p:extLst>
      <p:ext uri="{BB962C8B-B14F-4D97-AF65-F5344CB8AC3E}">
        <p14:creationId xmlns:p14="http://schemas.microsoft.com/office/powerpoint/2010/main" val="377612751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396240"/>
          </a:xfrm>
        </p:spPr>
        <p:txBody>
          <a:bodyPr/>
          <a:lstStyle/>
          <a:p>
            <a:r>
              <a:rPr lang="en-US" sz="1600" dirty="0" smtClean="0"/>
              <a:t>SCORE IN A TEST</a:t>
            </a:r>
            <a:endParaRPr lang="en-IN" sz="1600" dirty="0"/>
          </a:p>
        </p:txBody>
      </p:sp>
      <p:sp>
        <p:nvSpPr>
          <p:cNvPr id="3" name="Content Placeholder 2"/>
          <p:cNvSpPr>
            <a:spLocks noGrp="1"/>
          </p:cNvSpPr>
          <p:nvPr>
            <p:ph idx="1"/>
          </p:nvPr>
        </p:nvSpPr>
        <p:spPr>
          <a:xfrm>
            <a:off x="381000" y="762000"/>
            <a:ext cx="8534400" cy="4648200"/>
          </a:xfrm>
        </p:spPr>
        <p:txBody>
          <a:bodyPr>
            <a:normAutofit/>
          </a:bodyPr>
          <a:lstStyle/>
          <a:p>
            <a:pPr algn="just"/>
            <a:r>
              <a:rPr lang="en-US" dirty="0" smtClean="0"/>
              <a:t>31, 20, 14, 26, 36, 49, 28, 37, 25, 32, 43, 15, 40, 32, 28, 20, 24, 27, 23, 31, 27, 32, 36 , 24, 27, 32, 26, 45, 22, 12, 30, 29, 16, 50, 10, 25, 16, 24, 34, 42, 26, 20, 44, 18, 28, 26, 41,35, 28, 26, 22, 33, 32, 26, 21, 25, 38, 44, 18 </a:t>
            </a:r>
          </a:p>
          <a:p>
            <a:pPr algn="just"/>
            <a:r>
              <a:rPr lang="en-US" dirty="0" smtClean="0"/>
              <a:t>IF YOU ARRANGE THEM IN ASCENDING OR DESCENDING ORDER A SOMEWHAT BETTER PICTURE WILL EMERGE.</a:t>
            </a:r>
          </a:p>
          <a:p>
            <a:pPr algn="just"/>
            <a:r>
              <a:rPr lang="en-US" u="sng" dirty="0" smtClean="0">
                <a:solidFill>
                  <a:srgbClr val="FF0000"/>
                </a:solidFill>
              </a:rPr>
              <a:t>STEPS IN PREPARING FREQUENCY DISTRIBUTION:</a:t>
            </a:r>
            <a:r>
              <a:rPr lang="en-US" dirty="0" smtClean="0">
                <a:solidFill>
                  <a:srgbClr val="FF0000"/>
                </a:solidFill>
              </a:rPr>
              <a:t> </a:t>
            </a:r>
            <a:endParaRPr lang="en-US" b="0" dirty="0" smtClean="0">
              <a:solidFill>
                <a:srgbClr val="FF0000"/>
              </a:solidFill>
            </a:endParaRPr>
          </a:p>
          <a:p>
            <a:pPr algn="just"/>
            <a:r>
              <a:rPr lang="en-US" b="0" u="sng" dirty="0" smtClean="0">
                <a:solidFill>
                  <a:srgbClr val="FF0000"/>
                </a:solidFill>
              </a:rPr>
              <a:t>(A) DETERMINE THE RAGE:</a:t>
            </a:r>
            <a:r>
              <a:rPr lang="en-US" b="0" dirty="0" smtClean="0">
                <a:solidFill>
                  <a:srgbClr val="FF0000"/>
                </a:solidFill>
              </a:rPr>
              <a:t>  THE GAP BETWEEN THE HEIGHEST AND THE LOWEST SCORE IN THE SERIES IS CALLED RANGE OF THE SERIES,THE RANGE IS 50 – 10 = 40. THE RANGE IS USEFUL IN DETERMINING CLASS INTERVALS.</a:t>
            </a:r>
          </a:p>
          <a:p>
            <a:pPr algn="just"/>
            <a:r>
              <a:rPr lang="en-US" b="0" dirty="0" smtClean="0">
                <a:solidFill>
                  <a:srgbClr val="FF0000"/>
                </a:solidFill>
              </a:rPr>
              <a:t>(B) </a:t>
            </a:r>
            <a:r>
              <a:rPr lang="en-US" b="0" u="sng" dirty="0" smtClean="0">
                <a:solidFill>
                  <a:srgbClr val="FF0000"/>
                </a:solidFill>
              </a:rPr>
              <a:t>DETERMINING THE CLASS INTERVAL : </a:t>
            </a:r>
            <a:r>
              <a:rPr lang="en-US" b="0" dirty="0" smtClean="0">
                <a:solidFill>
                  <a:srgbClr val="FF0000"/>
                </a:solidFill>
              </a:rPr>
              <a:t> SETTLE THE DATA IN GROUPS. THESE GROUPS ARE CALLED CLASS INTERVAL (CI). THE NUMBER OF CLASS INTERVALS WILL AUTOMATICALLY AFFECT THE SIZE OF EACH CLASS INTERVAL. AS REGARDS TO THEIR SIZE AND NUMBER, NO DEFINITE RULE EXISTS. HOW EVER SOME GENERAL GUIDELINES EXIST FOR DETERMINING CLASS INTERVAL.     </a:t>
            </a:r>
            <a:endParaRPr lang="en-US" u="sng" dirty="0" smtClean="0">
              <a:solidFill>
                <a:srgbClr val="FF0000"/>
              </a:solidFill>
            </a:endParaRPr>
          </a:p>
          <a:p>
            <a:endParaRPr lang="en-IN" dirty="0"/>
          </a:p>
        </p:txBody>
      </p:sp>
    </p:spTree>
    <p:extLst>
      <p:ext uri="{BB962C8B-B14F-4D97-AF65-F5344CB8AC3E}">
        <p14:creationId xmlns:p14="http://schemas.microsoft.com/office/powerpoint/2010/main" val="182498945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320040"/>
          </a:xfrm>
        </p:spPr>
        <p:txBody>
          <a:bodyPr/>
          <a:lstStyle/>
          <a:p>
            <a:r>
              <a:rPr lang="en-US" sz="1400" dirty="0" smtClean="0"/>
              <a:t>GUIDELINE FOR DETERMINING CLASS INTERVAL</a:t>
            </a:r>
            <a:endParaRPr lang="en-IN" sz="1400" dirty="0"/>
          </a:p>
        </p:txBody>
      </p:sp>
      <p:sp>
        <p:nvSpPr>
          <p:cNvPr id="3" name="Content Placeholder 2"/>
          <p:cNvSpPr>
            <a:spLocks noGrp="1"/>
          </p:cNvSpPr>
          <p:nvPr>
            <p:ph idx="1"/>
          </p:nvPr>
        </p:nvSpPr>
        <p:spPr>
          <a:xfrm>
            <a:off x="822960" y="762000"/>
            <a:ext cx="7520940" cy="3918477"/>
          </a:xfrm>
        </p:spPr>
        <p:txBody>
          <a:bodyPr/>
          <a:lstStyle/>
          <a:p>
            <a:r>
              <a:rPr lang="en-US" dirty="0" smtClean="0"/>
              <a:t>Always remember that a broader interval loses more details and crowds the scores into coarse categories, while a narrower interval loses the benefit of grouping .</a:t>
            </a:r>
          </a:p>
          <a:p>
            <a:r>
              <a:rPr lang="en-US" dirty="0" smtClean="0"/>
              <a:t> the size of the class interval should be an odd number so that the midpoint of the interval is a whole number. This make some types of computation easier and facilitates graphing..</a:t>
            </a:r>
          </a:p>
          <a:p>
            <a:r>
              <a:rPr lang="en-US" dirty="0" smtClean="0"/>
              <a:t>Start the class interval at a value that is a multiple of  that  interval. For example, if the interval is 5, the lowest class interval should start with a multiple of 5,if it is 4 ,then the lowest  class interval should  start with a multiple of 4; and as on.</a:t>
            </a:r>
          </a:p>
          <a:p>
            <a:r>
              <a:rPr lang="en-US" dirty="0" smtClean="0"/>
              <a:t>Remember that the theoretical limits  of the class interval 65-69 is 64.5 – 69.5</a:t>
            </a:r>
          </a:p>
          <a:p>
            <a:r>
              <a:rPr lang="en-US" dirty="0" smtClean="0"/>
              <a:t> </a:t>
            </a:r>
            <a:endParaRPr lang="en-IN" dirty="0"/>
          </a:p>
        </p:txBody>
      </p:sp>
    </p:spTree>
    <p:extLst>
      <p:ext uri="{BB962C8B-B14F-4D97-AF65-F5344CB8AC3E}">
        <p14:creationId xmlns:p14="http://schemas.microsoft.com/office/powerpoint/2010/main" val="71366292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320040"/>
          </a:xfrm>
        </p:spPr>
        <p:txBody>
          <a:bodyPr/>
          <a:lstStyle/>
          <a:p>
            <a:pPr algn="ctr"/>
            <a:r>
              <a:rPr lang="en-US" sz="2000" b="1" dirty="0" smtClean="0"/>
              <a:t>TABULATION OF SCORE</a:t>
            </a:r>
            <a:endParaRPr lang="en-IN" sz="2000" b="1" dirty="0"/>
          </a:p>
        </p:txBody>
      </p:sp>
      <p:sp>
        <p:nvSpPr>
          <p:cNvPr id="3" name="Content Placeholder 2"/>
          <p:cNvSpPr>
            <a:spLocks noGrp="1"/>
          </p:cNvSpPr>
          <p:nvPr>
            <p:ph idx="1"/>
          </p:nvPr>
        </p:nvSpPr>
        <p:spPr>
          <a:xfrm>
            <a:off x="822960" y="685800"/>
            <a:ext cx="7520940" cy="4495800"/>
          </a:xfrm>
        </p:spPr>
        <p:txBody>
          <a:bodyPr>
            <a:normAutofit/>
          </a:bodyPr>
          <a:lstStyle/>
          <a:p>
            <a:r>
              <a:rPr lang="en-US" dirty="0" smtClean="0"/>
              <a:t>This is done in two steps. The first one is to tally the scores  in their proper intervals and the second is to count the tallies and find out the frequency of each class interval. The sum of frequency is called ”N “ .  </a:t>
            </a:r>
          </a:p>
          <a:p>
            <a:r>
              <a:rPr lang="en-US" dirty="0" smtClean="0"/>
              <a:t>CLASS INTERVAL(CI)		TALLIES	      FREQUENCY (f)	MIDPOINT(X)</a:t>
            </a:r>
          </a:p>
          <a:p>
            <a:r>
              <a:rPr lang="en-US" dirty="0" smtClean="0"/>
              <a:t>10 – 14			III		3		12</a:t>
            </a:r>
          </a:p>
          <a:p>
            <a:r>
              <a:rPr lang="en-US" dirty="0" smtClean="0"/>
              <a:t>15 – 19			IIII		5		17</a:t>
            </a:r>
          </a:p>
          <a:p>
            <a:r>
              <a:rPr lang="en-US" dirty="0" smtClean="0"/>
              <a:t>20 -24			IIII  </a:t>
            </a:r>
            <a:r>
              <a:rPr lang="en-US" dirty="0" err="1" smtClean="0"/>
              <a:t>IIII</a:t>
            </a:r>
            <a:r>
              <a:rPr lang="en-US" dirty="0" smtClean="0"/>
              <a:t>		9		22</a:t>
            </a:r>
          </a:p>
          <a:p>
            <a:r>
              <a:rPr lang="en-US" dirty="0" smtClean="0"/>
              <a:t>25 – 29			IIII  </a:t>
            </a:r>
            <a:r>
              <a:rPr lang="en-US" dirty="0" err="1" smtClean="0"/>
              <a:t>IIII</a:t>
            </a:r>
            <a:r>
              <a:rPr lang="en-US" dirty="0" smtClean="0"/>
              <a:t>  </a:t>
            </a:r>
            <a:r>
              <a:rPr lang="en-US" dirty="0" err="1" smtClean="0"/>
              <a:t>IIII</a:t>
            </a:r>
            <a:r>
              <a:rPr lang="en-US" dirty="0" smtClean="0"/>
              <a:t>	III	18		27(A)</a:t>
            </a:r>
          </a:p>
          <a:p>
            <a:r>
              <a:rPr lang="en-US" dirty="0" smtClean="0"/>
              <a:t>30 – 34			IIII  </a:t>
            </a:r>
            <a:r>
              <a:rPr lang="en-US" dirty="0" err="1" smtClean="0"/>
              <a:t>IIII</a:t>
            </a:r>
            <a:r>
              <a:rPr lang="en-US" dirty="0" smtClean="0"/>
              <a:t>  I		11		32</a:t>
            </a:r>
          </a:p>
          <a:p>
            <a:r>
              <a:rPr lang="en-US" dirty="0" smtClean="0"/>
              <a:t>35 – 39			IIII		5		37</a:t>
            </a:r>
          </a:p>
          <a:p>
            <a:r>
              <a:rPr lang="en-US" dirty="0" smtClean="0"/>
              <a:t>40 -44			IIII I		6		42</a:t>
            </a:r>
          </a:p>
          <a:p>
            <a:r>
              <a:rPr lang="en-US" dirty="0" smtClean="0"/>
              <a:t>45 -49			II		2		47</a:t>
            </a:r>
          </a:p>
          <a:p>
            <a:r>
              <a:rPr lang="en-US" dirty="0" smtClean="0"/>
              <a:t>50 -54			I		1		52</a:t>
            </a:r>
            <a:endParaRPr lang="en-IN" dirty="0"/>
          </a:p>
        </p:txBody>
      </p:sp>
      <p:cxnSp>
        <p:nvCxnSpPr>
          <p:cNvPr id="5" name="Straight Connector 4"/>
          <p:cNvCxnSpPr/>
          <p:nvPr/>
        </p:nvCxnSpPr>
        <p:spPr>
          <a:xfrm>
            <a:off x="3657600" y="2362200"/>
            <a:ext cx="2286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657600" y="2667000"/>
            <a:ext cx="2286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657600" y="3048000"/>
            <a:ext cx="2286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038600" y="3048000"/>
            <a:ext cx="1524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343400" y="3048000"/>
            <a:ext cx="1524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657600" y="3352800"/>
            <a:ext cx="2286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013200" y="3352800"/>
            <a:ext cx="2032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657600" y="3733800"/>
            <a:ext cx="2286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657600" y="4038600"/>
            <a:ext cx="228600" cy="1524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757721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320040"/>
          </a:xfrm>
        </p:spPr>
        <p:txBody>
          <a:bodyPr/>
          <a:lstStyle/>
          <a:p>
            <a:r>
              <a:rPr lang="en-US" sz="2000" dirty="0" smtClean="0"/>
              <a:t>LIMITATIONS OF FRQUENCY DISTRIBUTION</a:t>
            </a:r>
            <a:endParaRPr lang="en-IN" sz="2000" dirty="0"/>
          </a:p>
        </p:txBody>
      </p:sp>
      <p:sp>
        <p:nvSpPr>
          <p:cNvPr id="3" name="Content Placeholder 2"/>
          <p:cNvSpPr>
            <a:spLocks noGrp="1"/>
          </p:cNvSpPr>
          <p:nvPr>
            <p:ph idx="1"/>
          </p:nvPr>
        </p:nvSpPr>
        <p:spPr>
          <a:xfrm>
            <a:off x="822960" y="685800"/>
            <a:ext cx="7520940" cy="3994677"/>
          </a:xfrm>
        </p:spPr>
        <p:txBody>
          <a:bodyPr>
            <a:normAutofit lnSpcReduction="10000"/>
          </a:bodyPr>
          <a:lstStyle/>
          <a:p>
            <a:pPr>
              <a:buAutoNum type="alphaUcParenBoth"/>
            </a:pPr>
            <a:r>
              <a:rPr lang="en-US" dirty="0" smtClean="0"/>
              <a:t>Some information is lost. For example , the score of 15,16,16,18, have been put in the interval 15 – 19(14.5 – 19.5)</a:t>
            </a:r>
          </a:p>
          <a:p>
            <a:pPr>
              <a:buAutoNum type="alphaUcParenBoth"/>
            </a:pPr>
            <a:r>
              <a:rPr lang="en-US" dirty="0" smtClean="0"/>
              <a:t>One doesn`t  know the score of the 25</a:t>
            </a:r>
            <a:r>
              <a:rPr lang="en-US" baseline="30000" dirty="0" smtClean="0"/>
              <a:t>th</a:t>
            </a:r>
            <a:r>
              <a:rPr lang="en-US" dirty="0" smtClean="0"/>
              <a:t> student in the series.</a:t>
            </a:r>
          </a:p>
          <a:p>
            <a:pPr>
              <a:buAutoNum type="alphaUcParenBoth"/>
            </a:pPr>
            <a:r>
              <a:rPr lang="en-US" dirty="0" smtClean="0"/>
              <a:t>For further calculations, one has to assume that either(i) the score are uniformly distributed over the theoretical limits of the interval, or (ii) all score fall on the midpoint of the  interval. </a:t>
            </a:r>
          </a:p>
          <a:p>
            <a:pPr marL="0" indent="0"/>
            <a:r>
              <a:rPr lang="en-US" u="sng" dirty="0" smtClean="0"/>
              <a:t>ADVANTAGES OF FREQUENCY DISTRIBUTION:</a:t>
            </a:r>
          </a:p>
          <a:p>
            <a:pPr marL="0" indent="0"/>
            <a:r>
              <a:rPr lang="en-US" b="0" dirty="0" smtClean="0"/>
              <a:t>1.It makes data easier to interpret.</a:t>
            </a:r>
          </a:p>
          <a:p>
            <a:pPr marL="0" indent="0"/>
            <a:r>
              <a:rPr lang="en-US" b="0" dirty="0" smtClean="0"/>
              <a:t>2. It gives one a fairly picture of how students have performed. For example, the largest group has got the scores between 25 and 29, while the majority of the group have scored between 20 and 34</a:t>
            </a:r>
          </a:p>
          <a:p>
            <a:pPr marL="0" indent="0"/>
            <a:r>
              <a:rPr lang="en-US" b="0" dirty="0" smtClean="0"/>
              <a:t>3. For example, If Mr. X scored 46, we can estimate her relative position in the group and can express our qualitative judgment about her position.    </a:t>
            </a:r>
          </a:p>
          <a:p>
            <a:pPr marL="0" indent="0"/>
            <a:r>
              <a:rPr lang="en-US" b="0" dirty="0" smtClean="0"/>
              <a:t>4. It increases the clarity of the form of the distribution of scores,   </a:t>
            </a:r>
            <a:endParaRPr lang="en-IN" b="0" dirty="0"/>
          </a:p>
        </p:txBody>
      </p:sp>
    </p:spTree>
    <p:extLst>
      <p:ext uri="{BB962C8B-B14F-4D97-AF65-F5344CB8AC3E}">
        <p14:creationId xmlns:p14="http://schemas.microsoft.com/office/powerpoint/2010/main" val="92124200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400" dirty="0" smtClean="0"/>
              <a:t>MID POINT OF AN INTERVAL</a:t>
            </a:r>
            <a:endParaRPr lang="en-IN" sz="1400" dirty="0"/>
          </a:p>
        </p:txBody>
      </p:sp>
      <p:sp>
        <p:nvSpPr>
          <p:cNvPr id="3" name="Content Placeholder 2"/>
          <p:cNvSpPr>
            <a:spLocks noGrp="1"/>
          </p:cNvSpPr>
          <p:nvPr>
            <p:ph idx="1"/>
          </p:nvPr>
        </p:nvSpPr>
        <p:spPr>
          <a:xfrm>
            <a:off x="822960" y="1100628"/>
            <a:ext cx="7520940" cy="4385772"/>
          </a:xfrm>
        </p:spPr>
        <p:txBody>
          <a:bodyPr/>
          <a:lstStyle/>
          <a:p>
            <a:r>
              <a:rPr lang="en-US" dirty="0" smtClean="0"/>
              <a:t>THE </a:t>
            </a:r>
            <a:r>
              <a:rPr lang="en-IN" dirty="0"/>
              <a:t>POINT OF A </a:t>
            </a:r>
            <a:r>
              <a:rPr lang="en-IN" dirty="0" smtClean="0"/>
              <a:t>CLASS INTERVAL(CI) </a:t>
            </a:r>
            <a:r>
              <a:rPr lang="en-IN" dirty="0"/>
              <a:t>CAN EASILY </a:t>
            </a:r>
            <a:r>
              <a:rPr lang="en-US" dirty="0" smtClean="0"/>
              <a:t>BE FOUND OUT BY AVERAGING INTERGRAL LIMITS OR THERETICAL LIMITS. </a:t>
            </a:r>
          </a:p>
          <a:p>
            <a:r>
              <a:rPr lang="en-US" dirty="0" smtClean="0"/>
              <a:t>EXAMPLE: CI 50 – 59 IS  (50 + 59/2 )  OR   (49.5 +59.5/2) AND THAT IS 54.5</a:t>
            </a:r>
          </a:p>
          <a:p>
            <a:r>
              <a:rPr lang="en-US" u="sng" dirty="0" smtClean="0"/>
              <a:t>GRAPHIC PRESENTATION</a:t>
            </a:r>
          </a:p>
          <a:p>
            <a:r>
              <a:rPr lang="en-US" sz="1400" dirty="0" smtClean="0"/>
              <a:t>THE DATA DISPLAYED MAY ALSO BE GRAPHED IN VARIOUS WAYS, VIZ.,THE HISTOGRAM , THE FREQUENCY POLYGON ETC.</a:t>
            </a:r>
          </a:p>
          <a:p>
            <a:r>
              <a:rPr lang="en-US" sz="1400" u="sng" dirty="0" smtClean="0"/>
              <a:t>ADVATAGES OF GRAPHIC REPRESENTATION:</a:t>
            </a:r>
          </a:p>
          <a:p>
            <a:pPr marL="400050" indent="-400050">
              <a:buAutoNum type="romanLcParenBoth"/>
            </a:pPr>
            <a:r>
              <a:rPr lang="en-US" sz="1400" dirty="0" smtClean="0"/>
              <a:t>It helps greatly in enabling us to understand the data of frequency distribution.</a:t>
            </a:r>
          </a:p>
          <a:p>
            <a:pPr marL="400050" indent="-400050">
              <a:buAutoNum type="romanLcParenBoth"/>
            </a:pPr>
            <a:r>
              <a:rPr lang="en-US" sz="1400" dirty="0" smtClean="0"/>
              <a:t>It helps us in analyzing numerical data.</a:t>
            </a:r>
          </a:p>
          <a:p>
            <a:pPr marL="400050" indent="-400050">
              <a:buAutoNum type="romanLcParenBoth"/>
            </a:pPr>
            <a:r>
              <a:rPr lang="en-US" sz="1400" dirty="0" smtClean="0"/>
              <a:t>It helps us in comparing different frequency distributions to each other.</a:t>
            </a:r>
          </a:p>
          <a:p>
            <a:pPr marL="400050" indent="-400050">
              <a:buAutoNum type="romanLcParenBoth"/>
            </a:pPr>
            <a:r>
              <a:rPr lang="en-US" sz="1400" dirty="0" smtClean="0"/>
              <a:t>It catches the eyes and holds the attention which other statistical evidences fail to attract.</a:t>
            </a:r>
          </a:p>
          <a:p>
            <a:pPr marL="400050" indent="-400050">
              <a:buAutoNum type="romanLcParenBoth"/>
            </a:pPr>
            <a:r>
              <a:rPr lang="en-US" sz="1400" dirty="0" smtClean="0"/>
              <a:t>It helps us to dilute the abstractness of idea by translating numerical  facts into a more concrete and understandable form.</a:t>
            </a:r>
          </a:p>
          <a:p>
            <a:pPr marL="400050" indent="-400050">
              <a:buAutoNum type="romanLcParenBoth"/>
            </a:pPr>
            <a:endParaRPr lang="en-US" sz="1400" dirty="0" smtClean="0"/>
          </a:p>
          <a:p>
            <a:endParaRPr lang="en-IN" sz="1400" dirty="0"/>
          </a:p>
        </p:txBody>
      </p:sp>
    </p:spTree>
    <p:extLst>
      <p:ext uri="{BB962C8B-B14F-4D97-AF65-F5344CB8AC3E}">
        <p14:creationId xmlns:p14="http://schemas.microsoft.com/office/powerpoint/2010/main" val="60553913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histogram</a:t>
            </a:r>
            <a:endParaRPr lang="en-IN" dirty="0"/>
          </a:p>
        </p:txBody>
      </p:sp>
      <p:graphicFrame>
        <p:nvGraphicFramePr>
          <p:cNvPr id="29" name="Chart 28"/>
          <p:cNvGraphicFramePr/>
          <p:nvPr>
            <p:extLst>
              <p:ext uri="{D42A27DB-BD31-4B8C-83A1-F6EECF244321}">
                <p14:modId xmlns:p14="http://schemas.microsoft.com/office/powerpoint/2010/main" val="3990826705"/>
              </p:ext>
            </p:extLst>
          </p:nvPr>
        </p:nvGraphicFramePr>
        <p:xfrm>
          <a:off x="1676400" y="1219200"/>
          <a:ext cx="5486400" cy="4191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7880747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600" dirty="0" smtClean="0"/>
              <a:t>Notice the following properties of the histogram</a:t>
            </a:r>
            <a:endParaRPr lang="en-IN" sz="1600" dirty="0"/>
          </a:p>
        </p:txBody>
      </p:sp>
      <p:sp>
        <p:nvSpPr>
          <p:cNvPr id="3" name="Content Placeholder 2"/>
          <p:cNvSpPr>
            <a:spLocks noGrp="1"/>
          </p:cNvSpPr>
          <p:nvPr>
            <p:ph idx="1"/>
          </p:nvPr>
        </p:nvSpPr>
        <p:spPr>
          <a:xfrm>
            <a:off x="822960" y="1100628"/>
            <a:ext cx="7520940" cy="4385772"/>
          </a:xfrm>
        </p:spPr>
        <p:txBody>
          <a:bodyPr>
            <a:normAutofit/>
          </a:bodyPr>
          <a:lstStyle/>
          <a:p>
            <a:pPr>
              <a:buAutoNum type="romanLcPeriod"/>
            </a:pPr>
            <a:r>
              <a:rPr lang="en-US" sz="1200" dirty="0" smtClean="0"/>
              <a:t>Frequencies  are along the vertical axis and the scores(CI)  are along  the horizontal axis.</a:t>
            </a:r>
          </a:p>
          <a:p>
            <a:pPr>
              <a:buAutoNum type="romanLcPeriod"/>
            </a:pPr>
            <a:r>
              <a:rPr lang="en-US" sz="1200" dirty="0" smtClean="0"/>
              <a:t>One assumes that the scores are evenly distributed within the class interval, thus  giving us rectangular bars.</a:t>
            </a:r>
          </a:p>
          <a:p>
            <a:pPr>
              <a:buAutoNum type="romanLcPeriod"/>
            </a:pPr>
            <a:r>
              <a:rPr lang="en-US" sz="1200" dirty="0" smtClean="0"/>
              <a:t>The frequency within each interval of a histogram are represented by a rectangle, the size of the interval being the base and the frequency of that interval the height.</a:t>
            </a:r>
          </a:p>
          <a:p>
            <a:pPr>
              <a:buAutoNum type="romanLcPeriod"/>
            </a:pPr>
            <a:r>
              <a:rPr lang="en-US" sz="1200" dirty="0" smtClean="0"/>
              <a:t>The area of each rectangle in a histogram corresponds to the frequency within a given interval, while the total area of a histogram corresponds to the total frequency(N) of the distribution. </a:t>
            </a:r>
            <a:endParaRPr lang="en-US" sz="1200" dirty="0"/>
          </a:p>
          <a:p>
            <a:pPr marL="0" indent="0"/>
            <a:r>
              <a:rPr lang="en-US" sz="1400" dirty="0" smtClean="0"/>
              <a:t>ADVANTAGES</a:t>
            </a:r>
          </a:p>
          <a:p>
            <a:pPr marL="0" indent="0"/>
            <a:r>
              <a:rPr lang="en-US" sz="1400" dirty="0" smtClean="0"/>
              <a:t>It is simple and easily made</a:t>
            </a:r>
          </a:p>
          <a:p>
            <a:pPr marL="0" indent="0"/>
            <a:r>
              <a:rPr lang="en-US" sz="1400" dirty="0" smtClean="0"/>
              <a:t>All the five advantages of the graphic representation as shown above are applicable here.</a:t>
            </a:r>
          </a:p>
          <a:p>
            <a:pPr marL="0" indent="0"/>
            <a:r>
              <a:rPr lang="en-US" sz="1400" dirty="0" smtClean="0"/>
              <a:t>LIMITATIONS</a:t>
            </a:r>
          </a:p>
          <a:p>
            <a:pPr marL="0" indent="0"/>
            <a:r>
              <a:rPr lang="en-US" sz="1400" dirty="0" smtClean="0"/>
              <a:t>It is difficult to superimpose more than one histogram on the same graph.</a:t>
            </a:r>
          </a:p>
          <a:p>
            <a:pPr marL="0" indent="0"/>
            <a:r>
              <a:rPr lang="en-US" sz="1400" dirty="0" smtClean="0"/>
              <a:t>Comparison of several frequency distributions  con not  readily be made via histograms. </a:t>
            </a:r>
          </a:p>
          <a:p>
            <a:pPr marL="0" indent="0"/>
            <a:r>
              <a:rPr lang="en-US" sz="1400" dirty="0" smtClean="0"/>
              <a:t>The assumption that the scores are evenly distributed within the CI produces a larger error when N is small than when N is large.    </a:t>
            </a:r>
          </a:p>
          <a:p>
            <a:pPr marL="0" indent="0"/>
            <a:endParaRPr lang="en-IN" sz="1400" dirty="0"/>
          </a:p>
        </p:txBody>
      </p:sp>
    </p:spTree>
    <p:extLst>
      <p:ext uri="{BB962C8B-B14F-4D97-AF65-F5344CB8AC3E}">
        <p14:creationId xmlns:p14="http://schemas.microsoft.com/office/powerpoint/2010/main" val="395659351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400" dirty="0" smtClean="0"/>
              <a:t>FREQUENCY POLYGON</a:t>
            </a:r>
            <a:endParaRPr lang="en-IN" sz="1400" dirty="0"/>
          </a:p>
        </p:txBody>
      </p:sp>
      <p:sp>
        <p:nvSpPr>
          <p:cNvPr id="3" name="Content Placeholder 2"/>
          <p:cNvSpPr>
            <a:spLocks noGrp="1"/>
          </p:cNvSpPr>
          <p:nvPr>
            <p:ph idx="1"/>
          </p:nvPr>
        </p:nvSpPr>
        <p:spPr/>
        <p:txBody>
          <a:bodyPr>
            <a:normAutofit/>
          </a:bodyPr>
          <a:lstStyle/>
          <a:p>
            <a:r>
              <a:rPr lang="en-US" sz="1400" dirty="0" smtClean="0"/>
              <a:t>A POLYGON IS MANY ANGLED CLOSE FIGURE. THE FREQUENCY POLYGON IS A GRAPHIC REPRESENTATION OF FREQUENCY DISTRIBUTION IN WHICH THE MIDPOINTS OF THE “CI” ARE PLOTED AGAINST THE FREQUENCIES.</a:t>
            </a:r>
          </a:p>
          <a:p>
            <a:r>
              <a:rPr lang="en-US" sz="1400" dirty="0" smtClean="0"/>
              <a:t>NOTICE THE PROPERTIES OF THE FREQUENCY POLYGON:</a:t>
            </a:r>
          </a:p>
          <a:p>
            <a:r>
              <a:rPr lang="en-US" sz="1400" dirty="0" smtClean="0"/>
              <a:t>(i)ARE ALONG THAT VERTICAL AXIS AND THE SCORES ARE ALONG THE HORIZONTAL AXIS.</a:t>
            </a:r>
          </a:p>
          <a:p>
            <a:r>
              <a:rPr lang="en-US" sz="1400" dirty="0" smtClean="0"/>
              <a:t>(ii) ONE ASSUME THATALL SCORES WITHIN A CLASS INTERVALFALL AT THE MID POINT OF THAT INTERAL.</a:t>
            </a:r>
          </a:p>
          <a:p>
            <a:r>
              <a:rPr lang="en-US" sz="1400" dirty="0" smtClean="0"/>
              <a:t>(iii) THE MIDPOINT OF THE CLASS INTERVALS JUST ABOVE AND BELOW YHE HIGHEST AND LOWEST INTERVALS THAT CONTAIN THE ACTUAL SCORES ARE ALSO MARKED ON THE HORIZONTAL AXIS AND GIVEN A FREQUENCY OF ZERO. THIS IS DONE TO CLOSE THE FIGURE.</a:t>
            </a:r>
          </a:p>
          <a:p>
            <a:r>
              <a:rPr lang="en-US" sz="1400" dirty="0" smtClean="0"/>
              <a:t>(iv) THE TOTAL AREA OF A FREQUENCY POLYGON CORRESPONDS TO THE TOTAL FREQUENCY(N) OF THE DISTRIBUTION. </a:t>
            </a:r>
          </a:p>
          <a:p>
            <a:r>
              <a:rPr lang="en-US" sz="1400" dirty="0" smtClean="0"/>
              <a:t>  </a:t>
            </a:r>
            <a:endParaRPr lang="en-IN" sz="1400" dirty="0"/>
          </a:p>
        </p:txBody>
      </p:sp>
    </p:spTree>
    <p:extLst>
      <p:ext uri="{BB962C8B-B14F-4D97-AF65-F5344CB8AC3E}">
        <p14:creationId xmlns:p14="http://schemas.microsoft.com/office/powerpoint/2010/main" val="19349203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a:t>
            </a:r>
            <a:endParaRPr lang="en-IN" dirty="0"/>
          </a:p>
        </p:txBody>
      </p:sp>
      <p:sp>
        <p:nvSpPr>
          <p:cNvPr id="3" name="Content Placeholder 2"/>
          <p:cNvSpPr>
            <a:spLocks noGrp="1"/>
          </p:cNvSpPr>
          <p:nvPr>
            <p:ph idx="1"/>
          </p:nvPr>
        </p:nvSpPr>
        <p:spPr/>
        <p:txBody>
          <a:bodyPr>
            <a:noAutofit/>
          </a:bodyPr>
          <a:lstStyle/>
          <a:p>
            <a:pPr>
              <a:buAutoNum type="arabicPeriod"/>
            </a:pPr>
            <a:r>
              <a:rPr lang="en-US" sz="2400" dirty="0" smtClean="0"/>
              <a:t>THE TEST SELECTED /CONSTRUCTED SHOULD BE MEASURE THE QUALITY FOR WHICH IT IS TO BE USED(HIGH VALIDITY)</a:t>
            </a:r>
          </a:p>
          <a:p>
            <a:pPr>
              <a:buAutoNum type="arabicPeriod"/>
            </a:pPr>
            <a:r>
              <a:rPr lang="en-US" sz="2400" dirty="0" smtClean="0"/>
              <a:t>THE TEST SHOULD BE ADMINISTRATED IN A SIMPLE &amp; ACCURATED WAY</a:t>
            </a:r>
          </a:p>
          <a:p>
            <a:pPr>
              <a:buAutoNum type="arabicPeriod"/>
            </a:pPr>
            <a:r>
              <a:rPr lang="en-US" sz="2400" dirty="0" smtClean="0"/>
              <a:t>THE TEST SCORE SHOULD BE INTERPRETABLE IN TERMS OF RELATIVE PERFORMANCE.</a:t>
            </a:r>
          </a:p>
          <a:p>
            <a:pPr>
              <a:buAutoNum type="arabicPeriod"/>
            </a:pPr>
            <a:r>
              <a:rPr lang="en-US" sz="2400" dirty="0" smtClean="0"/>
              <a:t>SHOULD BE ECONOMICAL IN TERMS OF COST OF INSTRUMENTS AND ECONOMY OF TIME.</a:t>
            </a:r>
            <a:endParaRPr lang="en-IN" sz="2400" dirty="0"/>
          </a:p>
        </p:txBody>
      </p:sp>
    </p:spTree>
    <p:extLst>
      <p:ext uri="{BB962C8B-B14F-4D97-AF65-F5344CB8AC3E}">
        <p14:creationId xmlns:p14="http://schemas.microsoft.com/office/powerpoint/2010/main" val="380019768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47571978"/>
              </p:ext>
            </p:extLst>
          </p:nvPr>
        </p:nvGraphicFramePr>
        <p:xfrm>
          <a:off x="822325" y="1100138"/>
          <a:ext cx="7521575" cy="35798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1670571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1800" dirty="0" smtClean="0"/>
              <a:t>APPLICATION AND INTERPRITATION OF MEAN</a:t>
            </a:r>
            <a:endParaRPr lang="en-IN" sz="1800" dirty="0"/>
          </a:p>
        </p:txBody>
      </p:sp>
      <p:sp>
        <p:nvSpPr>
          <p:cNvPr id="3" name="Content Placeholder 2"/>
          <p:cNvSpPr>
            <a:spLocks noGrp="1"/>
          </p:cNvSpPr>
          <p:nvPr>
            <p:ph idx="1"/>
          </p:nvPr>
        </p:nvSpPr>
        <p:spPr>
          <a:xfrm>
            <a:off x="822960" y="838200"/>
            <a:ext cx="7520940" cy="3842277"/>
          </a:xfrm>
        </p:spPr>
        <p:txBody>
          <a:bodyPr>
            <a:normAutofit/>
          </a:bodyPr>
          <a:lstStyle/>
          <a:p>
            <a:pPr algn="just"/>
            <a:r>
              <a:rPr lang="en-US" sz="1400" dirty="0" smtClean="0"/>
              <a:t>MEAN IS THE AVERAGE PERFORMANCE OF A GIVEN FREQUENCY DISTRIBUTION. MEAN REPRESENTS THE PERFORMANCE OF GIVEN GROUP.IN THIS FREQUENCY.</a:t>
            </a:r>
          </a:p>
          <a:p>
            <a:pPr algn="just"/>
            <a:r>
              <a:rPr lang="en-US" sz="1400" dirty="0" smtClean="0"/>
              <a:t>MID POINT = X, CLASS INTERVAL = (i), FREQUENCY = (f), NUMBER(N), A= Assumed mean, x= deviation from the assumed mean</a:t>
            </a:r>
          </a:p>
          <a:p>
            <a:pPr lvl="1" algn="just">
              <a:lnSpc>
                <a:spcPts val="1680"/>
              </a:lnSpc>
            </a:pPr>
            <a:r>
              <a:rPr lang="en-US" sz="1400" dirty="0" smtClean="0"/>
              <a:t>Small 'x'  = </a:t>
            </a:r>
            <a:r>
              <a:rPr lang="en-US" sz="1400" u="sng" dirty="0" smtClean="0"/>
              <a:t>X – A</a:t>
            </a:r>
          </a:p>
          <a:p>
            <a:pPr algn="just">
              <a:lnSpc>
                <a:spcPts val="1680"/>
              </a:lnSpc>
            </a:pPr>
            <a:r>
              <a:rPr lang="en-US" sz="1400" b="0" dirty="0" smtClean="0"/>
              <a:t>                          (i) </a:t>
            </a:r>
          </a:p>
          <a:p>
            <a:pPr algn="just">
              <a:lnSpc>
                <a:spcPts val="1680"/>
              </a:lnSpc>
            </a:pPr>
            <a:r>
              <a:rPr lang="en-US" sz="1400" b="0" dirty="0" smtClean="0"/>
              <a:t>M=∑X where x= a score</a:t>
            </a:r>
          </a:p>
          <a:p>
            <a:pPr algn="just">
              <a:lnSpc>
                <a:spcPts val="1680"/>
              </a:lnSpc>
            </a:pPr>
            <a:r>
              <a:rPr lang="en-US" sz="1400" b="0" dirty="0" smtClean="0"/>
              <a:t>N= number of scores in a series. ∑ stands for the sum of (known as sigma). Thus, the arithmetic mean or, more simply, the mean of the scores 93,90,89, 88, 86 is 446/5 =89.2</a:t>
            </a:r>
          </a:p>
          <a:p>
            <a:pPr algn="just">
              <a:lnSpc>
                <a:spcPts val="1680"/>
              </a:lnSpc>
            </a:pPr>
            <a:r>
              <a:rPr lang="en-US" sz="1400" b="0" dirty="0" smtClean="0"/>
              <a:t>Mean= A+∑</a:t>
            </a:r>
            <a:r>
              <a:rPr lang="en-US" sz="1400" b="0" dirty="0" err="1" smtClean="0"/>
              <a:t>fx</a:t>
            </a:r>
            <a:r>
              <a:rPr lang="en-US" sz="1400" b="0" dirty="0" smtClean="0"/>
              <a:t>‘/N x I</a:t>
            </a:r>
          </a:p>
          <a:p>
            <a:pPr algn="just">
              <a:lnSpc>
                <a:spcPts val="1680"/>
              </a:lnSpc>
            </a:pPr>
            <a:r>
              <a:rPr lang="en-US" sz="1400" b="0" dirty="0" smtClean="0"/>
              <a:t>  </a:t>
            </a:r>
          </a:p>
        </p:txBody>
      </p:sp>
    </p:spTree>
    <p:extLst>
      <p:ext uri="{BB962C8B-B14F-4D97-AF65-F5344CB8AC3E}">
        <p14:creationId xmlns:p14="http://schemas.microsoft.com/office/powerpoint/2010/main" val="310826281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520940" cy="548640"/>
          </a:xfrm>
        </p:spPr>
        <p:txBody>
          <a:bodyPr/>
          <a:lstStyle/>
          <a:p>
            <a:r>
              <a:rPr lang="en-US" sz="1600" dirty="0" smtClean="0"/>
              <a:t>EXAMPLE FOR FIND OUT MEAN</a:t>
            </a:r>
            <a:endParaRPr lang="en-IN" sz="1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94809397"/>
              </p:ext>
            </p:extLst>
          </p:nvPr>
        </p:nvGraphicFramePr>
        <p:xfrm>
          <a:off x="762001" y="1066797"/>
          <a:ext cx="5867400" cy="4066032"/>
        </p:xfrm>
        <a:graphic>
          <a:graphicData uri="http://schemas.openxmlformats.org/drawingml/2006/table">
            <a:tbl>
              <a:tblPr firstRow="1" firstCol="1" bandRow="1"/>
              <a:tblGrid>
                <a:gridCol w="1058951">
                  <a:extLst>
                    <a:ext uri="{9D8B030D-6E8A-4147-A177-3AD203B41FA5}">
                      <a16:colId xmlns:a16="http://schemas.microsoft.com/office/drawing/2014/main" val="20000"/>
                    </a:ext>
                  </a:extLst>
                </a:gridCol>
                <a:gridCol w="1287501">
                  <a:extLst>
                    <a:ext uri="{9D8B030D-6E8A-4147-A177-3AD203B41FA5}">
                      <a16:colId xmlns:a16="http://schemas.microsoft.com/office/drawing/2014/main" val="20001"/>
                    </a:ext>
                  </a:extLst>
                </a:gridCol>
                <a:gridCol w="1173226">
                  <a:extLst>
                    <a:ext uri="{9D8B030D-6E8A-4147-A177-3AD203B41FA5}">
                      <a16:colId xmlns:a16="http://schemas.microsoft.com/office/drawing/2014/main" val="20002"/>
                    </a:ext>
                  </a:extLst>
                </a:gridCol>
                <a:gridCol w="1173861">
                  <a:extLst>
                    <a:ext uri="{9D8B030D-6E8A-4147-A177-3AD203B41FA5}">
                      <a16:colId xmlns:a16="http://schemas.microsoft.com/office/drawing/2014/main" val="20003"/>
                    </a:ext>
                  </a:extLst>
                </a:gridCol>
                <a:gridCol w="1173861">
                  <a:extLst>
                    <a:ext uri="{9D8B030D-6E8A-4147-A177-3AD203B41FA5}">
                      <a16:colId xmlns:a16="http://schemas.microsoft.com/office/drawing/2014/main" val="20004"/>
                    </a:ext>
                  </a:extLst>
                </a:gridCol>
              </a:tblGrid>
              <a:tr h="679874">
                <a:tc>
                  <a:txBody>
                    <a:bodyPr/>
                    <a:lstStyle/>
                    <a:p>
                      <a:pPr>
                        <a:lnSpc>
                          <a:spcPct val="115000"/>
                        </a:lnSpc>
                        <a:spcAft>
                          <a:spcPts val="0"/>
                        </a:spcAft>
                      </a:pPr>
                      <a:r>
                        <a:rPr lang="en-IN" sz="1400" dirty="0">
                          <a:effectLst/>
                          <a:latin typeface="Calibri"/>
                          <a:ea typeface="Calibri"/>
                          <a:cs typeface="Times New Roman"/>
                        </a:rPr>
                        <a:t>Class Interval(i)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400" dirty="0">
                          <a:effectLst/>
                          <a:latin typeface="Calibri"/>
                          <a:ea typeface="Calibri"/>
                          <a:cs typeface="Times New Roman"/>
                        </a:rPr>
                        <a:t>Frequency(f)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400" dirty="0">
                          <a:effectLst/>
                          <a:latin typeface="Calibri"/>
                          <a:ea typeface="Calibri"/>
                          <a:cs typeface="Times New Roman"/>
                        </a:rPr>
                        <a:t>Midpoint(X)</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400" dirty="0">
                          <a:effectLst/>
                          <a:latin typeface="Calibri"/>
                          <a:ea typeface="Calibri"/>
                          <a:cs typeface="Times New Roman"/>
                        </a:rPr>
                        <a:t>Deviation from assumed mean</a:t>
                      </a:r>
                    </a:p>
                    <a:p>
                      <a:pPr>
                        <a:lnSpc>
                          <a:spcPct val="115000"/>
                        </a:lnSpc>
                        <a:spcAft>
                          <a:spcPts val="0"/>
                        </a:spcAft>
                      </a:pPr>
                      <a:r>
                        <a:rPr lang="en-IN" sz="1400" dirty="0">
                          <a:effectLst/>
                          <a:latin typeface="Calibri"/>
                          <a:ea typeface="Calibri"/>
                          <a:cs typeface="Times New Roman"/>
                        </a:rPr>
                        <a:t>x'= X – A/i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400" dirty="0">
                          <a:effectLst/>
                          <a:latin typeface="Calibri"/>
                          <a:ea typeface="Calibri"/>
                          <a:cs typeface="Times New Roman"/>
                        </a:rPr>
                        <a:t>F x'</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6625">
                <a:tc>
                  <a:txBody>
                    <a:bodyPr/>
                    <a:lstStyle/>
                    <a:p>
                      <a:pPr>
                        <a:lnSpc>
                          <a:spcPct val="115000"/>
                        </a:lnSpc>
                        <a:spcAft>
                          <a:spcPts val="0"/>
                        </a:spcAft>
                      </a:pPr>
                      <a:r>
                        <a:rPr lang="en-IN" sz="1600" dirty="0">
                          <a:effectLst/>
                          <a:latin typeface="Calibri"/>
                          <a:ea typeface="Calibri"/>
                          <a:cs typeface="Times New Roman"/>
                        </a:rPr>
                        <a:t>127 -129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128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a:effectLst/>
                          <a:latin typeface="Calibri"/>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6625">
                <a:tc>
                  <a:txBody>
                    <a:bodyPr/>
                    <a:lstStyle/>
                    <a:p>
                      <a:pPr>
                        <a:lnSpc>
                          <a:spcPct val="115000"/>
                        </a:lnSpc>
                        <a:spcAft>
                          <a:spcPts val="0"/>
                        </a:spcAft>
                      </a:pPr>
                      <a:r>
                        <a:rPr lang="en-IN" sz="1600">
                          <a:effectLst/>
                          <a:latin typeface="Calibri"/>
                          <a:ea typeface="Calibri"/>
                          <a:cs typeface="Times New Roman"/>
                        </a:rPr>
                        <a:t>124 – 126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125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6625">
                <a:tc>
                  <a:txBody>
                    <a:bodyPr/>
                    <a:lstStyle/>
                    <a:p>
                      <a:pPr>
                        <a:lnSpc>
                          <a:spcPct val="115000"/>
                        </a:lnSpc>
                        <a:spcAft>
                          <a:spcPts val="0"/>
                        </a:spcAft>
                      </a:pPr>
                      <a:r>
                        <a:rPr lang="en-IN" sz="1600">
                          <a:effectLst/>
                          <a:latin typeface="Calibri"/>
                          <a:ea typeface="Calibri"/>
                          <a:cs typeface="Times New Roman"/>
                        </a:rPr>
                        <a:t>121 – 123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122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6625">
                <a:tc>
                  <a:txBody>
                    <a:bodyPr/>
                    <a:lstStyle/>
                    <a:p>
                      <a:pPr>
                        <a:lnSpc>
                          <a:spcPct val="115000"/>
                        </a:lnSpc>
                        <a:spcAft>
                          <a:spcPts val="0"/>
                        </a:spcAft>
                      </a:pPr>
                      <a:r>
                        <a:rPr lang="en-IN" sz="1600" dirty="0">
                          <a:effectLst/>
                          <a:latin typeface="Calibri"/>
                          <a:ea typeface="Calibri"/>
                          <a:cs typeface="Times New Roman"/>
                        </a:rPr>
                        <a:t>118 -120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119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26625">
                <a:tc>
                  <a:txBody>
                    <a:bodyPr/>
                    <a:lstStyle/>
                    <a:p>
                      <a:pPr>
                        <a:lnSpc>
                          <a:spcPct val="115000"/>
                        </a:lnSpc>
                        <a:spcAft>
                          <a:spcPts val="0"/>
                        </a:spcAft>
                      </a:pPr>
                      <a:r>
                        <a:rPr lang="en-IN" sz="1600">
                          <a:effectLst/>
                          <a:latin typeface="Calibri"/>
                          <a:ea typeface="Calibri"/>
                          <a:cs typeface="Times New Roman"/>
                        </a:rPr>
                        <a:t>115 – 117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116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26625">
                <a:tc>
                  <a:txBody>
                    <a:bodyPr/>
                    <a:lstStyle/>
                    <a:p>
                      <a:pPr>
                        <a:lnSpc>
                          <a:spcPct val="115000"/>
                        </a:lnSpc>
                        <a:spcAft>
                          <a:spcPts val="0"/>
                        </a:spcAft>
                      </a:pPr>
                      <a:r>
                        <a:rPr lang="en-IN" sz="1600" dirty="0">
                          <a:effectLst/>
                          <a:latin typeface="Calibri"/>
                          <a:ea typeface="Calibri"/>
                          <a:cs typeface="Times New Roman"/>
                        </a:rPr>
                        <a:t>112 – 114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a:effectLst/>
                          <a:latin typeface="Calibri"/>
                          <a:ea typeface="Calibri"/>
                          <a:cs typeface="Times New Roman"/>
                        </a:rPr>
                        <a:t>113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26625">
                <a:tc>
                  <a:txBody>
                    <a:bodyPr/>
                    <a:lstStyle/>
                    <a:p>
                      <a:pPr>
                        <a:lnSpc>
                          <a:spcPct val="115000"/>
                        </a:lnSpc>
                        <a:spcAft>
                          <a:spcPts val="0"/>
                        </a:spcAft>
                      </a:pPr>
                      <a:r>
                        <a:rPr lang="en-IN" sz="1600">
                          <a:effectLst/>
                          <a:latin typeface="Calibri"/>
                          <a:ea typeface="Calibri"/>
                          <a:cs typeface="Times New Roman"/>
                        </a:rPr>
                        <a:t>109 – 111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110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26625">
                <a:tc>
                  <a:txBody>
                    <a:bodyPr/>
                    <a:lstStyle/>
                    <a:p>
                      <a:pPr>
                        <a:lnSpc>
                          <a:spcPct val="115000"/>
                        </a:lnSpc>
                        <a:spcAft>
                          <a:spcPts val="0"/>
                        </a:spcAft>
                      </a:pPr>
                      <a:r>
                        <a:rPr lang="en-IN" sz="1600">
                          <a:effectLst/>
                          <a:latin typeface="Calibri"/>
                          <a:ea typeface="Calibri"/>
                          <a:cs typeface="Times New Roman"/>
                        </a:rPr>
                        <a:t>106 – 108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107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26625">
                <a:tc>
                  <a:txBody>
                    <a:bodyPr/>
                    <a:lstStyle/>
                    <a:p>
                      <a:pPr>
                        <a:lnSpc>
                          <a:spcPct val="115000"/>
                        </a:lnSpc>
                        <a:spcAft>
                          <a:spcPts val="0"/>
                        </a:spcAft>
                      </a:pPr>
                      <a:r>
                        <a:rPr lang="en-IN" sz="1600">
                          <a:effectLst/>
                          <a:latin typeface="Calibri"/>
                          <a:ea typeface="Calibri"/>
                          <a:cs typeface="Times New Roman"/>
                        </a:rPr>
                        <a:t>103 – 105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104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26625">
                <a:tc>
                  <a:txBody>
                    <a:bodyPr/>
                    <a:lstStyle/>
                    <a:p>
                      <a:pPr>
                        <a:lnSpc>
                          <a:spcPct val="115000"/>
                        </a:lnSpc>
                        <a:spcAft>
                          <a:spcPts val="0"/>
                        </a:spcAft>
                      </a:pPr>
                      <a:r>
                        <a:rPr lang="en-IN" sz="1600">
                          <a:effectLst/>
                          <a:latin typeface="Calibri"/>
                          <a:ea typeface="Calibri"/>
                          <a:cs typeface="Times New Roman"/>
                        </a:rPr>
                        <a:t>100 – 102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101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26625">
                <a:tc>
                  <a:txBody>
                    <a:bodyPr/>
                    <a:lstStyle/>
                    <a:p>
                      <a:pPr>
                        <a:lnSpc>
                          <a:spcPct val="115000"/>
                        </a:lnSpc>
                        <a:spcAft>
                          <a:spcPts val="0"/>
                        </a:spcAft>
                      </a:pPr>
                      <a:r>
                        <a:rPr lang="en-IN" sz="16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N=24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600" dirty="0">
                          <a:effectLst/>
                          <a:latin typeface="Calibri"/>
                          <a:ea typeface="Calibri"/>
                          <a:cs typeface="Times New Roman"/>
                        </a:rPr>
                        <a:t>∑</a:t>
                      </a:r>
                      <a:r>
                        <a:rPr lang="en-IN" sz="1600" dirty="0" err="1">
                          <a:effectLst/>
                          <a:latin typeface="Calibri"/>
                          <a:ea typeface="Calibri"/>
                          <a:cs typeface="Times New Roman"/>
                        </a:rPr>
                        <a:t>fx</a:t>
                      </a:r>
                      <a:r>
                        <a:rPr lang="en-IN" sz="1600" dirty="0">
                          <a:effectLst/>
                          <a:latin typeface="Calibri"/>
                          <a:ea typeface="Calibri"/>
                          <a:cs typeface="Times New Roman"/>
                        </a:rPr>
                        <a:t>'= -8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69437638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152400"/>
            <a:ext cx="7520940" cy="533400"/>
          </a:xfrm>
        </p:spPr>
        <p:txBody>
          <a:bodyPr/>
          <a:lstStyle/>
          <a:p>
            <a:pPr marL="342900" lvl="0" indent="-342900" algn="ctr">
              <a:lnSpc>
                <a:spcPts val="1680"/>
              </a:lnSpc>
              <a:spcBef>
                <a:spcPts val="800"/>
              </a:spcBef>
            </a:pPr>
            <a:r>
              <a:rPr lang="en-US" sz="2400" cap="none" dirty="0">
                <a:solidFill>
                  <a:srgbClr val="000000"/>
                </a:solidFill>
                <a:latin typeface="Franklin Gothic Book"/>
                <a:ea typeface="+mn-ea"/>
                <a:cs typeface="+mn-cs"/>
              </a:rPr>
              <a:t>Mean= A+∑</a:t>
            </a:r>
            <a:r>
              <a:rPr lang="en-US" sz="2400" cap="none" dirty="0" err="1">
                <a:solidFill>
                  <a:srgbClr val="000000"/>
                </a:solidFill>
                <a:latin typeface="Franklin Gothic Book"/>
                <a:ea typeface="+mn-ea"/>
                <a:cs typeface="+mn-cs"/>
              </a:rPr>
              <a:t>fx</a:t>
            </a:r>
            <a:r>
              <a:rPr lang="en-US" sz="2400" cap="none" dirty="0">
                <a:solidFill>
                  <a:srgbClr val="000000"/>
                </a:solidFill>
                <a:latin typeface="Franklin Gothic Book"/>
                <a:ea typeface="+mn-ea"/>
                <a:cs typeface="+mn-cs"/>
              </a:rPr>
              <a:t>‘/N x I</a:t>
            </a:r>
            <a:br>
              <a:rPr lang="en-US" sz="2400" cap="none" dirty="0">
                <a:solidFill>
                  <a:srgbClr val="000000"/>
                </a:solidFill>
                <a:latin typeface="Franklin Gothic Book"/>
                <a:ea typeface="+mn-ea"/>
                <a:cs typeface="+mn-cs"/>
              </a:rPr>
            </a:br>
            <a:endParaRPr lang="en-IN" sz="4400" dirty="0"/>
          </a:p>
        </p:txBody>
      </p:sp>
      <p:sp>
        <p:nvSpPr>
          <p:cNvPr id="3" name="Content Placeholder 2"/>
          <p:cNvSpPr>
            <a:spLocks noGrp="1"/>
          </p:cNvSpPr>
          <p:nvPr>
            <p:ph idx="1"/>
          </p:nvPr>
        </p:nvSpPr>
        <p:spPr>
          <a:xfrm>
            <a:off x="822960" y="838200"/>
            <a:ext cx="7520940" cy="4876800"/>
          </a:xfrm>
        </p:spPr>
        <p:txBody>
          <a:bodyPr>
            <a:normAutofit lnSpcReduction="10000"/>
          </a:bodyPr>
          <a:lstStyle/>
          <a:p>
            <a:r>
              <a:rPr lang="en-IN" dirty="0"/>
              <a:t>x' = X – A/I = 128- 116(A= maximum frequency) and I is = class interval</a:t>
            </a:r>
          </a:p>
          <a:p>
            <a:r>
              <a:rPr lang="en-IN" dirty="0"/>
              <a:t>Therefore  128 -116/3 = 12/3=4 so, x' for the first column is 4 . and </a:t>
            </a:r>
            <a:r>
              <a:rPr lang="en-IN" dirty="0" err="1"/>
              <a:t>fx</a:t>
            </a:r>
            <a:r>
              <a:rPr lang="en-IN" dirty="0"/>
              <a:t> for the first column is 1 x 4 = 4 </a:t>
            </a:r>
          </a:p>
          <a:p>
            <a:r>
              <a:rPr lang="en-IN" dirty="0"/>
              <a:t>	125 – 116 /3 =  9/3=3 and </a:t>
            </a:r>
            <a:r>
              <a:rPr lang="en-IN" dirty="0" err="1"/>
              <a:t>fx</a:t>
            </a:r>
            <a:r>
              <a:rPr lang="en-IN" dirty="0"/>
              <a:t> is 2 x 3= 6</a:t>
            </a:r>
          </a:p>
          <a:p>
            <a:r>
              <a:rPr lang="en-IN" dirty="0"/>
              <a:t>	122 – 116/3	6/3 = 2 and </a:t>
            </a:r>
            <a:r>
              <a:rPr lang="en-IN" dirty="0" err="1"/>
              <a:t>fx</a:t>
            </a:r>
            <a:r>
              <a:rPr lang="en-IN" dirty="0"/>
              <a:t> is 3 x2 =6</a:t>
            </a:r>
          </a:p>
          <a:p>
            <a:r>
              <a:rPr lang="en-IN" dirty="0"/>
              <a:t>	119 -116/3 	3/3 = 1 and </a:t>
            </a:r>
            <a:r>
              <a:rPr lang="en-IN" dirty="0" err="1"/>
              <a:t>fx</a:t>
            </a:r>
            <a:r>
              <a:rPr lang="en-IN" dirty="0"/>
              <a:t> is 1 x 1 =1</a:t>
            </a:r>
          </a:p>
          <a:p>
            <a:r>
              <a:rPr lang="en-IN" dirty="0"/>
              <a:t>	116-116/3	0/3 = 0 and </a:t>
            </a:r>
            <a:r>
              <a:rPr lang="en-IN" dirty="0" err="1"/>
              <a:t>fx</a:t>
            </a:r>
            <a:r>
              <a:rPr lang="en-IN" dirty="0"/>
              <a:t> is 6 x 0 =0</a:t>
            </a:r>
          </a:p>
          <a:p>
            <a:r>
              <a:rPr lang="en-IN" dirty="0"/>
              <a:t>	113 -116/3	-3/3 =	-1 and </a:t>
            </a:r>
            <a:r>
              <a:rPr lang="en-IN" dirty="0" err="1"/>
              <a:t>fx</a:t>
            </a:r>
            <a:r>
              <a:rPr lang="en-IN" dirty="0"/>
              <a:t> = 4 x -1= -4</a:t>
            </a:r>
          </a:p>
          <a:p>
            <a:r>
              <a:rPr lang="en-IN" dirty="0"/>
              <a:t>	110 – 116/3	-6/3 = -2 and </a:t>
            </a:r>
            <a:r>
              <a:rPr lang="en-IN" dirty="0" err="1"/>
              <a:t>fx</a:t>
            </a:r>
            <a:r>
              <a:rPr lang="en-IN" dirty="0"/>
              <a:t> is = 3 x -2 = -6</a:t>
            </a:r>
          </a:p>
          <a:p>
            <a:r>
              <a:rPr lang="en-IN" dirty="0"/>
              <a:t>	107 – 116/3	-9/3 = -3 and </a:t>
            </a:r>
            <a:r>
              <a:rPr lang="en-IN" dirty="0" err="1"/>
              <a:t>fx</a:t>
            </a:r>
            <a:r>
              <a:rPr lang="en-IN" dirty="0"/>
              <a:t> is 2 x -3 = -6</a:t>
            </a:r>
          </a:p>
          <a:p>
            <a:r>
              <a:rPr lang="en-IN" dirty="0"/>
              <a:t>	104 -116/3	-12/3 = -4 and </a:t>
            </a:r>
            <a:r>
              <a:rPr lang="en-IN" dirty="0" err="1"/>
              <a:t>fx</a:t>
            </a:r>
            <a:r>
              <a:rPr lang="en-IN" dirty="0"/>
              <a:t> is 1 x -4 = -4</a:t>
            </a:r>
          </a:p>
          <a:p>
            <a:r>
              <a:rPr lang="en-IN" dirty="0"/>
              <a:t>	101 – 116/3	-15/3 = -5 and </a:t>
            </a:r>
            <a:r>
              <a:rPr lang="en-IN" dirty="0" err="1"/>
              <a:t>fx</a:t>
            </a:r>
            <a:r>
              <a:rPr lang="en-IN" dirty="0"/>
              <a:t> is 1 x -5 = -5</a:t>
            </a:r>
          </a:p>
          <a:p>
            <a:r>
              <a:rPr lang="en-IN" dirty="0"/>
              <a:t>Mean is  = A+∑</a:t>
            </a:r>
            <a:r>
              <a:rPr lang="en-IN" dirty="0" err="1"/>
              <a:t>fx</a:t>
            </a:r>
            <a:r>
              <a:rPr lang="en-IN" dirty="0"/>
              <a:t>'  x (i)/N  116 +(-8) X  3/24 = 116 + (-24/24) = 116 + (-1) = 115  </a:t>
            </a:r>
            <a:endParaRPr lang="en-IN" dirty="0" smtClean="0"/>
          </a:p>
          <a:p>
            <a:r>
              <a:rPr lang="en-US" dirty="0" smtClean="0"/>
              <a:t>Interpret: mean is the average performance of given frequency distribution. And represent the performance of the given group.</a:t>
            </a:r>
            <a:endParaRPr lang="en-IN" dirty="0"/>
          </a:p>
          <a:p>
            <a:endParaRPr lang="en-IN" dirty="0"/>
          </a:p>
        </p:txBody>
      </p:sp>
    </p:spTree>
    <p:extLst>
      <p:ext uri="{BB962C8B-B14F-4D97-AF65-F5344CB8AC3E}">
        <p14:creationId xmlns:p14="http://schemas.microsoft.com/office/powerpoint/2010/main" val="83957766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t>Normal probability curve and its interpretation</a:t>
            </a:r>
            <a:endParaRPr lang="en-IN" sz="1800" dirty="0"/>
          </a:p>
        </p:txBody>
      </p:sp>
      <p:sp>
        <p:nvSpPr>
          <p:cNvPr id="3" name="Content Placeholder 2"/>
          <p:cNvSpPr>
            <a:spLocks noGrp="1"/>
          </p:cNvSpPr>
          <p:nvPr>
            <p:ph idx="1"/>
          </p:nvPr>
        </p:nvSpPr>
        <p:spPr>
          <a:xfrm>
            <a:off x="822960" y="1100628"/>
            <a:ext cx="7520940" cy="4385772"/>
          </a:xfrm>
        </p:spPr>
        <p:txBody>
          <a:bodyPr>
            <a:normAutofit fontScale="92500" lnSpcReduction="20000"/>
          </a:bodyPr>
          <a:lstStyle/>
          <a:p>
            <a:pPr algn="just"/>
            <a:r>
              <a:rPr lang="en-US" sz="2200" dirty="0" smtClean="0"/>
              <a:t>Distribution of score  may assume many different shapes. When a frequency distribution is plotted with only small number of scores, the shape of the curve will be very uneven or irregular. With a large number of scores, the curve would be ordinarily be expected to take on a more smoothed or regular appearance.</a:t>
            </a:r>
          </a:p>
          <a:p>
            <a:pPr algn="just"/>
            <a:r>
              <a:rPr lang="en-US" sz="1900" dirty="0" smtClean="0"/>
              <a:t>NORMAL PROBABILITY CURVE:  IT IS A BELL SHAPED PERFECTLY BILATERALLY SYMMETRICAL CURVE  WHEREIN THE MEASURES ARE CONCENTRATED CLOSED AROUND THE CENTRE AND TAPER OFF FROM THIS  CENTRAL HIGH(CREST) TO THE LEFT AND RIGHT . </a:t>
            </a:r>
          </a:p>
          <a:p>
            <a:pPr algn="just"/>
            <a:r>
              <a:rPr lang="en-US" sz="1900" dirty="0" smtClean="0"/>
              <a:t>THERE ARE RELATIVELY FEW MEASURES AT THE LOW SCORE-END OF THE SCALE; AN INCREASEING NUMBER UP TO A MAXIMUM AT THE MIDDLE POSITION; AND A PROGRESSIVE FALLING –OFF TOWARDS THE </a:t>
            </a:r>
            <a:r>
              <a:rPr lang="en-US" sz="1900" dirty="0" err="1" smtClean="0"/>
              <a:t>HiGH</a:t>
            </a:r>
            <a:r>
              <a:rPr lang="en-US" sz="1900" dirty="0" smtClean="0"/>
              <a:t> SCORE –END OF THE SCALE.</a:t>
            </a:r>
          </a:p>
          <a:p>
            <a:pPr algn="just"/>
            <a:r>
              <a:rPr lang="en-US" sz="1900" dirty="0" smtClean="0"/>
              <a:t>IT OCCURE WHENEVER A LARGE ELEMENT OF CHANCE ENTERS INTO A MEASUREMENT AND WHEN EACH CHANCE EVENT HAS 50 – 50 PROBABILITY OF OCCURING</a:t>
            </a:r>
            <a:r>
              <a:rPr lang="en-US" sz="1400" dirty="0" smtClean="0"/>
              <a:t>.   </a:t>
            </a:r>
            <a:endParaRPr lang="en-IN" sz="1400" dirty="0"/>
          </a:p>
        </p:txBody>
      </p:sp>
    </p:spTree>
    <p:extLst>
      <p:ext uri="{BB962C8B-B14F-4D97-AF65-F5344CB8AC3E}">
        <p14:creationId xmlns:p14="http://schemas.microsoft.com/office/powerpoint/2010/main" val="379977450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600" dirty="0" smtClean="0"/>
              <a:t>NORMAL PROBABILTY CURVE</a:t>
            </a:r>
            <a:endParaRPr lang="en-IN" sz="1600" dirty="0"/>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822960" y="1100628"/>
                <a:ext cx="7520940" cy="4766772"/>
              </a:xfrm>
            </p:spPr>
            <p:txBody>
              <a:bodyPr>
                <a:noAutofit/>
              </a:bodyPr>
              <a:lstStyle/>
              <a:p>
                <a:r>
                  <a:rPr lang="en-US" dirty="0" smtClean="0"/>
                  <a:t>NORMAL PROBABILITY CURVE IS (STANDARD FIGURE )=68.26%</a:t>
                </a:r>
              </a:p>
              <a:p>
                <a:r>
                  <a:rPr lang="en-US" dirty="0"/>
                  <a:t>Mean </a:t>
                </a:r>
                <a:r>
                  <a:rPr lang="en-US" dirty="0" smtClean="0"/>
                  <a:t>±1𝝈 = 68.29</a:t>
                </a:r>
                <a:r>
                  <a:rPr lang="en-US" dirty="0"/>
                  <a:t>%, Mean </a:t>
                </a:r>
                <a:r>
                  <a:rPr lang="en-US" dirty="0" smtClean="0"/>
                  <a:t>±2𝝈 </a:t>
                </a:r>
                <a:r>
                  <a:rPr lang="en-US" dirty="0"/>
                  <a:t>= </a:t>
                </a:r>
                <a:r>
                  <a:rPr lang="en-US" dirty="0" smtClean="0"/>
                  <a:t>95%%, </a:t>
                </a:r>
                <a:r>
                  <a:rPr lang="en-US" dirty="0"/>
                  <a:t>, Mean </a:t>
                </a:r>
                <a:r>
                  <a:rPr lang="en-US" dirty="0" smtClean="0"/>
                  <a:t>±3𝝈 </a:t>
                </a:r>
                <a:r>
                  <a:rPr lang="en-US" dirty="0"/>
                  <a:t>= </a:t>
                </a:r>
                <a:r>
                  <a:rPr lang="en-US" dirty="0" smtClean="0"/>
                  <a:t>99%, </a:t>
                </a:r>
              </a:p>
              <a:p>
                <a:r>
                  <a:rPr lang="en-IN" dirty="0" smtClean="0"/>
                  <a:t>The number of cases in the normal distribution between the mean and the ordinate erected at the distances of  ±1</a:t>
                </a:r>
                <a14:m>
                  <m:oMath xmlns:m="http://schemas.openxmlformats.org/officeDocument/2006/math">
                    <m:r>
                      <a:rPr lang="en-IN" i="1" smtClean="0">
                        <a:latin typeface="Cambria Math"/>
                        <a:ea typeface="Cambria Math"/>
                      </a:rPr>
                      <m:t>𝝈</m:t>
                    </m:r>
                  </m:oMath>
                </a14:m>
                <a:r>
                  <a:rPr lang="en-IN" dirty="0"/>
                  <a:t>, </a:t>
                </a:r>
                <a:r>
                  <a:rPr lang="en-IN" dirty="0" smtClean="0"/>
                  <a:t>±2𝝈</a:t>
                </a:r>
                <a:r>
                  <a:rPr lang="en-IN" dirty="0"/>
                  <a:t>, and  </a:t>
                </a:r>
                <a:r>
                  <a:rPr lang="en-IN" dirty="0" smtClean="0"/>
                  <a:t>±3𝝈 is shown below</a:t>
                </a:r>
              </a:p>
              <a:p>
                <a:r>
                  <a:rPr lang="en-US" dirty="0" smtClean="0"/>
                  <a:t>(i) Between mean </a:t>
                </a:r>
                <a:r>
                  <a:rPr lang="en-US" dirty="0"/>
                  <a:t>and  </a:t>
                </a:r>
                <a:r>
                  <a:rPr lang="en-US" dirty="0" smtClean="0"/>
                  <a:t>1𝝈	= 34.13% = 3413 cases in 10,000.</a:t>
                </a:r>
              </a:p>
              <a:p>
                <a:r>
                  <a:rPr lang="en-US" dirty="0" smtClean="0"/>
                  <a:t>(ii) Between mean and </a:t>
                </a:r>
                <a:r>
                  <a:rPr lang="en-US" dirty="0"/>
                  <a:t>- 1</a:t>
                </a:r>
                <a:r>
                  <a:rPr lang="en-US" dirty="0" smtClean="0"/>
                  <a:t>𝝈	= 34.13% =  3413 cases in 10,000</a:t>
                </a:r>
              </a:p>
              <a:p>
                <a:r>
                  <a:rPr lang="en-US" dirty="0" smtClean="0"/>
                  <a:t>(iii) </a:t>
                </a:r>
                <a:r>
                  <a:rPr lang="en-US" dirty="0"/>
                  <a:t>Between </a:t>
                </a:r>
                <a:r>
                  <a:rPr lang="en-US" dirty="0" smtClean="0"/>
                  <a:t>1𝝈 n </a:t>
                </a:r>
                <a:r>
                  <a:rPr lang="en-US" dirty="0"/>
                  <a:t>and </a:t>
                </a:r>
                <a:r>
                  <a:rPr lang="en-US" dirty="0" smtClean="0"/>
                  <a:t>2𝝈     	= 13.59% = 1359 cases in 10,000</a:t>
                </a:r>
              </a:p>
              <a:p>
                <a:r>
                  <a:rPr lang="en-US" dirty="0" smtClean="0"/>
                  <a:t>(iv) </a:t>
                </a:r>
                <a:r>
                  <a:rPr lang="en-US" dirty="0"/>
                  <a:t>Between </a:t>
                </a:r>
                <a:r>
                  <a:rPr lang="en-US" dirty="0" smtClean="0"/>
                  <a:t>-1𝝈  and </a:t>
                </a:r>
                <a:r>
                  <a:rPr lang="en-US" dirty="0"/>
                  <a:t>-</a:t>
                </a:r>
                <a:r>
                  <a:rPr lang="en-US" dirty="0" smtClean="0"/>
                  <a:t>2𝝈 	= 13.59% = 1359 cases in 10,000</a:t>
                </a:r>
              </a:p>
              <a:p>
                <a:r>
                  <a:rPr lang="en-US" dirty="0" smtClean="0"/>
                  <a:t>(v</a:t>
                </a:r>
                <a:r>
                  <a:rPr lang="en-US" dirty="0"/>
                  <a:t>) Between 2𝝈 </a:t>
                </a:r>
                <a:r>
                  <a:rPr lang="en-US" dirty="0" smtClean="0"/>
                  <a:t>and  3𝝈	= 2.15% = 215 cases in 10,000</a:t>
                </a:r>
              </a:p>
              <a:p>
                <a:r>
                  <a:rPr lang="en-US" dirty="0" smtClean="0"/>
                  <a:t>(vi</a:t>
                </a:r>
                <a:r>
                  <a:rPr lang="en-US" dirty="0"/>
                  <a:t>) Between </a:t>
                </a:r>
                <a:r>
                  <a:rPr lang="en-US" dirty="0" smtClean="0"/>
                  <a:t>-2</a:t>
                </a:r>
                <a:r>
                  <a:rPr lang="en-US" dirty="0"/>
                  <a:t>𝝈 </a:t>
                </a:r>
                <a:r>
                  <a:rPr lang="en-US" dirty="0" smtClean="0"/>
                  <a:t>and  -3𝝈 	= 2.15% = 215 cases in 10000 </a:t>
                </a:r>
              </a:p>
              <a:p>
                <a:r>
                  <a:rPr lang="en-US" dirty="0"/>
                  <a:t>(vii)Beyond </a:t>
                </a:r>
                <a:r>
                  <a:rPr lang="en-US" dirty="0" smtClean="0"/>
                  <a:t>3𝝈 		= .13% = 13 cases in 10000</a:t>
                </a:r>
              </a:p>
              <a:p>
                <a:r>
                  <a:rPr lang="en-US" dirty="0" smtClean="0"/>
                  <a:t>(viii</a:t>
                </a:r>
                <a:r>
                  <a:rPr lang="en-US" dirty="0"/>
                  <a:t>) Beyond </a:t>
                </a:r>
                <a:r>
                  <a:rPr lang="en-US" dirty="0" smtClean="0"/>
                  <a:t>-3𝝈		= .13% = 13 cases in 10000</a:t>
                </a:r>
              </a:p>
              <a:p>
                <a:r>
                  <a:rPr lang="en-US" dirty="0" smtClean="0"/>
                  <a:t>			------------       ---------</a:t>
                </a:r>
              </a:p>
              <a:p>
                <a:r>
                  <a:rPr lang="en-US" dirty="0" smtClean="0"/>
                  <a:t>			100%	10,000	 </a:t>
                </a:r>
              </a:p>
              <a:p>
                <a:endParaRPr lang="en-IN" dirty="0"/>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822960" y="1100628"/>
                <a:ext cx="7520940" cy="4766772"/>
              </a:xfrm>
              <a:blipFill rotWithShape="1">
                <a:blip r:embed="rId2"/>
                <a:stretch>
                  <a:fillRect l="-405" t="-384" b="-8056"/>
                </a:stretch>
              </a:blipFill>
            </p:spPr>
            <p:txBody>
              <a:bodyPr/>
              <a:lstStyle/>
              <a:p>
                <a:r>
                  <a:rPr lang="en-IN">
                    <a:noFill/>
                  </a:rPr>
                  <a:t> </a:t>
                </a:r>
              </a:p>
            </p:txBody>
          </p:sp>
        </mc:Fallback>
      </mc:AlternateContent>
    </p:spTree>
    <p:extLst>
      <p:ext uri="{BB962C8B-B14F-4D97-AF65-F5344CB8AC3E}">
        <p14:creationId xmlns:p14="http://schemas.microsoft.com/office/powerpoint/2010/main" val="132454947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NPC</a:t>
            </a:r>
            <a:endParaRPr lang="en-IN" dirty="0"/>
          </a:p>
        </p:txBody>
      </p:sp>
      <p:sp>
        <p:nvSpPr>
          <p:cNvPr id="3" name="Content Placeholder 2"/>
          <p:cNvSpPr>
            <a:spLocks noGrp="1"/>
          </p:cNvSpPr>
          <p:nvPr>
            <p:ph idx="1"/>
          </p:nvPr>
        </p:nvSpPr>
        <p:spPr/>
        <p:txBody>
          <a:bodyPr/>
          <a:lstStyle/>
          <a:p>
            <a:r>
              <a:rPr lang="en-IN" dirty="0"/>
              <a:t>IF IN THE GIVEN CHART  𝝈 = 3.85 </a:t>
            </a:r>
            <a:r>
              <a:rPr lang="en-IN" dirty="0" smtClean="0"/>
              <a:t>, INTERPRET </a:t>
            </a:r>
            <a:r>
              <a:rPr lang="en-IN" dirty="0"/>
              <a:t>THE RESULT</a:t>
            </a:r>
          </a:p>
          <a:p>
            <a:r>
              <a:rPr lang="en-IN" dirty="0"/>
              <a:t>IN NPC M±𝟏𝝈 = 68.26%</a:t>
            </a:r>
          </a:p>
          <a:p>
            <a:r>
              <a:rPr lang="en-IN" dirty="0"/>
              <a:t>IN THE FREQUENCY DISTRIBUTION M+1𝝈 </a:t>
            </a:r>
            <a:r>
              <a:rPr lang="en-IN" dirty="0" smtClean="0"/>
              <a:t> ↔  </a:t>
            </a:r>
            <a:r>
              <a:rPr lang="en-IN" dirty="0"/>
              <a:t>M-1𝝈</a:t>
            </a:r>
          </a:p>
          <a:p>
            <a:r>
              <a:rPr lang="en-IN" dirty="0"/>
              <a:t>MEAN IS 115, 115+1(3.85) = 118.85 AND 115 – 1(3.85) = 111.15</a:t>
            </a:r>
          </a:p>
          <a:p>
            <a:r>
              <a:rPr lang="en-IN" dirty="0"/>
              <a:t>RANGE IS 118.85 TO 111.15</a:t>
            </a:r>
          </a:p>
          <a:p>
            <a:r>
              <a:rPr lang="en-IN" dirty="0"/>
              <a:t>FREQUENCIES ARE 1,6,4  S0 1+6+4 = 11/N x 100  = 11/ 24 x 100 = 45.83%</a:t>
            </a:r>
          </a:p>
          <a:p>
            <a:r>
              <a:rPr lang="en-IN" dirty="0"/>
              <a:t>In </a:t>
            </a:r>
            <a:r>
              <a:rPr lang="en-IN" dirty="0" err="1"/>
              <a:t>npc</a:t>
            </a:r>
            <a:r>
              <a:rPr lang="en-IN" dirty="0"/>
              <a:t> ±1 𝝈 = 68.26 % and in Frequency distribution M±1 𝝈 =45.83%</a:t>
            </a:r>
          </a:p>
          <a:p>
            <a:r>
              <a:rPr lang="en-IN" dirty="0"/>
              <a:t>THE DISTRIBUTION IS NOT NORMAL,MUCH BELOW THE NORMAL VALUE</a:t>
            </a:r>
          </a:p>
          <a:p>
            <a:endParaRPr lang="en-IN" dirty="0"/>
          </a:p>
        </p:txBody>
      </p:sp>
    </p:spTree>
    <p:extLst>
      <p:ext uri="{BB962C8B-B14F-4D97-AF65-F5344CB8AC3E}">
        <p14:creationId xmlns:p14="http://schemas.microsoft.com/office/powerpoint/2010/main" val="132857017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600" dirty="0" smtClean="0"/>
              <a:t>SHORT CUT METHOD TO FIND DEVIATION</a:t>
            </a:r>
            <a:endParaRPr lang="en-IN" sz="1600" dirty="0"/>
          </a:p>
        </p:txBody>
      </p:sp>
      <p:sp>
        <p:nvSpPr>
          <p:cNvPr id="3" name="Content Placeholder 2"/>
          <p:cNvSpPr>
            <a:spLocks noGrp="1"/>
          </p:cNvSpPr>
          <p:nvPr>
            <p:ph idx="1"/>
          </p:nvPr>
        </p:nvSpPr>
        <p:spPr/>
        <p:txBody>
          <a:bodyPr/>
          <a:lstStyle/>
          <a:p>
            <a:r>
              <a:rPr lang="en-US" dirty="0" smtClean="0"/>
              <a:t>EXAMPLE:  THE MEAN OF THE SCORES 93,90,89,88,86 IS =446/5 = 89.2.</a:t>
            </a:r>
          </a:p>
          <a:p>
            <a:r>
              <a:rPr lang="en-US" dirty="0" smtClean="0"/>
              <a:t>IN SHORT CUT LET US ASSUME THAT THE MEAN IN THE ABOVE SERIES IS 89. FIND OUT THE DEVIATION OF EACH SCORE FROM THE MEAN.   x‘ WILL BE 4,1,0,-1,-3 RESPECTIVELY. ADD THEM IN THE FORMULA M= X+ </a:t>
            </a:r>
            <a:r>
              <a:rPr lang="en-US" u="sng" dirty="0" smtClean="0"/>
              <a:t>∑x'  </a:t>
            </a:r>
          </a:p>
          <a:p>
            <a:r>
              <a:rPr lang="en-US" dirty="0"/>
              <a:t> </a:t>
            </a:r>
            <a:r>
              <a:rPr lang="en-US" dirty="0" smtClean="0"/>
              <a:t>                                                                                               N</a:t>
            </a:r>
          </a:p>
          <a:p>
            <a:r>
              <a:rPr lang="en-US" dirty="0" smtClean="0"/>
              <a:t>x‘= deviation from the assumed mean. In this case M= 89+ 1/5 = 89.2 </a:t>
            </a:r>
            <a:endParaRPr lang="en-IN" dirty="0"/>
          </a:p>
        </p:txBody>
      </p:sp>
    </p:spTree>
    <p:extLst>
      <p:ext uri="{BB962C8B-B14F-4D97-AF65-F5344CB8AC3E}">
        <p14:creationId xmlns:p14="http://schemas.microsoft.com/office/powerpoint/2010/main" val="398099225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Define central tendency</a:t>
            </a:r>
            <a:endParaRPr lang="en-IN" dirty="0"/>
          </a:p>
        </p:txBody>
      </p:sp>
      <p:sp>
        <p:nvSpPr>
          <p:cNvPr id="3" name="Content Placeholder 2"/>
          <p:cNvSpPr>
            <a:spLocks noGrp="1"/>
          </p:cNvSpPr>
          <p:nvPr>
            <p:ph idx="1"/>
          </p:nvPr>
        </p:nvSpPr>
        <p:spPr/>
        <p:txBody>
          <a:bodyPr/>
          <a:lstStyle/>
          <a:p>
            <a:pPr marL="0" indent="0" algn="just">
              <a:lnSpc>
                <a:spcPct val="150000"/>
              </a:lnSpc>
              <a:defRPr/>
            </a:pPr>
            <a:r>
              <a:rPr lang="en-US" sz="2400" dirty="0">
                <a:latin typeface="Times New Roman" pitchFamily="18" charset="0"/>
                <a:cs typeface="Times New Roman" pitchFamily="18" charset="0"/>
              </a:rPr>
              <a:t>Simpson and Kafka defined  it as “ A measure of central tendency is a typical value around which other figures congregate”</a:t>
            </a:r>
          </a:p>
          <a:p>
            <a:pPr marL="0" indent="0" algn="just">
              <a:lnSpc>
                <a:spcPct val="150000"/>
              </a:lnSpc>
              <a:defRPr/>
            </a:pPr>
            <a:r>
              <a:rPr lang="en-US" sz="2400" dirty="0">
                <a:latin typeface="Times New Roman" pitchFamily="18" charset="0"/>
                <a:cs typeface="Times New Roman" pitchFamily="18" charset="0"/>
              </a:rPr>
              <a:t>    Waugh has expressed “An average stand for the whole group of which it forms a part yet represents the whole”.</a:t>
            </a:r>
          </a:p>
          <a:p>
            <a:endParaRPr lang="en-IN" dirty="0"/>
          </a:p>
        </p:txBody>
      </p:sp>
    </p:spTree>
    <p:extLst>
      <p:ext uri="{BB962C8B-B14F-4D97-AF65-F5344CB8AC3E}">
        <p14:creationId xmlns:p14="http://schemas.microsoft.com/office/powerpoint/2010/main" val="3775631403"/>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PERCENTILE RANK</a:t>
            </a:r>
            <a:endParaRPr lang="en-IN" dirty="0"/>
          </a:p>
        </p:txBody>
      </p:sp>
      <p:sp>
        <p:nvSpPr>
          <p:cNvPr id="3" name="Content Placeholder 2"/>
          <p:cNvSpPr>
            <a:spLocks noGrp="1"/>
          </p:cNvSpPr>
          <p:nvPr>
            <p:ph idx="1"/>
          </p:nvPr>
        </p:nvSpPr>
        <p:spPr/>
        <p:txBody>
          <a:bodyPr/>
          <a:lstStyle/>
          <a:p>
            <a:r>
              <a:rPr lang="en-IN" dirty="0"/>
              <a:t>Percentile Rank</a:t>
            </a:r>
          </a:p>
          <a:p>
            <a:r>
              <a:rPr lang="en-IN" dirty="0"/>
              <a:t>The percentile rank of a particular score is defined as the percentage of the scores in a distribution which are at or below the particular score.</a:t>
            </a:r>
          </a:p>
          <a:p>
            <a:r>
              <a:rPr lang="en-IN" dirty="0"/>
              <a:t>It is possible to determine some percentile ranks directly from the frequency distribution table, provided that the percentile ranks are percentages that appear in the table.</a:t>
            </a:r>
          </a:p>
          <a:p>
            <a:endParaRPr lang="en-IN" dirty="0"/>
          </a:p>
          <a:p>
            <a:r>
              <a:rPr lang="en-IN" dirty="0"/>
              <a:t>For example, the percentile rank of X=3.5 is 70% (note that 3.5 is the upper real limit of the category where X=3).</a:t>
            </a:r>
          </a:p>
          <a:p>
            <a:endParaRPr lang="en-IN" dirty="0"/>
          </a:p>
          <a:p>
            <a:endParaRPr lang="en-IN" dirty="0"/>
          </a:p>
        </p:txBody>
      </p:sp>
    </p:spTree>
    <p:extLst>
      <p:ext uri="{BB962C8B-B14F-4D97-AF65-F5344CB8AC3E}">
        <p14:creationId xmlns:p14="http://schemas.microsoft.com/office/powerpoint/2010/main" val="19213113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VALIDITY</a:t>
            </a:r>
            <a:endParaRPr lang="en-IN" dirty="0"/>
          </a:p>
        </p:txBody>
      </p:sp>
      <p:sp>
        <p:nvSpPr>
          <p:cNvPr id="3" name="Content Placeholder 2"/>
          <p:cNvSpPr>
            <a:spLocks noGrp="1"/>
          </p:cNvSpPr>
          <p:nvPr>
            <p:ph idx="1"/>
          </p:nvPr>
        </p:nvSpPr>
        <p:spPr/>
        <p:txBody>
          <a:bodyPr>
            <a:normAutofit fontScale="92500"/>
          </a:bodyPr>
          <a:lstStyle/>
          <a:p>
            <a:r>
              <a:rPr lang="en-US" dirty="0" smtClean="0"/>
              <a:t>ACCURATE MEASUREMENT /RIGHT MACHINE</a:t>
            </a:r>
          </a:p>
          <a:p>
            <a:r>
              <a:rPr lang="en-US" sz="1800" u="sng" dirty="0" smtClean="0"/>
              <a:t>FACTORS AFFECTING VALIDITY:</a:t>
            </a:r>
          </a:p>
          <a:p>
            <a:r>
              <a:rPr lang="en-US" b="0" dirty="0" smtClean="0"/>
              <a:t>(A</a:t>
            </a:r>
            <a:r>
              <a:rPr lang="en-US" sz="1800" b="0" dirty="0" smtClean="0"/>
              <a:t>)SPECIFIC GROUP:- TEST FOR COLLEGE STUDENTS MAY NOT BE VALID FOR ELIMENTARY GROUPS</a:t>
            </a:r>
          </a:p>
          <a:p>
            <a:r>
              <a:rPr lang="en-US" sz="1800" b="0" dirty="0" smtClean="0"/>
              <a:t>(B)INSTRUCTION IN TEST CONSTRUCTION:- LAY PROPER INSTRUCTIONS</a:t>
            </a:r>
          </a:p>
          <a:p>
            <a:r>
              <a:rPr lang="en-US" sz="1800" b="0" dirty="0" smtClean="0"/>
              <a:t>© DIFFERENTIAL IN FAMILARITY AND TRIAL:-LEVEL OF FAMILARITY TO THE PARTICULAR EVENT</a:t>
            </a:r>
          </a:p>
          <a:p>
            <a:r>
              <a:rPr lang="en-US" sz="1800" b="0" dirty="0" smtClean="0"/>
              <a:t>(D)RELIABILITY AND OBJECTIVITY:-HIGHER RELIABILITY AND OBJECTIVITY THE HIGHER WILL BE VALIDITY</a:t>
            </a:r>
          </a:p>
          <a:p>
            <a:r>
              <a:rPr lang="en-US" sz="1800" b="0" dirty="0" smtClean="0"/>
              <a:t>(E) RELEVANCE OF TESTS:- UNLESS THE TESST RELEVENT TO MEASUREMENT THE TEST  ITEMS ,ITS VALIDITY CANNOT ACHIEVE ACCEPTABLE LEVEL. </a:t>
            </a:r>
            <a:endParaRPr lang="en-IN" b="0" dirty="0"/>
          </a:p>
        </p:txBody>
      </p:sp>
    </p:spTree>
    <p:extLst>
      <p:ext uri="{BB962C8B-B14F-4D97-AF65-F5344CB8AC3E}">
        <p14:creationId xmlns:p14="http://schemas.microsoft.com/office/powerpoint/2010/main" val="415503290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PERCENTILE </a:t>
            </a:r>
            <a:endParaRPr lang="en-IN" dirty="0"/>
          </a:p>
        </p:txBody>
      </p:sp>
      <p:sp>
        <p:nvSpPr>
          <p:cNvPr id="3" name="Content Placeholder 2"/>
          <p:cNvSpPr>
            <a:spLocks noGrp="1"/>
          </p:cNvSpPr>
          <p:nvPr>
            <p:ph idx="1"/>
          </p:nvPr>
        </p:nvSpPr>
        <p:spPr/>
        <p:txBody>
          <a:bodyPr/>
          <a:lstStyle/>
          <a:p>
            <a:endParaRPr lang="en-IN" dirty="0"/>
          </a:p>
          <a:p>
            <a:r>
              <a:rPr lang="en-IN" dirty="0"/>
              <a:t>When a score is identified by its percentile rank, the score is called a percentile.</a:t>
            </a:r>
          </a:p>
          <a:p>
            <a:r>
              <a:rPr lang="en-IN" dirty="0"/>
              <a:t>It is also possible to determine some percentiles directly from the frequency distribution table, provided that the percentiles are upper real limits of a category.</a:t>
            </a:r>
          </a:p>
          <a:p>
            <a:endParaRPr lang="en-IN" dirty="0"/>
          </a:p>
          <a:p>
            <a:r>
              <a:rPr lang="en-IN" dirty="0"/>
              <a:t>Thus, the 95th percentile is X=4.5, the upper real limit of the X=4 category.</a:t>
            </a:r>
          </a:p>
        </p:txBody>
      </p:sp>
    </p:spTree>
    <p:extLst>
      <p:ext uri="{BB962C8B-B14F-4D97-AF65-F5344CB8AC3E}">
        <p14:creationId xmlns:p14="http://schemas.microsoft.com/office/powerpoint/2010/main" val="1982944022"/>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320040"/>
          </a:xfrm>
        </p:spPr>
        <p:txBody>
          <a:bodyPr/>
          <a:lstStyle/>
          <a:p>
            <a:pPr algn="ctr"/>
            <a:r>
              <a:rPr lang="en-US" sz="2400" dirty="0" smtClean="0"/>
              <a:t>Percentile &amp; percentile rank</a:t>
            </a:r>
            <a:endParaRPr lang="en-IN" sz="2400" dirty="0"/>
          </a:p>
        </p:txBody>
      </p:sp>
      <p:sp>
        <p:nvSpPr>
          <p:cNvPr id="3" name="Content Placeholder 2"/>
          <p:cNvSpPr>
            <a:spLocks noGrp="1"/>
          </p:cNvSpPr>
          <p:nvPr>
            <p:ph idx="1"/>
          </p:nvPr>
        </p:nvSpPr>
        <p:spPr>
          <a:xfrm>
            <a:off x="822960" y="762000"/>
            <a:ext cx="7520940" cy="5334000"/>
          </a:xfrm>
        </p:spPr>
        <p:txBody>
          <a:bodyPr>
            <a:noAutofit/>
          </a:bodyPr>
          <a:lstStyle/>
          <a:p>
            <a:pPr algn="just"/>
            <a:r>
              <a:rPr lang="en-IN" sz="2800" dirty="0"/>
              <a:t>Percentiles and percentile ranks are frequently used as indicators of performance in </a:t>
            </a:r>
            <a:r>
              <a:rPr lang="en-IN" sz="2800" dirty="0" smtClean="0"/>
              <a:t>both the </a:t>
            </a:r>
            <a:r>
              <a:rPr lang="en-IN" sz="2800" dirty="0"/>
              <a:t>academic and corporate worlds. Percentiles and percentile ranks provide information </a:t>
            </a:r>
            <a:r>
              <a:rPr lang="en-IN" sz="2800" dirty="0" smtClean="0"/>
              <a:t>about how </a:t>
            </a:r>
            <a:r>
              <a:rPr lang="en-IN" sz="2800" dirty="0"/>
              <a:t>a person or thing relates to a larger group. </a:t>
            </a:r>
            <a:endParaRPr lang="en-IN" sz="2800" dirty="0" smtClean="0"/>
          </a:p>
          <a:p>
            <a:pPr algn="just"/>
            <a:endParaRPr lang="en-IN" sz="2800" dirty="0"/>
          </a:p>
          <a:p>
            <a:endParaRPr lang="en-IN" sz="400" dirty="0"/>
          </a:p>
        </p:txBody>
      </p:sp>
    </p:spTree>
    <p:extLst>
      <p:ext uri="{BB962C8B-B14F-4D97-AF65-F5344CB8AC3E}">
        <p14:creationId xmlns:p14="http://schemas.microsoft.com/office/powerpoint/2010/main" val="176327732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396240"/>
          </a:xfrm>
        </p:spPr>
        <p:txBody>
          <a:bodyPr/>
          <a:lstStyle/>
          <a:p>
            <a:pPr algn="ctr"/>
            <a:r>
              <a:rPr lang="en-US" sz="1800" dirty="0" smtClean="0"/>
              <a:t>PERCENTILE AND PERCENTILE RANK</a:t>
            </a:r>
            <a:endParaRPr lang="en-IN" sz="1800" dirty="0"/>
          </a:p>
        </p:txBody>
      </p:sp>
      <p:sp>
        <p:nvSpPr>
          <p:cNvPr id="3" name="Content Placeholder 2"/>
          <p:cNvSpPr>
            <a:spLocks noGrp="1"/>
          </p:cNvSpPr>
          <p:nvPr>
            <p:ph idx="1"/>
          </p:nvPr>
        </p:nvSpPr>
        <p:spPr>
          <a:xfrm>
            <a:off x="822960" y="914400"/>
            <a:ext cx="7520940" cy="3766077"/>
          </a:xfrm>
        </p:spPr>
        <p:txBody>
          <a:bodyPr/>
          <a:lstStyle/>
          <a:p>
            <a:r>
              <a:rPr lang="en-US" dirty="0" smtClean="0"/>
              <a:t>Example = P90 = 29 it means 90%  of students lie below the score 29.</a:t>
            </a:r>
          </a:p>
          <a:p>
            <a:r>
              <a:rPr lang="en-US" dirty="0" smtClean="0"/>
              <a:t>P23 = 52  MEANS 23% OF STUDENTS LIE BELOW THE SCORE OF 52.</a:t>
            </a:r>
          </a:p>
          <a:p>
            <a:r>
              <a:rPr lang="en-US" dirty="0" err="1" smtClean="0"/>
              <a:t>Eg</a:t>
            </a:r>
            <a:r>
              <a:rPr lang="en-US" dirty="0" smtClean="0"/>
              <a:t>:- </a:t>
            </a:r>
            <a:r>
              <a:rPr lang="en-US" dirty="0" err="1" smtClean="0"/>
              <a:t>Sumit</a:t>
            </a:r>
            <a:r>
              <a:rPr lang="en-US" dirty="0" smtClean="0"/>
              <a:t> PR(percentile Rank) in geography is 73</a:t>
            </a:r>
          </a:p>
          <a:p>
            <a:r>
              <a:rPr lang="en-US" dirty="0" err="1" smtClean="0"/>
              <a:t>Amit</a:t>
            </a:r>
            <a:r>
              <a:rPr lang="en-US" dirty="0" smtClean="0"/>
              <a:t> PR (percentile Rank) in geography is 69,Interpret and compare their performance. </a:t>
            </a:r>
          </a:p>
          <a:p>
            <a:r>
              <a:rPr lang="en-US" dirty="0" err="1" smtClean="0"/>
              <a:t>Sumit</a:t>
            </a:r>
            <a:r>
              <a:rPr lang="en-US" dirty="0" smtClean="0"/>
              <a:t> PR is 73 which means 73% of cases/students are below  </a:t>
            </a:r>
            <a:r>
              <a:rPr lang="en-US" dirty="0" err="1" smtClean="0"/>
              <a:t>Sumits</a:t>
            </a:r>
            <a:r>
              <a:rPr lang="en-US" dirty="0" smtClean="0"/>
              <a:t> geography  score.</a:t>
            </a:r>
          </a:p>
          <a:p>
            <a:r>
              <a:rPr lang="en-US" dirty="0" err="1" smtClean="0"/>
              <a:t>Amit</a:t>
            </a:r>
            <a:r>
              <a:rPr lang="en-US" dirty="0" smtClean="0"/>
              <a:t> PR is 69 which means 69%of cases /students lie below  </a:t>
            </a:r>
            <a:r>
              <a:rPr lang="en-US" dirty="0" err="1" smtClean="0"/>
              <a:t>Amit</a:t>
            </a:r>
            <a:r>
              <a:rPr lang="en-US" dirty="0" smtClean="0"/>
              <a:t> score.</a:t>
            </a:r>
          </a:p>
          <a:p>
            <a:r>
              <a:rPr lang="en-US" dirty="0" smtClean="0"/>
              <a:t>In comparison more percentage students lie below </a:t>
            </a:r>
            <a:r>
              <a:rPr lang="en-US" dirty="0" err="1" smtClean="0"/>
              <a:t>sumit</a:t>
            </a:r>
            <a:r>
              <a:rPr lang="en-US" dirty="0" smtClean="0"/>
              <a:t> score than </a:t>
            </a:r>
            <a:r>
              <a:rPr lang="en-US" dirty="0" err="1" smtClean="0"/>
              <a:t>Amit</a:t>
            </a:r>
            <a:r>
              <a:rPr lang="en-US" dirty="0" smtClean="0"/>
              <a:t> score</a:t>
            </a:r>
          </a:p>
          <a:p>
            <a:r>
              <a:rPr lang="en-US" dirty="0" smtClean="0"/>
              <a:t>Therefore </a:t>
            </a:r>
            <a:r>
              <a:rPr lang="en-US" dirty="0" err="1" smtClean="0"/>
              <a:t>Sumit</a:t>
            </a:r>
            <a:r>
              <a:rPr lang="en-US" dirty="0" smtClean="0"/>
              <a:t> performed better than </a:t>
            </a:r>
            <a:r>
              <a:rPr lang="en-US" dirty="0" err="1" smtClean="0"/>
              <a:t>Amit</a:t>
            </a:r>
            <a:r>
              <a:rPr lang="en-US" dirty="0" smtClean="0"/>
              <a:t> . </a:t>
            </a:r>
            <a:endParaRPr lang="en-IN" dirty="0"/>
          </a:p>
        </p:txBody>
      </p:sp>
    </p:spTree>
    <p:extLst>
      <p:ext uri="{BB962C8B-B14F-4D97-AF65-F5344CB8AC3E}">
        <p14:creationId xmlns:p14="http://schemas.microsoft.com/office/powerpoint/2010/main" val="80566772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400" dirty="0" smtClean="0"/>
              <a:t>Measures of central </a:t>
            </a:r>
            <a:r>
              <a:rPr lang="en-US" sz="1400" dirty="0" err="1" smtClean="0"/>
              <a:t>tendancy</a:t>
            </a:r>
            <a:r>
              <a:rPr lang="en-US" sz="1400" dirty="0" smtClean="0"/>
              <a:t>  </a:t>
            </a:r>
            <a:endParaRPr lang="en-IN" sz="1400" dirty="0"/>
          </a:p>
        </p:txBody>
      </p:sp>
      <p:sp>
        <p:nvSpPr>
          <p:cNvPr id="3" name="Content Placeholder 2"/>
          <p:cNvSpPr>
            <a:spLocks noGrp="1"/>
          </p:cNvSpPr>
          <p:nvPr>
            <p:ph idx="1"/>
          </p:nvPr>
        </p:nvSpPr>
        <p:spPr/>
        <p:txBody>
          <a:bodyPr>
            <a:normAutofit fontScale="92500" lnSpcReduction="20000"/>
          </a:bodyPr>
          <a:lstStyle/>
          <a:p>
            <a:pPr>
              <a:lnSpc>
                <a:spcPct val="80000"/>
              </a:lnSpc>
            </a:pPr>
            <a:r>
              <a:rPr lang="en-US" sz="2800" dirty="0"/>
              <a:t>While distributions provide an overall picture of some data set, it is sometimes desirable to represent some property of the entire data set using a single statistic</a:t>
            </a:r>
          </a:p>
          <a:p>
            <a:pPr>
              <a:lnSpc>
                <a:spcPct val="80000"/>
              </a:lnSpc>
            </a:pPr>
            <a:r>
              <a:rPr lang="en-US" sz="2800" dirty="0"/>
              <a:t>The first descriptive statistic we will discuss are those used to indicate where the ‘center’ of the distribution lies.</a:t>
            </a:r>
          </a:p>
          <a:p>
            <a:pPr lvl="1">
              <a:lnSpc>
                <a:spcPct val="80000"/>
              </a:lnSpc>
            </a:pPr>
            <a:r>
              <a:rPr lang="en-US" sz="2400" b="1" dirty="0"/>
              <a:t>The </a:t>
            </a:r>
            <a:r>
              <a:rPr lang="en-US" sz="2400" b="1" i="1" dirty="0"/>
              <a:t>expected </a:t>
            </a:r>
            <a:r>
              <a:rPr lang="en-US" sz="2400" b="1" dirty="0"/>
              <a:t>value</a:t>
            </a:r>
          </a:p>
          <a:p>
            <a:pPr>
              <a:lnSpc>
                <a:spcPct val="80000"/>
              </a:lnSpc>
            </a:pPr>
            <a:r>
              <a:rPr lang="en-US" sz="2800" dirty="0"/>
              <a:t>It is not a value that has to be in the dataset itself</a:t>
            </a:r>
          </a:p>
          <a:p>
            <a:pPr>
              <a:lnSpc>
                <a:spcPct val="80000"/>
              </a:lnSpc>
            </a:pPr>
            <a:r>
              <a:rPr lang="en-US" sz="2800" dirty="0"/>
              <a:t>There are different measures of central tendency, each with their own advantages and disadvantages</a:t>
            </a:r>
          </a:p>
          <a:p>
            <a:pPr algn="ctr"/>
            <a:endParaRPr lang="en-IN" dirty="0"/>
          </a:p>
        </p:txBody>
      </p:sp>
    </p:spTree>
    <p:extLst>
      <p:ext uri="{BB962C8B-B14F-4D97-AF65-F5344CB8AC3E}">
        <p14:creationId xmlns:p14="http://schemas.microsoft.com/office/powerpoint/2010/main" val="3289557761"/>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p:txBody>
          <a:bodyPr/>
          <a:lstStyle/>
          <a:p>
            <a:pPr algn="just">
              <a:buFont typeface="Wingdings" pitchFamily="2" charset="2"/>
              <a:buChar char="§"/>
              <a:defRPr/>
            </a:pPr>
            <a:r>
              <a:rPr lang="en-US" dirty="0">
                <a:latin typeface="Times New Roman" pitchFamily="18" charset="0"/>
                <a:cs typeface="Times New Roman" pitchFamily="18" charset="0"/>
              </a:rPr>
              <a:t>Measures of central tendency are statistical measures which describe the position of a distribution. </a:t>
            </a:r>
          </a:p>
          <a:p>
            <a:pPr algn="just">
              <a:buFont typeface="Wingdings" pitchFamily="2" charset="2"/>
              <a:buChar char="§"/>
              <a:defRPr/>
            </a:pPr>
            <a:r>
              <a:rPr lang="en-US" dirty="0">
                <a:latin typeface="Times New Roman" pitchFamily="18" charset="0"/>
                <a:cs typeface="Times New Roman" pitchFamily="18" charset="0"/>
              </a:rPr>
              <a:t>They are also called statistics of location, and are the complement of statistics of dispersion, which provide information concerning the variance or distribution of observations.</a:t>
            </a:r>
          </a:p>
          <a:p>
            <a:pPr algn="just">
              <a:buFont typeface="Wingdings" pitchFamily="2" charset="2"/>
              <a:buChar char="§"/>
              <a:defRPr/>
            </a:pPr>
            <a:r>
              <a:rPr lang="en-US" dirty="0">
                <a:latin typeface="Times New Roman" pitchFamily="18" charset="0"/>
                <a:cs typeface="Times New Roman" pitchFamily="18" charset="0"/>
              </a:rPr>
              <a:t>In the univariate context, the mean, median and mode are the most commonly used measures of central tendency. </a:t>
            </a:r>
          </a:p>
          <a:p>
            <a:pPr algn="just">
              <a:buFont typeface="Wingdings" pitchFamily="2" charset="2"/>
              <a:buChar char="§"/>
              <a:defRPr/>
            </a:pPr>
            <a:r>
              <a:rPr lang="en-US" dirty="0">
                <a:latin typeface="Times New Roman" pitchFamily="18" charset="0"/>
                <a:cs typeface="Times New Roman" pitchFamily="18" charset="0"/>
              </a:rPr>
              <a:t>computable values on a distribution that discuss the behavior of the center of a distribution.</a:t>
            </a:r>
          </a:p>
          <a:p>
            <a:endParaRPr lang="en-IN" dirty="0"/>
          </a:p>
        </p:txBody>
      </p:sp>
    </p:spTree>
    <p:extLst>
      <p:ext uri="{BB962C8B-B14F-4D97-AF65-F5344CB8AC3E}">
        <p14:creationId xmlns:p14="http://schemas.microsoft.com/office/powerpoint/2010/main" val="372821680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t>Throw ball</a:t>
            </a:r>
            <a:endParaRPr lang="en-IN" sz="3200" dirty="0"/>
          </a:p>
        </p:txBody>
      </p:sp>
      <p:sp>
        <p:nvSpPr>
          <p:cNvPr id="3" name="Content Placeholder 2"/>
          <p:cNvSpPr>
            <a:spLocks noGrp="1"/>
          </p:cNvSpPr>
          <p:nvPr>
            <p:ph idx="1"/>
          </p:nvPr>
        </p:nvSpPr>
        <p:spPr/>
        <p:txBody>
          <a:bodyPr/>
          <a:lstStyle/>
          <a:p>
            <a:pPr algn="just"/>
            <a:r>
              <a:rPr lang="en-IN" dirty="0"/>
              <a:t>. It was accepted as a very popular play during the </a:t>
            </a:r>
            <a:r>
              <a:rPr lang="en-IN" dirty="0" err="1"/>
              <a:t>lesiure</a:t>
            </a:r>
            <a:r>
              <a:rPr lang="en-IN" dirty="0"/>
              <a:t> period especially by women. Therefore, basically the throw ball play was known to be a women game. It is believed that </a:t>
            </a:r>
            <a:r>
              <a:rPr lang="en-IN" dirty="0" err="1"/>
              <a:t>Throwball</a:t>
            </a:r>
            <a:r>
              <a:rPr lang="en-IN" dirty="0"/>
              <a:t> reached India through YMCA, most probably during 1940s. Initially the play was restricted to Chennai and later in 1950s reached Bangalore.</a:t>
            </a:r>
          </a:p>
        </p:txBody>
      </p:sp>
    </p:spTree>
    <p:extLst>
      <p:ext uri="{BB962C8B-B14F-4D97-AF65-F5344CB8AC3E}">
        <p14:creationId xmlns:p14="http://schemas.microsoft.com/office/powerpoint/2010/main" val="196777670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lgn="just"/>
            <a:r>
              <a:rPr lang="en-IN" dirty="0" err="1"/>
              <a:t>Dr.</a:t>
            </a:r>
            <a:r>
              <a:rPr lang="en-IN" dirty="0"/>
              <a:t> </a:t>
            </a:r>
            <a:r>
              <a:rPr lang="en-IN" dirty="0" err="1"/>
              <a:t>H.C.Buck</a:t>
            </a:r>
            <a:r>
              <a:rPr lang="en-IN" dirty="0"/>
              <a:t>, Head of Department, YMCA College of Physical Education, Madras, formulated preliminary guidelines for the first time during 1955. This play of </a:t>
            </a:r>
            <a:r>
              <a:rPr lang="en-IN" dirty="0" err="1"/>
              <a:t>Throwball</a:t>
            </a:r>
            <a:r>
              <a:rPr lang="en-IN" dirty="0"/>
              <a:t> was organised for both men &amp; women for the first time under the auspices of </a:t>
            </a:r>
            <a:r>
              <a:rPr lang="en-IN" dirty="0" err="1"/>
              <a:t>Throwball</a:t>
            </a:r>
            <a:r>
              <a:rPr lang="en-IN" dirty="0"/>
              <a:t> Federation of India (TFI) at </a:t>
            </a:r>
            <a:r>
              <a:rPr lang="en-IN" dirty="0" err="1"/>
              <a:t>Banglaore</a:t>
            </a:r>
            <a:r>
              <a:rPr lang="en-IN" dirty="0"/>
              <a:t>, led by </a:t>
            </a:r>
            <a:r>
              <a:rPr lang="en-IN" dirty="0" err="1"/>
              <a:t>B.M.Rachappa</a:t>
            </a:r>
            <a:r>
              <a:rPr lang="en-IN" dirty="0"/>
              <a:t>, Director of Physical Education, Bangalore University. Simultaneously this play was accepted at Schools &amp; College level for Boys &amp; Girls in Bangalore, Mysore, Gulbarga, and larger areas in Tamil Nadu.</a:t>
            </a:r>
          </a:p>
        </p:txBody>
      </p:sp>
    </p:spTree>
    <p:extLst>
      <p:ext uri="{BB962C8B-B14F-4D97-AF65-F5344CB8AC3E}">
        <p14:creationId xmlns:p14="http://schemas.microsoft.com/office/powerpoint/2010/main" val="3864240065"/>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lgn="just"/>
            <a:r>
              <a:rPr lang="en-IN" dirty="0"/>
              <a:t>Each team should consist of seven at time of </a:t>
            </a:r>
            <a:r>
              <a:rPr lang="en-IN" dirty="0" err="1"/>
              <a:t>play.Team</a:t>
            </a:r>
            <a:r>
              <a:rPr lang="en-IN" dirty="0"/>
              <a:t> shall consist of 7 active players and five substitute. The match should be played for best of 3 sets for 25 points in each set with rally score. Any ball to be released should be released from above the shoulder –shoulder-line only. The ball has to be caught with both the hands and to be returned in one hand only.   Service ball should not touch the net, Double touch is not allowed for the service ball. The ball should be served after the whistle &amp;within 5 second.</a:t>
            </a:r>
          </a:p>
        </p:txBody>
      </p:sp>
    </p:spTree>
    <p:extLst>
      <p:ext uri="{BB962C8B-B14F-4D97-AF65-F5344CB8AC3E}">
        <p14:creationId xmlns:p14="http://schemas.microsoft.com/office/powerpoint/2010/main" val="412681563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lgn="just"/>
            <a:r>
              <a:rPr lang="en-IN" dirty="0"/>
              <a:t>During the rally, ball can touch the net. Body touch-during catching or releasing the ball should not touch any part of the body except the palm. Dubs-while catching, the ball should be caught simultaneously with both the hands.(.)Two players cannot catch the ball simultaneously (.) Any ball(service/rally) falling on the line is a good ball(.) The players should stay in 2-3-2 position at the time of service (.) Shifting the ball from right to left or left to right is not permitted (.) pushing the ball deliberately is not permitted (.) The service ball or the rally ball should not touch the antenna (.) 5 substitutions are allowed for each set (.) Two time-outs of 30 seconds are permitted for each set(.) The players should wear proper uniform with numbers printed front &amp;back (.) Numbers from 1 -12 should only be used.</a:t>
            </a:r>
          </a:p>
        </p:txBody>
      </p:sp>
    </p:spTree>
    <p:extLst>
      <p:ext uri="{BB962C8B-B14F-4D97-AF65-F5344CB8AC3E}">
        <p14:creationId xmlns:p14="http://schemas.microsoft.com/office/powerpoint/2010/main" val="2372568837"/>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IN" dirty="0"/>
              <a:t>DIMENSION OF COURT AND HEIGHT OF NET</a:t>
            </a:r>
          </a:p>
          <a:p>
            <a:endParaRPr lang="en-IN" dirty="0"/>
          </a:p>
          <a:p>
            <a:r>
              <a:rPr lang="en-IN" dirty="0"/>
              <a:t>Measurement of the court for Sub Jr. 15.30 </a:t>
            </a:r>
            <a:r>
              <a:rPr lang="en-IN" dirty="0" err="1"/>
              <a:t>mts</a:t>
            </a:r>
            <a:r>
              <a:rPr lang="en-IN" dirty="0"/>
              <a:t> x 9.20 </a:t>
            </a:r>
            <a:r>
              <a:rPr lang="en-IN" dirty="0" err="1"/>
              <a:t>mts</a:t>
            </a:r>
            <a:r>
              <a:rPr lang="en-IN" dirty="0"/>
              <a:t>(boys&amp; girls),Net height 2.0 </a:t>
            </a:r>
            <a:r>
              <a:rPr lang="en-IN" dirty="0" err="1"/>
              <a:t>mts</a:t>
            </a:r>
            <a:endParaRPr lang="en-IN" dirty="0"/>
          </a:p>
          <a:p>
            <a:r>
              <a:rPr lang="en-IN" dirty="0"/>
              <a:t>Measurement of the court for Jr. 18.30 </a:t>
            </a:r>
            <a:r>
              <a:rPr lang="en-IN" dirty="0" err="1"/>
              <a:t>mts</a:t>
            </a:r>
            <a:r>
              <a:rPr lang="en-IN" dirty="0"/>
              <a:t> x 12.20 </a:t>
            </a:r>
            <a:r>
              <a:rPr lang="en-IN" dirty="0" err="1"/>
              <a:t>mts</a:t>
            </a:r>
            <a:r>
              <a:rPr lang="en-IN" dirty="0"/>
              <a:t>(</a:t>
            </a:r>
            <a:r>
              <a:rPr lang="en-IN" dirty="0" err="1"/>
              <a:t>boys&amp;girls</a:t>
            </a:r>
            <a:r>
              <a:rPr lang="en-IN" dirty="0"/>
              <a:t>),Net height 2.20 </a:t>
            </a:r>
            <a:r>
              <a:rPr lang="en-IN" dirty="0" err="1"/>
              <a:t>mts</a:t>
            </a:r>
            <a:endParaRPr lang="en-IN" dirty="0"/>
          </a:p>
          <a:p>
            <a:r>
              <a:rPr lang="en-IN" dirty="0"/>
              <a:t>Measurement of the court for Sr. 18.30 </a:t>
            </a:r>
            <a:r>
              <a:rPr lang="en-IN" dirty="0" err="1"/>
              <a:t>mts</a:t>
            </a:r>
            <a:r>
              <a:rPr lang="en-IN" dirty="0"/>
              <a:t> x 12.20 </a:t>
            </a:r>
            <a:r>
              <a:rPr lang="en-IN" dirty="0" err="1"/>
              <a:t>mts</a:t>
            </a:r>
            <a:r>
              <a:rPr lang="en-IN" dirty="0"/>
              <a:t>(</a:t>
            </a:r>
            <a:r>
              <a:rPr lang="en-IN" dirty="0" err="1"/>
              <a:t>Men&amp;Women</a:t>
            </a:r>
            <a:r>
              <a:rPr lang="en-IN" dirty="0"/>
              <a:t>) Net height 2.30 </a:t>
            </a:r>
            <a:r>
              <a:rPr lang="en-IN" dirty="0" err="1"/>
              <a:t>mts</a:t>
            </a:r>
            <a:endParaRPr lang="en-IN" dirty="0"/>
          </a:p>
          <a:p>
            <a:r>
              <a:rPr lang="en-IN" dirty="0"/>
              <a:t> </a:t>
            </a:r>
          </a:p>
          <a:p>
            <a:endParaRPr lang="en-IN" dirty="0"/>
          </a:p>
          <a:p>
            <a:endParaRPr lang="en-IN" dirty="0"/>
          </a:p>
          <a:p>
            <a:endParaRPr lang="en-IN" dirty="0"/>
          </a:p>
          <a:p>
            <a:endParaRPr lang="en-IN" dirty="0"/>
          </a:p>
          <a:p>
            <a:endParaRPr lang="en-IN" dirty="0"/>
          </a:p>
          <a:p>
            <a:endParaRPr lang="en-IN" dirty="0"/>
          </a:p>
          <a:p>
            <a:endParaRPr lang="en-IN" dirty="0"/>
          </a:p>
          <a:p>
            <a:endParaRPr lang="en-IN" dirty="0"/>
          </a:p>
          <a:p>
            <a:endParaRPr lang="en-IN" dirty="0"/>
          </a:p>
          <a:p>
            <a:endParaRPr lang="en-IN" dirty="0"/>
          </a:p>
          <a:p>
            <a:endParaRPr lang="en-IN" dirty="0"/>
          </a:p>
          <a:p>
            <a:endParaRPr lang="en-IN" dirty="0"/>
          </a:p>
          <a:p>
            <a:endParaRPr lang="en-IN" dirty="0"/>
          </a:p>
          <a:p>
            <a:endParaRPr lang="en-IN" dirty="0"/>
          </a:p>
          <a:p>
            <a:endParaRPr lang="en-IN" dirty="0"/>
          </a:p>
          <a:p>
            <a:endParaRPr lang="en-IN" dirty="0"/>
          </a:p>
        </p:txBody>
      </p:sp>
    </p:spTree>
    <p:extLst>
      <p:ext uri="{BB962C8B-B14F-4D97-AF65-F5344CB8AC3E}">
        <p14:creationId xmlns:p14="http://schemas.microsoft.com/office/powerpoint/2010/main" val="19102848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Angles</Template>
  <TotalTime>4657</TotalTime>
  <Words>12279</Words>
  <Application>Microsoft Office PowerPoint</Application>
  <PresentationFormat>On-screen Show (4:3)</PresentationFormat>
  <Paragraphs>1112</Paragraphs>
  <Slides>125</Slides>
  <Notes>0</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1</vt:i4>
      </vt:variant>
      <vt:variant>
        <vt:lpstr>Slide Titles</vt:lpstr>
      </vt:variant>
      <vt:variant>
        <vt:i4>125</vt:i4>
      </vt:variant>
    </vt:vector>
  </HeadingPairs>
  <TitlesOfParts>
    <vt:vector size="140" baseType="lpstr">
      <vt:lpstr>Arial</vt:lpstr>
      <vt:lpstr>Calibri</vt:lpstr>
      <vt:lpstr>Cambria Math</vt:lpstr>
      <vt:lpstr>Comic Sans MS</vt:lpstr>
      <vt:lpstr>Franklin Gothic Book</vt:lpstr>
      <vt:lpstr>Franklin Gothic Medium</vt:lpstr>
      <vt:lpstr>Georgia</vt:lpstr>
      <vt:lpstr>Tahoma</vt:lpstr>
      <vt:lpstr>Times</vt:lpstr>
      <vt:lpstr>Times New Roman</vt:lpstr>
      <vt:lpstr>Tunga</vt:lpstr>
      <vt:lpstr>Verdana</vt:lpstr>
      <vt:lpstr>Wingdings</vt:lpstr>
      <vt:lpstr>Angles</vt:lpstr>
      <vt:lpstr>Equation</vt:lpstr>
      <vt:lpstr>TEST MEASUREMENT EVALUATION AND STATISTICS IN PHYSICAL EDUCATION</vt:lpstr>
      <vt:lpstr>MEANING NEED AND IMPORTANCE OF TEST  is a pre-requisite for all measurements. Each test need an expert  for its construction and use. In scientific terms , test means  an instrument to be used for measuring anything; it may be a question paper for mental testing, and it is a pre-requisite for all measurement  </vt:lpstr>
      <vt:lpstr> MEASUREMENT IT IS A SPECIFIC SCORE GIVEN BY AN EXPERT EVERY TIME ON APPLYING A TEST. EVERY TIME A TEST IS USED  IT MUST HAVE ITS SCORE CALLED MEASUREMENT. IN OTHER WORDS MEASUREMENT IS THE POST TEST VALUE AND IS A PRE-REQUISITE FOR EVALUATION </vt:lpstr>
      <vt:lpstr>EVALUATION</vt:lpstr>
      <vt:lpstr>IMPORTANCE OF TEST MEASUREMENT AND EVALUATION </vt:lpstr>
      <vt:lpstr>Continue…</vt:lpstr>
      <vt:lpstr>Criteria of test selection </vt:lpstr>
      <vt:lpstr>CONTINUE..</vt:lpstr>
      <vt:lpstr>1. VALIDITY</vt:lpstr>
      <vt:lpstr>2. RELIABILITY </vt:lpstr>
      <vt:lpstr>CRETERIA USED IN DETERMINING RELIABILITY</vt:lpstr>
      <vt:lpstr>3.OBJECTIVITY</vt:lpstr>
      <vt:lpstr>FACTORS AFFECTING OBJECTIVITY </vt:lpstr>
      <vt:lpstr>4. PRECISION</vt:lpstr>
      <vt:lpstr>Classification of tests</vt:lpstr>
      <vt:lpstr>(b) Psychomotor tests</vt:lpstr>
      <vt:lpstr>HEALTH RELATED FITNESS TEST</vt:lpstr>
      <vt:lpstr>Motor fitness test or qualities</vt:lpstr>
      <vt:lpstr>HARVARD STEP TEST(Broha-1943)</vt:lpstr>
      <vt:lpstr>DIRECT SCORING –HARVARD STEP TEST</vt:lpstr>
      <vt:lpstr>FITNESS INDEX FOR VARIOUS GAMES </vt:lpstr>
      <vt:lpstr>TUTTLE PULSE RATIO TEST</vt:lpstr>
      <vt:lpstr>Equipment required for tutTle test &amp; TEST ADMINISTRATION</vt:lpstr>
      <vt:lpstr>SCORING &amp; RELIABILITY-VALIDITY</vt:lpstr>
      <vt:lpstr>SIT AND REACH TEST FOR FLEXIBILITY</vt:lpstr>
      <vt:lpstr>TEST PROCEDURE</vt:lpstr>
      <vt:lpstr>SCORE</vt:lpstr>
      <vt:lpstr>SIT AND REACH TEST THROUGH FLEXO METER</vt:lpstr>
      <vt:lpstr>SCORING </vt:lpstr>
      <vt:lpstr>BRIDGE UP TEST</vt:lpstr>
      <vt:lpstr>PROCEDURE WITH ANTHROPOMETER</vt:lpstr>
      <vt:lpstr>SCORING</vt:lpstr>
      <vt:lpstr>PROCEDURE WITHOUT FLEXOMETER</vt:lpstr>
      <vt:lpstr>50 mtr dash test for testing speed</vt:lpstr>
      <vt:lpstr>30 MTR FLYING START</vt:lpstr>
      <vt:lpstr>30M FLYING START PROCEDURE</vt:lpstr>
      <vt:lpstr>BURPEE TEST FOR AGILITY</vt:lpstr>
      <vt:lpstr>BEFORE BURPEE</vt:lpstr>
      <vt:lpstr>BURPEE TEST</vt:lpstr>
      <vt:lpstr>Analysis </vt:lpstr>
      <vt:lpstr>PowerPoint Presentation</vt:lpstr>
      <vt:lpstr>JOHNSON BASKETBALL DRIBBLE TEST</vt:lpstr>
      <vt:lpstr>JOHNSON BASIC BASKETBALL SKILL TEST </vt:lpstr>
      <vt:lpstr>(3) Dribble test </vt:lpstr>
      <vt:lpstr>JOHNSON POTENTIAL ABILITY TEST </vt:lpstr>
      <vt:lpstr>SAI BASKETBALL TEST BATTERY</vt:lpstr>
      <vt:lpstr>1.WALL PASS TEST (SAI BBSTB)</vt:lpstr>
      <vt:lpstr>VIOLATION AND PENALTIES</vt:lpstr>
      <vt:lpstr>SAI DRIBBLING TEST </vt:lpstr>
      <vt:lpstr>VIOLATION-SAI DRIBBLING TEST </vt:lpstr>
      <vt:lpstr>JUMPING AND TURNING IN THE AIR TEST   </vt:lpstr>
      <vt:lpstr>SAI BASKETBALL SKILL TEST EVALUATION STANDARTD</vt:lpstr>
      <vt:lpstr>SAI FOOTBALL skill TEST</vt:lpstr>
      <vt:lpstr>KICKING ACCURACY TEST ITEM(SAI FOOTBALL SKILL)</vt:lpstr>
      <vt:lpstr>JUGGLING TEST ITEM (SAI FOOTBALL SKILL TEST)</vt:lpstr>
      <vt:lpstr>SAI FOOTBALL SKILL TESTING EVALUATION STANDARD </vt:lpstr>
      <vt:lpstr>SAI VOLLEYBALL SKILL TEST</vt:lpstr>
      <vt:lpstr>WALL VOLLEY PASS TEST(SAI VB SKILL TEST)</vt:lpstr>
      <vt:lpstr>MEDICINE BALL THROW (SAI VB SKILL TEST)</vt:lpstr>
      <vt:lpstr>Sai volleyball skill evaluation</vt:lpstr>
      <vt:lpstr>CORNISH HAND BALL TEST</vt:lpstr>
      <vt:lpstr>TEST ADMINISTRATION(HANDBALL CONTD..</vt:lpstr>
      <vt:lpstr>BRADY`S VOLLEYBALL SKILL TEST</vt:lpstr>
      <vt:lpstr>TEST ADMINISTRATION</vt:lpstr>
      <vt:lpstr>MC. DONALD SOCCER SKILL TEST</vt:lpstr>
      <vt:lpstr>Mc donalds soccer skill test</vt:lpstr>
      <vt:lpstr>MEANING,CONCEPT,DEFINITION,IMPORTANCEN AND CLASSIFICATION OF STATISTICS </vt:lpstr>
      <vt:lpstr>THE FREQUENCY DISTRIBUTION-1</vt:lpstr>
      <vt:lpstr>FREQUENCY DISTRIBUTIOON-2</vt:lpstr>
      <vt:lpstr>FREQUENCY DISTRIBUTION</vt:lpstr>
      <vt:lpstr>GROUPING SCORE INTO FREQUENCY DISTRIBUTION</vt:lpstr>
      <vt:lpstr>SCORE IN A TEST</vt:lpstr>
      <vt:lpstr>GUIDELINE FOR DETERMINING CLASS INTERVAL</vt:lpstr>
      <vt:lpstr>TABULATION OF SCORE</vt:lpstr>
      <vt:lpstr>LIMITATIONS OF FRQUENCY DISTRIBUTION</vt:lpstr>
      <vt:lpstr>MID POINT OF AN INTERVAL</vt:lpstr>
      <vt:lpstr>histogram</vt:lpstr>
      <vt:lpstr>Notice the following properties of the histogram</vt:lpstr>
      <vt:lpstr>FREQUENCY POLYGON</vt:lpstr>
      <vt:lpstr>PowerPoint Presentation</vt:lpstr>
      <vt:lpstr>APPLICATION AND INTERPRITATION OF MEAN</vt:lpstr>
      <vt:lpstr>EXAMPLE FOR FIND OUT MEAN</vt:lpstr>
      <vt:lpstr>Mean= A+∑fx‘/N x I </vt:lpstr>
      <vt:lpstr>Normal probability curve and its interpretation</vt:lpstr>
      <vt:lpstr>NORMAL PROBABILTY CURVE</vt:lpstr>
      <vt:lpstr>NPC</vt:lpstr>
      <vt:lpstr>SHORT CUT METHOD TO FIND DEVIATION</vt:lpstr>
      <vt:lpstr>Define central tendency</vt:lpstr>
      <vt:lpstr>PERCENTILE RANK</vt:lpstr>
      <vt:lpstr>PERCENTILE </vt:lpstr>
      <vt:lpstr>Percentile &amp; percentile rank</vt:lpstr>
      <vt:lpstr>PERCENTILE AND PERCENTILE RANK</vt:lpstr>
      <vt:lpstr>Measures of central tendancy  </vt:lpstr>
      <vt:lpstr>PowerPoint Presentation</vt:lpstr>
      <vt:lpstr>Throw ball</vt:lpstr>
      <vt:lpstr>PowerPoint Presentation</vt:lpstr>
      <vt:lpstr>PowerPoint Presentation</vt:lpstr>
      <vt:lpstr>PowerPoint Presentation</vt:lpstr>
      <vt:lpstr>PowerPoint Presentation</vt:lpstr>
      <vt:lpstr>median</vt:lpstr>
      <vt:lpstr>Median from ungrouped odd numbers</vt:lpstr>
      <vt:lpstr>Median from un grouped even numbers </vt:lpstr>
      <vt:lpstr>Median from grouped data</vt:lpstr>
      <vt:lpstr>Determine the corrections</vt:lpstr>
      <vt:lpstr>Merits of Median</vt:lpstr>
      <vt:lpstr>Limitations of median</vt:lpstr>
      <vt:lpstr>When to use median  </vt:lpstr>
      <vt:lpstr>MODE</vt:lpstr>
      <vt:lpstr>MERITS OF THE MODE </vt:lpstr>
      <vt:lpstr>LIMITATIONS </vt:lpstr>
      <vt:lpstr>WHEN TO USE A MODE</vt:lpstr>
      <vt:lpstr>variance</vt:lpstr>
      <vt:lpstr>QUARTILE DEVIATION</vt:lpstr>
      <vt:lpstr>QUARTILE DEVIATION(UN GROUPED DATE)</vt:lpstr>
      <vt:lpstr>QUARTILE DEVIATION(Q) FROM GROUPED DATA</vt:lpstr>
      <vt:lpstr>Mean deviation</vt:lpstr>
      <vt:lpstr>Standard deviation</vt:lpstr>
      <vt:lpstr>Standard deviation</vt:lpstr>
      <vt:lpstr>VARIANCE</vt:lpstr>
      <vt:lpstr>Continue..</vt:lpstr>
      <vt:lpstr>Find the variance and    standard deviation</vt:lpstr>
      <vt:lpstr>Continue..</vt:lpstr>
      <vt:lpstr>Continue…</vt:lpstr>
      <vt:lpstr>Continue..</vt:lpstr>
      <vt:lpstr>hints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MEASUREMENT EVALUATION AND STATISTICS IN PHYSICAL EDUCATION</dc:title>
  <dc:creator>Sony</dc:creator>
  <cp:lastModifiedBy>Admin</cp:lastModifiedBy>
  <cp:revision>220</cp:revision>
  <dcterms:created xsi:type="dcterms:W3CDTF">2006-08-16T00:00:00Z</dcterms:created>
  <dcterms:modified xsi:type="dcterms:W3CDTF">2024-08-16T12:00:34Z</dcterms:modified>
</cp:coreProperties>
</file>