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56" r:id="rId3"/>
    <p:sldId id="257" r:id="rId4"/>
    <p:sldId id="258" r:id="rId5"/>
    <p:sldId id="259" r:id="rId6"/>
    <p:sldId id="260" r:id="rId7"/>
    <p:sldId id="261" r:id="rId8"/>
    <p:sldId id="262" r:id="rId9"/>
    <p:sldId id="263" r:id="rId10"/>
    <p:sldId id="266" r:id="rId11"/>
    <p:sldId id="267" r:id="rId12"/>
    <p:sldId id="268" r:id="rId13"/>
    <p:sldId id="264" r:id="rId14"/>
    <p:sldId id="26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30351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7793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22327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7819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302988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2501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76363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85371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8594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12555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60842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12337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47946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912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13095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54121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2557811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quora.com/What-is-the-difference-between-a-jacuzzi-and-a-bathtub"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Chapter-8</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2066628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1"/>
            <a:ext cx="8382000" cy="5632311"/>
          </a:xfrm>
          <a:prstGeom prst="rect">
            <a:avLst/>
          </a:prstGeom>
        </p:spPr>
        <p:txBody>
          <a:bodyPr wrap="square">
            <a:spAutoFit/>
          </a:bodyPr>
          <a:lstStyle/>
          <a:p>
            <a:pPr algn="just"/>
            <a:r>
              <a:rPr lang="en-IN" sz="2400" dirty="0" smtClean="0">
                <a:latin typeface="Georgia" pitchFamily="18" charset="0"/>
              </a:rPr>
              <a:t>Principle of application</a:t>
            </a:r>
          </a:p>
          <a:p>
            <a:pPr algn="just"/>
            <a:r>
              <a:rPr lang="en-IN" sz="2400" dirty="0" smtClean="0">
                <a:latin typeface="Georgia" pitchFamily="18" charset="0"/>
              </a:rPr>
              <a:t>-THE PRINCIPLE OF WHIRLPOOL THERAPY IS TO</a:t>
            </a:r>
          </a:p>
          <a:p>
            <a:pPr algn="just"/>
            <a:r>
              <a:rPr lang="en-IN" sz="2400" dirty="0" smtClean="0">
                <a:latin typeface="Georgia" pitchFamily="18" charset="0"/>
              </a:rPr>
              <a:t>COMBINE THE EFFECTS OF TEMPERATURE WITH</a:t>
            </a:r>
          </a:p>
          <a:p>
            <a:pPr algn="just"/>
            <a:r>
              <a:rPr lang="en-IN" sz="2400" dirty="0" smtClean="0">
                <a:latin typeface="Georgia" pitchFamily="18" charset="0"/>
              </a:rPr>
              <a:t>THE MECHANICAL EFFECTS OF WATER</a:t>
            </a:r>
          </a:p>
          <a:p>
            <a:pPr algn="just"/>
            <a:r>
              <a:rPr lang="en-IN" sz="2400" dirty="0" smtClean="0">
                <a:latin typeface="Georgia" pitchFamily="18" charset="0"/>
              </a:rPr>
              <a:t>-WARM WHIRLPOOL CONTAINS WATER AT</a:t>
            </a:r>
          </a:p>
          <a:p>
            <a:pPr algn="just"/>
            <a:r>
              <a:rPr lang="en-IN" sz="2400" dirty="0" smtClean="0">
                <a:latin typeface="Georgia" pitchFamily="18" charset="0"/>
              </a:rPr>
              <a:t>TEMPERATURE RANGES BETWEEN 36-45 DEGREE</a:t>
            </a:r>
          </a:p>
          <a:p>
            <a:pPr algn="just"/>
            <a:r>
              <a:rPr lang="en-IN" sz="2400" dirty="0" smtClean="0">
                <a:latin typeface="Georgia" pitchFamily="18" charset="0"/>
              </a:rPr>
              <a:t>CELECIUS AND A JET OF WATER OR AIR STREAM</a:t>
            </a:r>
          </a:p>
          <a:p>
            <a:pPr algn="just"/>
            <a:r>
              <a:rPr lang="en-IN" sz="2400" dirty="0" smtClean="0">
                <a:latin typeface="Georgia" pitchFamily="18" charset="0"/>
              </a:rPr>
              <a:t>ALLOWED TO PRODUCE TURBULENCE IN WATER</a:t>
            </a:r>
          </a:p>
          <a:p>
            <a:r>
              <a:rPr lang="en-IN" sz="2400" dirty="0" smtClean="0"/>
              <a:t>THIS TURBULENCE IS PRODUCED BY A</a:t>
            </a:r>
          </a:p>
          <a:p>
            <a:r>
              <a:rPr lang="en-IN" sz="2400" dirty="0" smtClean="0"/>
              <a:t>ELECTRICAL MOTOR INCORPORATED INTO THE</a:t>
            </a:r>
          </a:p>
          <a:p>
            <a:r>
              <a:rPr lang="en-IN" sz="2400" dirty="0" smtClean="0"/>
              <a:t>APPARATUS</a:t>
            </a:r>
          </a:p>
          <a:p>
            <a:r>
              <a:rPr lang="en-IN" sz="2400" dirty="0" smtClean="0"/>
              <a:t>DEPENDING UPON THE</a:t>
            </a:r>
          </a:p>
          <a:p>
            <a:r>
              <a:rPr lang="en-IN" sz="2400" dirty="0" smtClean="0"/>
              <a:t>APPARATUS,WHIRLPOOL BATH CAN BE USED</a:t>
            </a:r>
          </a:p>
          <a:p>
            <a:r>
              <a:rPr lang="en-IN" sz="2400" dirty="0" smtClean="0"/>
              <a:t>FOR THE TREATMENT OF LIMBS OR WHOLE</a:t>
            </a:r>
          </a:p>
          <a:p>
            <a:r>
              <a:rPr lang="en-IN" sz="2400" dirty="0" smtClean="0"/>
              <a:t>BODY</a:t>
            </a:r>
            <a:endParaRPr lang="en-IN" sz="2400" dirty="0">
              <a:latin typeface="Georg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3416320"/>
          </a:xfrm>
          <a:prstGeom prst="rect">
            <a:avLst/>
          </a:prstGeom>
        </p:spPr>
        <p:txBody>
          <a:bodyPr wrap="square">
            <a:spAutoFit/>
          </a:bodyPr>
          <a:lstStyle/>
          <a:p>
            <a:r>
              <a:rPr lang="en-IN" sz="2400" b="1" dirty="0" smtClean="0">
                <a:latin typeface="Georgia" pitchFamily="18" charset="0"/>
              </a:rPr>
              <a:t>Types of Whirlpool Baths</a:t>
            </a:r>
          </a:p>
          <a:p>
            <a:r>
              <a:rPr lang="en-IN" sz="2400" b="1" dirty="0" smtClean="0">
                <a:latin typeface="Georgia" pitchFamily="18" charset="0"/>
              </a:rPr>
              <a:t>-Low boy tank</a:t>
            </a:r>
          </a:p>
          <a:p>
            <a:r>
              <a:rPr lang="en-IN" sz="2400" b="1" dirty="0" smtClean="0">
                <a:latin typeface="Georgia" pitchFamily="18" charset="0"/>
              </a:rPr>
              <a:t>-High boy tank</a:t>
            </a:r>
          </a:p>
          <a:p>
            <a:r>
              <a:rPr lang="en-IN" sz="2400" b="1" dirty="0" smtClean="0">
                <a:latin typeface="Georgia" pitchFamily="18" charset="0"/>
              </a:rPr>
              <a:t>-Hubbard tank</a:t>
            </a:r>
          </a:p>
          <a:p>
            <a:r>
              <a:rPr lang="en-IN" sz="2400" b="1" dirty="0" smtClean="0">
                <a:latin typeface="Georgia" pitchFamily="18" charset="0"/>
              </a:rPr>
              <a:t>-</a:t>
            </a:r>
            <a:r>
              <a:rPr lang="en-IN" sz="2400" b="1" dirty="0" err="1" smtClean="0">
                <a:latin typeface="Georgia" pitchFamily="18" charset="0"/>
              </a:rPr>
              <a:t>Extrimity</a:t>
            </a:r>
            <a:r>
              <a:rPr lang="en-IN" sz="2400" b="1" dirty="0" smtClean="0">
                <a:latin typeface="Georgia" pitchFamily="18" charset="0"/>
              </a:rPr>
              <a:t> tank</a:t>
            </a:r>
          </a:p>
          <a:p>
            <a:r>
              <a:rPr lang="en-IN" sz="2400" b="1" dirty="0" smtClean="0">
                <a:latin typeface="Georgia" pitchFamily="18" charset="0"/>
              </a:rPr>
              <a:t>Low boy tank- </a:t>
            </a:r>
            <a:r>
              <a:rPr lang="en-IN" sz="2400" dirty="0" smtClean="0">
                <a:latin typeface="Georgia" pitchFamily="18" charset="0"/>
              </a:rPr>
              <a:t>The Low Boy Tank can be used to</a:t>
            </a:r>
          </a:p>
          <a:p>
            <a:r>
              <a:rPr lang="en-IN" sz="2400" dirty="0" smtClean="0">
                <a:latin typeface="Georgia" pitchFamily="18" charset="0"/>
              </a:rPr>
              <a:t>allow an adult to sit in the tank and can range in</a:t>
            </a:r>
          </a:p>
          <a:p>
            <a:r>
              <a:rPr lang="en-IN" sz="2400" dirty="0" smtClean="0">
                <a:latin typeface="Georgia" pitchFamily="18" charset="0"/>
              </a:rPr>
              <a:t>capacity from 75 to 105 gallons</a:t>
            </a:r>
          </a:p>
          <a:p>
            <a:endParaRPr lang="en-IN" sz="2400" dirty="0">
              <a:latin typeface="Georgia" pitchFamily="18" charset="0"/>
            </a:endParaRPr>
          </a:p>
        </p:txBody>
      </p:sp>
      <p:pic>
        <p:nvPicPr>
          <p:cNvPr id="20482" name="Picture 2"/>
          <p:cNvPicPr>
            <a:picLocks noChangeAspect="1" noChangeArrowheads="1"/>
          </p:cNvPicPr>
          <p:nvPr/>
        </p:nvPicPr>
        <p:blipFill>
          <a:blip r:embed="rId2"/>
          <a:srcRect/>
          <a:stretch>
            <a:fillRect/>
          </a:stretch>
        </p:blipFill>
        <p:spPr bwMode="auto">
          <a:xfrm>
            <a:off x="4648200" y="2971800"/>
            <a:ext cx="1914525" cy="1727327"/>
          </a:xfrm>
          <a:prstGeom prst="rect">
            <a:avLst/>
          </a:prstGeom>
          <a:noFill/>
          <a:ln w="9525">
            <a:noFill/>
            <a:miter lim="800000"/>
            <a:headEnd/>
            <a:tailEnd/>
          </a:ln>
          <a:effectLst/>
        </p:spPr>
      </p:pic>
      <p:sp>
        <p:nvSpPr>
          <p:cNvPr id="4" name="Rectangle 3"/>
          <p:cNvSpPr/>
          <p:nvPr/>
        </p:nvSpPr>
        <p:spPr>
          <a:xfrm>
            <a:off x="228600" y="3657600"/>
            <a:ext cx="8153400" cy="2677656"/>
          </a:xfrm>
          <a:prstGeom prst="rect">
            <a:avLst/>
          </a:prstGeom>
        </p:spPr>
        <p:txBody>
          <a:bodyPr wrap="square">
            <a:spAutoFit/>
          </a:bodyPr>
          <a:lstStyle/>
          <a:p>
            <a:r>
              <a:rPr lang="en-IN" sz="2400" b="1" dirty="0" smtClean="0">
                <a:latin typeface="Georgia" pitchFamily="18" charset="0"/>
              </a:rPr>
              <a:t>High boy tank-</a:t>
            </a:r>
          </a:p>
          <a:p>
            <a:r>
              <a:rPr lang="en-IN" sz="2400" dirty="0" smtClean="0">
                <a:latin typeface="Georgia" pitchFamily="18" charset="0"/>
              </a:rPr>
              <a:t>sometimes referred to as a</a:t>
            </a:r>
          </a:p>
          <a:p>
            <a:r>
              <a:rPr lang="en-IN" sz="2400" dirty="0" smtClean="0">
                <a:latin typeface="Georgia" pitchFamily="18" charset="0"/>
              </a:rPr>
              <a:t>hip or leg tank, can allow</a:t>
            </a:r>
          </a:p>
          <a:p>
            <a:r>
              <a:rPr lang="en-IN" sz="2400" dirty="0" smtClean="0">
                <a:latin typeface="Georgia" pitchFamily="18" charset="0"/>
              </a:rPr>
              <a:t>for the immersion of both</a:t>
            </a:r>
          </a:p>
          <a:p>
            <a:r>
              <a:rPr lang="en-IN" sz="2400" dirty="0" smtClean="0">
                <a:latin typeface="Georgia" pitchFamily="18" charset="0"/>
              </a:rPr>
              <a:t>lower extremities</a:t>
            </a:r>
          </a:p>
          <a:p>
            <a:r>
              <a:rPr lang="en-IN" sz="2400" dirty="0" smtClean="0">
                <a:latin typeface="Georgia" pitchFamily="18" charset="0"/>
              </a:rPr>
              <a:t>Capacity can range from</a:t>
            </a:r>
          </a:p>
          <a:p>
            <a:r>
              <a:rPr lang="en-IN" sz="2400" dirty="0" smtClean="0">
                <a:latin typeface="Georgia" pitchFamily="18" charset="0"/>
              </a:rPr>
              <a:t>60 to 105 gallons</a:t>
            </a:r>
            <a:endParaRPr lang="en-IN" sz="2400" dirty="0">
              <a:latin typeface="Georgia" pitchFamily="18" charset="0"/>
            </a:endParaRPr>
          </a:p>
        </p:txBody>
      </p:sp>
      <p:pic>
        <p:nvPicPr>
          <p:cNvPr id="20483" name="Picture 3"/>
          <p:cNvPicPr>
            <a:picLocks noChangeAspect="1" noChangeArrowheads="1"/>
          </p:cNvPicPr>
          <p:nvPr/>
        </p:nvPicPr>
        <p:blipFill>
          <a:blip r:embed="rId3"/>
          <a:srcRect/>
          <a:stretch>
            <a:fillRect/>
          </a:stretch>
        </p:blipFill>
        <p:spPr bwMode="auto">
          <a:xfrm>
            <a:off x="6858000" y="3810000"/>
            <a:ext cx="1714500" cy="284797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382000" cy="2308324"/>
          </a:xfrm>
          <a:prstGeom prst="rect">
            <a:avLst/>
          </a:prstGeom>
        </p:spPr>
        <p:txBody>
          <a:bodyPr wrap="square">
            <a:spAutoFit/>
          </a:bodyPr>
          <a:lstStyle/>
          <a:p>
            <a:r>
              <a:rPr lang="en-IN" sz="2400" b="1" dirty="0" smtClean="0">
                <a:latin typeface="Georgia" pitchFamily="18" charset="0"/>
              </a:rPr>
              <a:t>Full body immersion/Hubbard tank- </a:t>
            </a:r>
            <a:r>
              <a:rPr lang="en-IN" sz="2400" dirty="0" smtClean="0">
                <a:latin typeface="Georgia" pitchFamily="18" charset="0"/>
              </a:rPr>
              <a:t>The Hubbard</a:t>
            </a:r>
          </a:p>
          <a:p>
            <a:r>
              <a:rPr lang="en-IN" sz="2400" dirty="0" smtClean="0">
                <a:latin typeface="Georgia" pitchFamily="18" charset="0"/>
              </a:rPr>
              <a:t>Tank has a greater potential for exercise during</a:t>
            </a:r>
          </a:p>
          <a:p>
            <a:r>
              <a:rPr lang="en-IN" sz="2400" dirty="0" smtClean="0">
                <a:latin typeface="Georgia" pitchFamily="18" charset="0"/>
              </a:rPr>
              <a:t>treatment due to it's size and can accommodate a full</a:t>
            </a:r>
          </a:p>
          <a:p>
            <a:r>
              <a:rPr lang="en-IN" sz="2400" dirty="0" smtClean="0">
                <a:latin typeface="Georgia" pitchFamily="18" charset="0"/>
              </a:rPr>
              <a:t>body treatment</a:t>
            </a:r>
          </a:p>
          <a:p>
            <a:r>
              <a:rPr lang="en-IN" sz="2400" dirty="0" smtClean="0">
                <a:latin typeface="Georgia" pitchFamily="18" charset="0"/>
              </a:rPr>
              <a:t>-Capacity can range anywhere from 200 gallons to</a:t>
            </a:r>
          </a:p>
          <a:p>
            <a:r>
              <a:rPr lang="en-IN" sz="2400" dirty="0" smtClean="0">
                <a:latin typeface="Georgia" pitchFamily="18" charset="0"/>
              </a:rPr>
              <a:t>more than 400 gallons</a:t>
            </a:r>
            <a:endParaRPr lang="en-IN" sz="2400" dirty="0">
              <a:latin typeface="Georgia" pitchFamily="18" charset="0"/>
            </a:endParaRPr>
          </a:p>
        </p:txBody>
      </p:sp>
      <p:pic>
        <p:nvPicPr>
          <p:cNvPr id="21506" name="Picture 2"/>
          <p:cNvPicPr>
            <a:picLocks noChangeAspect="1" noChangeArrowheads="1"/>
          </p:cNvPicPr>
          <p:nvPr/>
        </p:nvPicPr>
        <p:blipFill>
          <a:blip r:embed="rId2"/>
          <a:srcRect/>
          <a:stretch>
            <a:fillRect/>
          </a:stretch>
        </p:blipFill>
        <p:spPr bwMode="auto">
          <a:xfrm>
            <a:off x="6607342" y="2286000"/>
            <a:ext cx="2536658" cy="1752600"/>
          </a:xfrm>
          <a:prstGeom prst="rect">
            <a:avLst/>
          </a:prstGeom>
          <a:noFill/>
          <a:ln w="9525">
            <a:noFill/>
            <a:miter lim="800000"/>
            <a:headEnd/>
            <a:tailEnd/>
          </a:ln>
          <a:effectLst/>
        </p:spPr>
      </p:pic>
      <p:sp>
        <p:nvSpPr>
          <p:cNvPr id="4" name="Rectangle 3"/>
          <p:cNvSpPr/>
          <p:nvPr/>
        </p:nvSpPr>
        <p:spPr>
          <a:xfrm>
            <a:off x="304800" y="3886200"/>
            <a:ext cx="8534400" cy="1200329"/>
          </a:xfrm>
          <a:prstGeom prst="rect">
            <a:avLst/>
          </a:prstGeom>
        </p:spPr>
        <p:txBody>
          <a:bodyPr wrap="square">
            <a:spAutoFit/>
          </a:bodyPr>
          <a:lstStyle/>
          <a:p>
            <a:r>
              <a:rPr lang="en-IN" sz="2400" b="1" dirty="0" err="1" smtClean="0">
                <a:latin typeface="Georgia" pitchFamily="18" charset="0"/>
              </a:rPr>
              <a:t>Extrimity</a:t>
            </a:r>
            <a:r>
              <a:rPr lang="en-IN" sz="2400" b="1" dirty="0" smtClean="0">
                <a:latin typeface="Georgia" pitchFamily="18" charset="0"/>
              </a:rPr>
              <a:t> tank- </a:t>
            </a:r>
            <a:r>
              <a:rPr lang="en-IN" sz="2400" dirty="0" smtClean="0">
                <a:latin typeface="Georgia" pitchFamily="18" charset="0"/>
              </a:rPr>
              <a:t>The Extremity Tank is usually used</a:t>
            </a:r>
          </a:p>
          <a:p>
            <a:r>
              <a:rPr lang="en-IN" sz="2400" dirty="0" smtClean="0">
                <a:latin typeface="Georgia" pitchFamily="18" charset="0"/>
              </a:rPr>
              <a:t>for the upper or lower extremities and has a capacity</a:t>
            </a:r>
          </a:p>
          <a:p>
            <a:r>
              <a:rPr lang="en-IN" sz="2400" dirty="0" smtClean="0">
                <a:latin typeface="Georgia" pitchFamily="18" charset="0"/>
              </a:rPr>
              <a:t>of 10 to 45 gallons of water</a:t>
            </a:r>
            <a:endParaRPr lang="en-IN" sz="2400" dirty="0">
              <a:latin typeface="Georgia" pitchFamily="18" charset="0"/>
            </a:endParaRPr>
          </a:p>
        </p:txBody>
      </p:sp>
      <p:pic>
        <p:nvPicPr>
          <p:cNvPr id="21507" name="Picture 3"/>
          <p:cNvPicPr>
            <a:picLocks noChangeAspect="1" noChangeArrowheads="1"/>
          </p:cNvPicPr>
          <p:nvPr/>
        </p:nvPicPr>
        <p:blipFill>
          <a:blip r:embed="rId3"/>
          <a:srcRect/>
          <a:stretch>
            <a:fillRect/>
          </a:stretch>
        </p:blipFill>
        <p:spPr bwMode="auto">
          <a:xfrm>
            <a:off x="6477000" y="4591050"/>
            <a:ext cx="1714500" cy="22669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How whirlpool works on body</a:t>
            </a:r>
            <a:endParaRPr lang="en-IN"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IN" sz="2400" dirty="0" smtClean="0">
                <a:latin typeface="Georgia" pitchFamily="18" charset="0"/>
              </a:rPr>
              <a:t>Warm </a:t>
            </a:r>
            <a:r>
              <a:rPr lang="en-IN" sz="2400" b="1" dirty="0" smtClean="0">
                <a:latin typeface="Georgia" pitchFamily="18" charset="0"/>
              </a:rPr>
              <a:t>whirlpools</a:t>
            </a:r>
            <a:r>
              <a:rPr lang="en-IN" sz="2400" dirty="0" smtClean="0">
                <a:latin typeface="Georgia" pitchFamily="18" charset="0"/>
              </a:rPr>
              <a:t> can increase circulation, as the heat helps to open up small arteries in the body. Increased circulation can bring fresh blood, oxygen, and cells to the injured area, which can promote healing. The typical temperature of a warm whirlpool is 98-110 degrees Fahrenheit.</a:t>
            </a:r>
          </a:p>
          <a:p>
            <a:pPr algn="just"/>
            <a:r>
              <a:rPr lang="en-IN" sz="2400" dirty="0" smtClean="0">
                <a:latin typeface="Georgia" pitchFamily="18" charset="0"/>
              </a:rPr>
              <a:t>The main danger of whirlpools is misuse; you shouldn't stay in a hot whirlpool for more than 20 minutes, but many people do. When your whirlpool timer shuts off and the jets or the water start to cool, it's probably time to get out. Staying longer can be detrimental to your health.</a:t>
            </a:r>
            <a:endParaRPr lang="en-IN" sz="2400" dirty="0">
              <a:latin typeface="Georgia"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Benefits of Whirlpool bath</a:t>
            </a:r>
            <a:endParaRPr lang="en-IN" sz="2400" dirty="0">
              <a:latin typeface="Georgia"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r>
              <a:rPr lang="en-IN" sz="2400" dirty="0" smtClean="0">
                <a:latin typeface="Georgia" pitchFamily="18" charset="0"/>
              </a:rPr>
              <a:t>Whirlpool Baths are Good for the Skin</a:t>
            </a:r>
          </a:p>
          <a:p>
            <a:pPr algn="just"/>
            <a:r>
              <a:rPr lang="en-IN" sz="2600" dirty="0" smtClean="0">
                <a:latin typeface="Georgia" pitchFamily="18" charset="0"/>
              </a:rPr>
              <a:t>Relaxation and Luxury Improve Your Mental Wellbeing </a:t>
            </a:r>
          </a:p>
          <a:p>
            <a:pPr algn="just"/>
            <a:r>
              <a:rPr lang="en-IN" sz="2600" dirty="0" smtClean="0">
                <a:latin typeface="Georgia" pitchFamily="18" charset="0"/>
              </a:rPr>
              <a:t>Treat Arthritis and Muscle and Joint Pains</a:t>
            </a:r>
          </a:p>
          <a:p>
            <a:pPr algn="just"/>
            <a:r>
              <a:rPr lang="en-IN" sz="2600" dirty="0" smtClean="0">
                <a:latin typeface="Georgia" pitchFamily="18" charset="0"/>
              </a:rPr>
              <a:t>Whirlpool Baths Increase the Circulation</a:t>
            </a:r>
          </a:p>
          <a:p>
            <a:pPr algn="just"/>
            <a:r>
              <a:rPr lang="en-IN" sz="2600" dirty="0" smtClean="0">
                <a:latin typeface="Georgia" pitchFamily="18" charset="0"/>
              </a:rPr>
              <a:t>Reduce Insomnia and Beat Stress</a:t>
            </a:r>
          </a:p>
          <a:p>
            <a:pPr algn="just"/>
            <a:r>
              <a:rPr lang="en-IN" sz="2600" dirty="0" smtClean="0">
                <a:latin typeface="Georgia" pitchFamily="18" charset="0"/>
              </a:rPr>
              <a:t>Enhance the Respiratory System with a Whirlpool Bath</a:t>
            </a:r>
          </a:p>
          <a:p>
            <a:pPr algn="just"/>
            <a:r>
              <a:rPr lang="en-IN" sz="2600" dirty="0" smtClean="0">
                <a:latin typeface="Georgia" pitchFamily="18" charset="0"/>
              </a:rPr>
              <a:t>Benefits for the Immune System and Digestive System</a:t>
            </a:r>
            <a:endParaRPr lang="en-IN" sz="2600" dirty="0">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latin typeface="Georgia" pitchFamily="18" charset="0"/>
              </a:rPr>
              <a:t>SAUNA BATH</a:t>
            </a:r>
            <a:endParaRPr lang="en-IN" dirty="0">
              <a:latin typeface="Georgia"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r>
              <a:rPr lang="en-US" sz="2400" dirty="0" smtClean="0">
                <a:latin typeface="Georgia" pitchFamily="18" charset="0"/>
              </a:rPr>
              <a:t>It is a receiving method, which is providing for muscular relaxation and recovery from fatigue. This method has been in use for very long time in the field of sports and games especially for high performance.</a:t>
            </a:r>
          </a:p>
          <a:p>
            <a:r>
              <a:rPr lang="en-US" sz="2400" dirty="0" smtClean="0">
                <a:latin typeface="Georgia" pitchFamily="18" charset="0"/>
              </a:rPr>
              <a:t>PROCEDURE :</a:t>
            </a:r>
          </a:p>
          <a:p>
            <a:r>
              <a:rPr lang="en-US" sz="2400" dirty="0" smtClean="0">
                <a:latin typeface="Georgia" pitchFamily="18" charset="0"/>
              </a:rPr>
              <a:t>Dry heat 2 minutes</a:t>
            </a:r>
          </a:p>
          <a:p>
            <a:r>
              <a:rPr lang="en-US" sz="2400" dirty="0" smtClean="0">
                <a:latin typeface="Georgia" pitchFamily="18" charset="0"/>
              </a:rPr>
              <a:t>Cold (bath) 2 minute</a:t>
            </a:r>
          </a:p>
          <a:p>
            <a:r>
              <a:rPr lang="en-US" sz="2400" dirty="0" smtClean="0">
                <a:latin typeface="Georgia" pitchFamily="18" charset="0"/>
              </a:rPr>
              <a:t>Dry heat 3 minute</a:t>
            </a:r>
          </a:p>
          <a:p>
            <a:r>
              <a:rPr lang="en-US" sz="2400" dirty="0" smtClean="0">
                <a:latin typeface="Georgia" pitchFamily="18" charset="0"/>
              </a:rPr>
              <a:t>Cold(bath) 3 minute</a:t>
            </a:r>
          </a:p>
          <a:p>
            <a:r>
              <a:rPr lang="en-US" sz="2400" dirty="0" smtClean="0">
                <a:latin typeface="Georgia" pitchFamily="18" charset="0"/>
              </a:rPr>
              <a:t>Dry heat 2 minutes</a:t>
            </a:r>
          </a:p>
          <a:p>
            <a:r>
              <a:rPr lang="en-US" sz="2400" dirty="0" smtClean="0">
                <a:latin typeface="Georgia" pitchFamily="18" charset="0"/>
              </a:rPr>
              <a:t>Normal bath </a:t>
            </a:r>
            <a:endParaRPr lang="en-IN" sz="2400" dirty="0">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Sauna bath Indications&amp; contraindications</a:t>
            </a:r>
            <a:endParaRPr lang="en-IN" sz="2400" dirty="0">
              <a:latin typeface="Georgia"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r>
              <a:rPr lang="en-US" sz="2400" dirty="0" smtClean="0">
                <a:latin typeface="Georgia" pitchFamily="18" charset="0"/>
              </a:rPr>
              <a:t>Indications:</a:t>
            </a:r>
          </a:p>
          <a:p>
            <a:r>
              <a:rPr lang="en-US" sz="2400" dirty="0" smtClean="0">
                <a:latin typeface="Georgia" pitchFamily="18" charset="0"/>
              </a:rPr>
              <a:t>Temporary Weight loss</a:t>
            </a:r>
          </a:p>
          <a:p>
            <a:r>
              <a:rPr lang="en-US" sz="2400" dirty="0" smtClean="0">
                <a:latin typeface="Georgia" pitchFamily="18" charset="0"/>
              </a:rPr>
              <a:t>Muscular relaxation</a:t>
            </a:r>
          </a:p>
          <a:p>
            <a:r>
              <a:rPr lang="en-US" sz="2400" dirty="0" smtClean="0">
                <a:latin typeface="Georgia" pitchFamily="18" charset="0"/>
              </a:rPr>
              <a:t>Release toxins from body</a:t>
            </a:r>
          </a:p>
          <a:p>
            <a:r>
              <a:rPr lang="en-US" sz="2400" dirty="0" smtClean="0">
                <a:latin typeface="Georgia" pitchFamily="18" charset="0"/>
              </a:rPr>
              <a:t>Recovery from fatigue</a:t>
            </a:r>
          </a:p>
          <a:p>
            <a:r>
              <a:rPr lang="en-US" sz="2400" dirty="0" smtClean="0">
                <a:latin typeface="Georgia" pitchFamily="18" charset="0"/>
              </a:rPr>
              <a:t>Contra indications:</a:t>
            </a:r>
          </a:p>
          <a:p>
            <a:r>
              <a:rPr lang="en-US" sz="2400" dirty="0" smtClean="0">
                <a:latin typeface="Georgia" pitchFamily="18" charset="0"/>
              </a:rPr>
              <a:t>Heart </a:t>
            </a:r>
            <a:r>
              <a:rPr lang="en-US" sz="2400" dirty="0" err="1" smtClean="0">
                <a:latin typeface="Georgia" pitchFamily="18" charset="0"/>
              </a:rPr>
              <a:t>desese</a:t>
            </a:r>
            <a:endParaRPr lang="en-US" sz="2400" dirty="0" smtClean="0">
              <a:latin typeface="Georgia" pitchFamily="18" charset="0"/>
            </a:endParaRPr>
          </a:p>
          <a:p>
            <a:r>
              <a:rPr lang="en-US" sz="2400" dirty="0" smtClean="0">
                <a:latin typeface="Georgia" pitchFamily="18" charset="0"/>
              </a:rPr>
              <a:t>Infection </a:t>
            </a:r>
            <a:r>
              <a:rPr lang="en-US" sz="2400" dirty="0" err="1" smtClean="0">
                <a:latin typeface="Georgia" pitchFamily="18" charset="0"/>
              </a:rPr>
              <a:t>deseases</a:t>
            </a:r>
            <a:endParaRPr lang="en-US" sz="2400" dirty="0" smtClean="0">
              <a:latin typeface="Georgia" pitchFamily="18" charset="0"/>
            </a:endParaRPr>
          </a:p>
          <a:p>
            <a:r>
              <a:rPr lang="en-US" sz="2400" dirty="0" smtClean="0">
                <a:latin typeface="Georgia" pitchFamily="18" charset="0"/>
              </a:rPr>
              <a:t>High BP</a:t>
            </a:r>
          </a:p>
          <a:p>
            <a:r>
              <a:rPr lang="en-US" sz="2400" dirty="0" err="1" smtClean="0">
                <a:latin typeface="Georgia" pitchFamily="18" charset="0"/>
              </a:rPr>
              <a:t>Pregnency</a:t>
            </a:r>
            <a:endParaRPr lang="en-US" sz="2400" dirty="0" smtClean="0">
              <a:latin typeface="Georgia" pitchFamily="18" charset="0"/>
            </a:endParaRPr>
          </a:p>
          <a:p>
            <a:endParaRPr lang="en-US" sz="2400" dirty="0" smtClean="0">
              <a:latin typeface="Georgia" pitchFamily="18" charset="0"/>
            </a:endParaRPr>
          </a:p>
          <a:p>
            <a:endParaRPr lang="en-US" sz="2400" dirty="0" smtClean="0">
              <a:latin typeface="Georgia" pitchFamily="18" charset="0"/>
            </a:endParaRPr>
          </a:p>
          <a:p>
            <a:endParaRPr lang="en-US" sz="2400" dirty="0" smtClean="0">
              <a:latin typeface="Georgia" pitchFamily="18" charset="0"/>
            </a:endParaRPr>
          </a:p>
          <a:p>
            <a:endParaRPr lang="en-IN" sz="2400" dirty="0">
              <a:latin typeface="Georg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latin typeface="Georgia" pitchFamily="18" charset="0"/>
              </a:rPr>
              <a:t>Post- proceedings</a:t>
            </a:r>
            <a:endParaRPr lang="en-IN" dirty="0">
              <a:latin typeface="Georgia" pitchFamily="18" charset="0"/>
            </a:endParaRPr>
          </a:p>
        </p:txBody>
      </p:sp>
      <p:sp>
        <p:nvSpPr>
          <p:cNvPr id="3" name="Content Placeholder 2"/>
          <p:cNvSpPr>
            <a:spLocks noGrp="1"/>
          </p:cNvSpPr>
          <p:nvPr>
            <p:ph idx="1"/>
          </p:nvPr>
        </p:nvSpPr>
        <p:spPr>
          <a:xfrm>
            <a:off x="457200" y="1143000"/>
            <a:ext cx="8229600" cy="4983163"/>
          </a:xfrm>
        </p:spPr>
        <p:txBody>
          <a:bodyPr/>
          <a:lstStyle/>
          <a:p>
            <a:r>
              <a:rPr lang="en-US" dirty="0" err="1" smtClean="0"/>
              <a:t>Laydown</a:t>
            </a:r>
            <a:r>
              <a:rPr lang="en-US" dirty="0" smtClean="0"/>
              <a:t> on the bed for 30 minutes</a:t>
            </a:r>
          </a:p>
          <a:p>
            <a:r>
              <a:rPr lang="en-US" dirty="0" smtClean="0"/>
              <a:t>After that take plenty of water/fruit juice</a:t>
            </a:r>
          </a:p>
          <a:p>
            <a:r>
              <a:rPr lang="en-US" dirty="0" smtClean="0"/>
              <a:t>No Alcohol/smoking till 2.5 hrs </a:t>
            </a:r>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latin typeface="Georgia" pitchFamily="18" charset="0"/>
              </a:rPr>
              <a:t>JACUZZI</a:t>
            </a:r>
            <a:endParaRPr lang="en-IN" sz="2400" dirty="0">
              <a:latin typeface="Georgia" pitchFamily="18" charset="0"/>
            </a:endParaRPr>
          </a:p>
        </p:txBody>
      </p:sp>
      <p:sp>
        <p:nvSpPr>
          <p:cNvPr id="3" name="Content Placeholder 2"/>
          <p:cNvSpPr>
            <a:spLocks noGrp="1"/>
          </p:cNvSpPr>
          <p:nvPr>
            <p:ph idx="1"/>
          </p:nvPr>
        </p:nvSpPr>
        <p:spPr>
          <a:xfrm>
            <a:off x="457200" y="762000"/>
            <a:ext cx="8229600" cy="5364163"/>
          </a:xfrm>
        </p:spPr>
        <p:txBody>
          <a:bodyPr>
            <a:normAutofit lnSpcReduction="10000"/>
          </a:bodyPr>
          <a:lstStyle/>
          <a:p>
            <a:r>
              <a:rPr lang="en-IN" sz="2400" dirty="0" smtClean="0">
                <a:latin typeface="Georgia" pitchFamily="18" charset="0"/>
              </a:rPr>
              <a:t>A </a:t>
            </a:r>
            <a:r>
              <a:rPr lang="en-IN" sz="2400" b="1" dirty="0" smtClean="0">
                <a:latin typeface="Georgia" pitchFamily="18" charset="0"/>
              </a:rPr>
              <a:t>hot tub</a:t>
            </a:r>
            <a:r>
              <a:rPr lang="en-IN" sz="2400" dirty="0" smtClean="0">
                <a:latin typeface="Georgia" pitchFamily="18" charset="0"/>
              </a:rPr>
              <a:t> is a large </a:t>
            </a:r>
            <a:r>
              <a:rPr lang="en-IN" sz="2400" b="1" dirty="0" smtClean="0">
                <a:latin typeface="Georgia" pitchFamily="18" charset="0"/>
              </a:rPr>
              <a:t>tub</a:t>
            </a:r>
            <a:r>
              <a:rPr lang="en-IN" sz="2400" dirty="0" smtClean="0">
                <a:latin typeface="Georgia" pitchFamily="18" charset="0"/>
              </a:rPr>
              <a:t> or small pool full of water used for hydrotherapy, relaxation or pleasure. Some have powerful jets for massage purposes. </a:t>
            </a:r>
            <a:r>
              <a:rPr lang="en-IN" sz="2400" b="1" dirty="0" smtClean="0">
                <a:latin typeface="Georgia" pitchFamily="18" charset="0"/>
              </a:rPr>
              <a:t>Hot tubs</a:t>
            </a:r>
            <a:r>
              <a:rPr lang="en-IN" sz="2400" dirty="0" smtClean="0">
                <a:latin typeface="Georgia" pitchFamily="18" charset="0"/>
              </a:rPr>
              <a:t> are sometimes also known as spas or by the trade name </a:t>
            </a:r>
            <a:r>
              <a:rPr lang="en-IN" sz="2400" b="1" dirty="0" smtClean="0">
                <a:latin typeface="Georgia" pitchFamily="18" charset="0"/>
              </a:rPr>
              <a:t>Jacuzzi</a:t>
            </a:r>
            <a:r>
              <a:rPr lang="en-IN" sz="2400" dirty="0" smtClean="0">
                <a:latin typeface="Georgia" pitchFamily="18" charset="0"/>
              </a:rPr>
              <a:t>.</a:t>
            </a:r>
          </a:p>
          <a:p>
            <a:r>
              <a:rPr lang="en-US" sz="2400" dirty="0" smtClean="0">
                <a:latin typeface="Georgia" pitchFamily="18" charset="0"/>
              </a:rPr>
              <a:t>Difference between Bath tub and Jacuzzi</a:t>
            </a:r>
          </a:p>
          <a:p>
            <a:r>
              <a:rPr lang="en-IN" sz="2400" b="1" dirty="0" smtClean="0">
                <a:latin typeface="Georgia" pitchFamily="18" charset="0"/>
              </a:rPr>
              <a:t>A </a:t>
            </a:r>
            <a:r>
              <a:rPr lang="en-IN" sz="2400" b="1" dirty="0" err="1" smtClean="0">
                <a:latin typeface="Georgia" pitchFamily="18" charset="0"/>
              </a:rPr>
              <a:t>Jcuzzi</a:t>
            </a:r>
            <a:r>
              <a:rPr lang="en-IN" sz="2400" dirty="0" smtClean="0">
                <a:latin typeface="Georgia" pitchFamily="18" charset="0"/>
              </a:rPr>
              <a:t> is actually a brand name for a company that produces both </a:t>
            </a:r>
            <a:r>
              <a:rPr lang="en-IN" sz="2400" b="1" dirty="0" smtClean="0">
                <a:latin typeface="Georgia" pitchFamily="18" charset="0"/>
              </a:rPr>
              <a:t>bathtubs</a:t>
            </a:r>
            <a:r>
              <a:rPr lang="en-IN" sz="2400" dirty="0" smtClean="0">
                <a:latin typeface="Georgia" pitchFamily="18" charset="0"/>
              </a:rPr>
              <a:t>, (indoor </a:t>
            </a:r>
            <a:r>
              <a:rPr lang="en-IN" sz="2400" b="1" dirty="0" smtClean="0">
                <a:latin typeface="Georgia" pitchFamily="18" charset="0"/>
              </a:rPr>
              <a:t>tubs</a:t>
            </a:r>
            <a:r>
              <a:rPr lang="en-IN" sz="2400" dirty="0" smtClean="0">
                <a:latin typeface="Georgia" pitchFamily="18" charset="0"/>
              </a:rPr>
              <a:t> installed </a:t>
            </a:r>
            <a:r>
              <a:rPr lang="en-IN" sz="2400" b="1" dirty="0" smtClean="0">
                <a:latin typeface="Georgia" pitchFamily="18" charset="0"/>
              </a:rPr>
              <a:t>in</a:t>
            </a:r>
            <a:r>
              <a:rPr lang="en-IN" sz="2400" dirty="0" smtClean="0">
                <a:latin typeface="Georgia" pitchFamily="18" charset="0"/>
              </a:rPr>
              <a:t> bathrooms) and </a:t>
            </a:r>
            <a:r>
              <a:rPr lang="en-IN" sz="2400" b="1" dirty="0" smtClean="0">
                <a:latin typeface="Georgia" pitchFamily="18" charset="0"/>
              </a:rPr>
              <a:t>hot tubs</a:t>
            </a:r>
            <a:r>
              <a:rPr lang="en-IN" sz="2400" dirty="0" smtClean="0">
                <a:latin typeface="Georgia" pitchFamily="18" charset="0"/>
              </a:rPr>
              <a:t> or spas (generally outdoor </a:t>
            </a:r>
            <a:r>
              <a:rPr lang="en-IN" sz="2400" b="1" dirty="0" smtClean="0">
                <a:latin typeface="Georgia" pitchFamily="18" charset="0"/>
              </a:rPr>
              <a:t>tubs</a:t>
            </a:r>
            <a:r>
              <a:rPr lang="en-IN" sz="2400" dirty="0" smtClean="0">
                <a:latin typeface="Georgia" pitchFamily="18" charset="0"/>
              </a:rPr>
              <a:t>). ... </a:t>
            </a:r>
            <a:r>
              <a:rPr lang="en-IN" sz="2400" b="1" dirty="0" smtClean="0">
                <a:latin typeface="Georgia" pitchFamily="18" charset="0"/>
              </a:rPr>
              <a:t>Bathtubs</a:t>
            </a:r>
            <a:r>
              <a:rPr lang="en-IN" sz="2400" dirty="0" smtClean="0">
                <a:latin typeface="Georgia" pitchFamily="18" charset="0"/>
              </a:rPr>
              <a:t> on the other hand are generally installed indoors and are filled with water heated by the residential </a:t>
            </a:r>
            <a:r>
              <a:rPr lang="en-IN" sz="2400" b="1" dirty="0" smtClean="0">
                <a:latin typeface="Georgia" pitchFamily="18" charset="0"/>
              </a:rPr>
              <a:t>in</a:t>
            </a:r>
            <a:r>
              <a:rPr lang="en-IN" sz="2400" dirty="0" smtClean="0">
                <a:latin typeface="Georgia" pitchFamily="18" charset="0"/>
              </a:rPr>
              <a:t>-home water heater for each use.</a:t>
            </a:r>
          </a:p>
          <a:p>
            <a:r>
              <a:rPr lang="en-IN" sz="2400" dirty="0" smtClean="0">
                <a:hlinkClick r:id="rId2"/>
              </a:rPr>
              <a:t/>
            </a:r>
            <a:br>
              <a:rPr lang="en-IN" sz="2400" dirty="0" smtClean="0">
                <a:hlinkClick r:id="rId2"/>
              </a:rPr>
            </a:br>
            <a:endParaRPr lang="en-IN" sz="2400" dirty="0" smtClean="0"/>
          </a:p>
          <a:p>
            <a:endParaRPr lang="en-IN" sz="24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latin typeface="Georgia" pitchFamily="18" charset="0"/>
              </a:rPr>
              <a:t>How does Jacuzzi works</a:t>
            </a:r>
            <a:endParaRPr lang="en-IN" sz="2400" dirty="0">
              <a:latin typeface="Georgia" pitchFamily="18" charset="0"/>
            </a:endParaRPr>
          </a:p>
        </p:txBody>
      </p:sp>
      <p:sp>
        <p:nvSpPr>
          <p:cNvPr id="3" name="Content Placeholder 2"/>
          <p:cNvSpPr>
            <a:spLocks noGrp="1"/>
          </p:cNvSpPr>
          <p:nvPr>
            <p:ph idx="1"/>
          </p:nvPr>
        </p:nvSpPr>
        <p:spPr>
          <a:xfrm>
            <a:off x="457200" y="1295400"/>
            <a:ext cx="8229600" cy="4830763"/>
          </a:xfrm>
        </p:spPr>
        <p:txBody>
          <a:bodyPr/>
          <a:lstStyle/>
          <a:p>
            <a:r>
              <a:rPr lang="en-IN" sz="2400" dirty="0" smtClean="0">
                <a:latin typeface="Georgia" pitchFamily="18" charset="0"/>
              </a:rPr>
              <a:t>The vacuum power of the pump draws water in, while the screen prevents bath accessories and arms, fingers and toes, from being suctioned into the valves. The pump's motor creates force, which expels water from the jets at varying pressures. ... The tub itself is turned on and off by a switch located on the bathtub</a:t>
            </a:r>
            <a:r>
              <a:rPr lang="en-IN" dirty="0" smtClean="0"/>
              <a:t>.</a:t>
            </a: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Georgia" pitchFamily="18" charset="0"/>
              </a:rPr>
              <a:t>How long you can stay in a </a:t>
            </a:r>
            <a:r>
              <a:rPr lang="en-US" sz="2400" dirty="0" err="1" smtClean="0">
                <a:latin typeface="Georgia" pitchFamily="18" charset="0"/>
              </a:rPr>
              <a:t>jacuzzi</a:t>
            </a:r>
            <a:endParaRPr lang="en-IN" sz="2400" dirty="0">
              <a:latin typeface="Georgia"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r>
              <a:rPr lang="en-IN" sz="2400" dirty="0" smtClean="0">
                <a:latin typeface="Georgia" pitchFamily="18" charset="0"/>
              </a:rPr>
              <a:t>Ideally, you should aim to time your hot tub sessions to last between 15 and 30 minutes. Depending on the factors at play (i.e. water temperature), you might be able to extend your soak to </a:t>
            </a:r>
            <a:r>
              <a:rPr lang="en-IN" sz="2400" b="1" dirty="0" smtClean="0">
                <a:latin typeface="Georgia" pitchFamily="18" charset="0"/>
              </a:rPr>
              <a:t>45 minutes</a:t>
            </a:r>
            <a:r>
              <a:rPr lang="en-IN" sz="2400" dirty="0" smtClean="0">
                <a:latin typeface="Georgia" pitchFamily="18" charset="0"/>
              </a:rPr>
              <a:t>. Keep in mind that you can always re-enter your hot tub later on!</a:t>
            </a:r>
            <a:endParaRPr lang="en-IN" sz="2400"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r>
              <a:rPr lang="en-IN" dirty="0" smtClean="0"/>
              <a:t>A </a:t>
            </a:r>
            <a:r>
              <a:rPr lang="en-IN" b="1" dirty="0" smtClean="0"/>
              <a:t>hot tub</a:t>
            </a:r>
            <a:r>
              <a:rPr lang="en-IN" dirty="0" smtClean="0"/>
              <a:t> can be amongst the more enjoyable tools in your </a:t>
            </a:r>
            <a:r>
              <a:rPr lang="en-IN" b="1" dirty="0" smtClean="0"/>
              <a:t>weight loss</a:t>
            </a:r>
            <a:r>
              <a:rPr lang="en-IN" dirty="0" smtClean="0"/>
              <a:t> toolkit. While soaking in a </a:t>
            </a:r>
            <a:r>
              <a:rPr lang="en-IN" b="1" dirty="0" smtClean="0"/>
              <a:t>hot tub</a:t>
            </a:r>
            <a:r>
              <a:rPr lang="en-IN" dirty="0" smtClean="0"/>
              <a:t> doesn't burn many calories—it's estimated that sitting in hot water only burns about 3% more calories than sitting on your couch—there are, in fact, several impressive </a:t>
            </a:r>
            <a:r>
              <a:rPr lang="en-IN" b="1" dirty="0" smtClean="0"/>
              <a:t>hot tub</a:t>
            </a:r>
            <a:r>
              <a:rPr lang="en-IN" dirty="0" smtClean="0"/>
              <a:t> health </a:t>
            </a:r>
            <a:r>
              <a:rPr lang="en-IN" b="1" dirty="0" smtClean="0"/>
              <a:t>benefits for weight loss</a:t>
            </a:r>
            <a:r>
              <a:rPr lang="en-IN" dirty="0" smtClean="0"/>
              <a:t>.</a:t>
            </a:r>
            <a:endParaRPr lang="en-IN" dirty="0"/>
          </a:p>
        </p:txBody>
      </p:sp>
      <p:pic>
        <p:nvPicPr>
          <p:cNvPr id="1026" name="Picture 2" descr="Jacuzzi Acrylic Bath Tub, Rs 175000 /unit Akbar Enterprises | ID ..."/>
          <p:cNvPicPr>
            <a:picLocks noChangeAspect="1" noChangeArrowheads="1"/>
          </p:cNvPicPr>
          <p:nvPr/>
        </p:nvPicPr>
        <p:blipFill>
          <a:blip r:embed="rId2"/>
          <a:srcRect t="16800" b="11200"/>
          <a:stretch>
            <a:fillRect/>
          </a:stretch>
        </p:blipFill>
        <p:spPr bwMode="auto">
          <a:xfrm>
            <a:off x="5181600" y="4191000"/>
            <a:ext cx="3124200" cy="224942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Whirlpool bath</a:t>
            </a:r>
            <a:endParaRPr lang="en-IN" dirty="0"/>
          </a:p>
        </p:txBody>
      </p:sp>
      <p:sp>
        <p:nvSpPr>
          <p:cNvPr id="3" name="Content Placeholder 2"/>
          <p:cNvSpPr>
            <a:spLocks noGrp="1"/>
          </p:cNvSpPr>
          <p:nvPr>
            <p:ph idx="1"/>
          </p:nvPr>
        </p:nvSpPr>
        <p:spPr>
          <a:xfrm>
            <a:off x="457200" y="838200"/>
            <a:ext cx="8229600" cy="5287963"/>
          </a:xfrm>
        </p:spPr>
        <p:txBody>
          <a:bodyPr>
            <a:normAutofit/>
          </a:bodyPr>
          <a:lstStyle/>
          <a:p>
            <a:pPr algn="just"/>
            <a:r>
              <a:rPr lang="en-IN" sz="2400" b="1" dirty="0" smtClean="0">
                <a:latin typeface="Georgia" pitchFamily="18" charset="0"/>
              </a:rPr>
              <a:t>whirlpool bath</a:t>
            </a:r>
            <a:r>
              <a:rPr lang="en-IN" sz="2400" dirty="0" smtClean="0">
                <a:latin typeface="Georgia" pitchFamily="18" charset="0"/>
              </a:rPr>
              <a:t> one in which the water is kept in constant motion by mechanical means and has a massaging action that can promote improved circulation and relaxation; often used in the treatment of soft tissue injuries and management of open wounds such as burns.</a:t>
            </a:r>
          </a:p>
          <a:p>
            <a:pPr algn="just"/>
            <a:r>
              <a:rPr lang="en-IN" sz="2400" dirty="0" smtClean="0">
                <a:latin typeface="Georgia" pitchFamily="18" charset="0"/>
              </a:rPr>
              <a:t>A </a:t>
            </a:r>
            <a:r>
              <a:rPr lang="en-IN" sz="2400" b="1" dirty="0" smtClean="0">
                <a:latin typeface="Georgia" pitchFamily="18" charset="0"/>
              </a:rPr>
              <a:t>whirlpool bath</a:t>
            </a:r>
            <a:r>
              <a:rPr lang="en-IN" sz="2400" dirty="0" smtClean="0">
                <a:latin typeface="Georgia" pitchFamily="18" charset="0"/>
              </a:rPr>
              <a:t> reduces the amount of pain </a:t>
            </a:r>
            <a:r>
              <a:rPr lang="en-IN" sz="2400" b="1" dirty="0" smtClean="0">
                <a:latin typeface="Georgia" pitchFamily="18" charset="0"/>
              </a:rPr>
              <a:t>you</a:t>
            </a:r>
            <a:r>
              <a:rPr lang="en-IN" sz="2400" dirty="0" smtClean="0">
                <a:latin typeface="Georgia" pitchFamily="18" charset="0"/>
              </a:rPr>
              <a:t> feel in your joints or your muscles when </a:t>
            </a:r>
            <a:r>
              <a:rPr lang="en-IN" sz="2400" b="1" dirty="0" smtClean="0">
                <a:latin typeface="Georgia" pitchFamily="18" charset="0"/>
              </a:rPr>
              <a:t>you</a:t>
            </a:r>
            <a:r>
              <a:rPr lang="en-IN" sz="2400" dirty="0" smtClean="0">
                <a:latin typeface="Georgia" pitchFamily="18" charset="0"/>
              </a:rPr>
              <a:t> indulge in the treatment every few days. The warmth of the water helps increase your circulation, improving blood flow around the body. This in turn improves the function of various organs and also helps to protect the heart</a:t>
            </a:r>
            <a:endParaRPr lang="en-IN" sz="2400" dirty="0">
              <a:latin typeface="Georgia" pitchFamily="18"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140</TotalTime>
  <Words>915</Words>
  <Application>Microsoft Office PowerPoint</Application>
  <PresentationFormat>On-screen Show (4:3)</PresentationFormat>
  <Paragraphs>91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Georgia</vt:lpstr>
      <vt:lpstr>Trebuchet MS</vt:lpstr>
      <vt:lpstr>Wingdings 3</vt:lpstr>
      <vt:lpstr>Facet</vt:lpstr>
      <vt:lpstr>Sports Medicine Chapter-8</vt:lpstr>
      <vt:lpstr>SAUNA BATH</vt:lpstr>
      <vt:lpstr>Sauna bath Indications&amp; contraindications</vt:lpstr>
      <vt:lpstr>Post- proceedings</vt:lpstr>
      <vt:lpstr>JACUZZI</vt:lpstr>
      <vt:lpstr>How does Jacuzzi works</vt:lpstr>
      <vt:lpstr>How long you can stay in a jacuzzi</vt:lpstr>
      <vt:lpstr>PowerPoint Presentation</vt:lpstr>
      <vt:lpstr>Whirlpool bath</vt:lpstr>
      <vt:lpstr>PowerPoint Presentation</vt:lpstr>
      <vt:lpstr>PowerPoint Presentation</vt:lpstr>
      <vt:lpstr>PowerPoint Presentation</vt:lpstr>
      <vt:lpstr>How whirlpool works on body</vt:lpstr>
      <vt:lpstr>Benefits of Whirlpool bath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cp:lastModifiedBy>
  <cp:revision>4</cp:revision>
  <dcterms:created xsi:type="dcterms:W3CDTF">2006-08-16T00:00:00Z</dcterms:created>
  <dcterms:modified xsi:type="dcterms:W3CDTF">2024-08-17T03:52:05Z</dcterms:modified>
</cp:coreProperties>
</file>