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1"/>
  </p:notesMasterIdLst>
  <p:sldIdLst>
    <p:sldId id="256" r:id="rId2"/>
    <p:sldId id="306" r:id="rId3"/>
    <p:sldId id="310" r:id="rId4"/>
    <p:sldId id="313" r:id="rId5"/>
    <p:sldId id="312" r:id="rId6"/>
    <p:sldId id="314" r:id="rId7"/>
    <p:sldId id="315" r:id="rId8"/>
    <p:sldId id="316" r:id="rId9"/>
    <p:sldId id="318" r:id="rId10"/>
    <p:sldId id="319" r:id="rId11"/>
    <p:sldId id="321" r:id="rId12"/>
    <p:sldId id="322" r:id="rId13"/>
    <p:sldId id="324" r:id="rId14"/>
    <p:sldId id="325" r:id="rId15"/>
    <p:sldId id="326" r:id="rId16"/>
    <p:sldId id="327" r:id="rId17"/>
    <p:sldId id="328" r:id="rId18"/>
    <p:sldId id="329" r:id="rId19"/>
    <p:sldId id="317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2" autoAdjust="0"/>
  </p:normalViewPr>
  <p:slideViewPr>
    <p:cSldViewPr>
      <p:cViewPr varScale="1">
        <p:scale>
          <a:sx n="115" d="100"/>
          <a:sy n="115" d="100"/>
        </p:scale>
        <p:origin x="147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EB3C01-CAC7-4BA8-A4F4-A73B2EE9C3CE}" type="doc">
      <dgm:prSet loTypeId="urn:microsoft.com/office/officeart/2005/8/layout/hProcess3" loCatId="process" qsTypeId="urn:microsoft.com/office/officeart/2005/8/quickstyle/simple4" qsCatId="simple" csTypeId="urn:microsoft.com/office/officeart/2005/8/colors/accent3_1" csCatId="accent3" phldr="1"/>
      <dgm:spPr/>
    </dgm:pt>
    <dgm:pt modelId="{C657B7E5-4364-4FFF-8A23-CBD6B7661A19}">
      <dgm:prSet phldrT="[Text]" custT="1"/>
      <dgm:spPr/>
      <dgm:t>
        <a:bodyPr/>
        <a:lstStyle/>
        <a:p>
          <a:r>
            <a:rPr lang="en-US" sz="2000" b="1" dirty="0" smtClean="0"/>
            <a:t>MODULE</a:t>
          </a:r>
          <a:r>
            <a:rPr lang="en-US" sz="2000" dirty="0" smtClean="0"/>
            <a:t> – VII </a:t>
          </a:r>
          <a:endParaRPr lang="en-US" sz="2000" dirty="0"/>
        </a:p>
      </dgm:t>
    </dgm:pt>
    <dgm:pt modelId="{84235BD3-0F83-40B7-8D00-3F9F2512A96E}" type="parTrans" cxnId="{B8CB7CDB-B533-42C2-A01A-1A21C47EE244}">
      <dgm:prSet/>
      <dgm:spPr/>
      <dgm:t>
        <a:bodyPr/>
        <a:lstStyle/>
        <a:p>
          <a:endParaRPr lang="en-US"/>
        </a:p>
      </dgm:t>
    </dgm:pt>
    <dgm:pt modelId="{93AE709E-DD5C-45DB-8F67-6B1ACF1EE077}" type="sibTrans" cxnId="{B8CB7CDB-B533-42C2-A01A-1A21C47EE244}">
      <dgm:prSet/>
      <dgm:spPr/>
      <dgm:t>
        <a:bodyPr/>
        <a:lstStyle/>
        <a:p>
          <a:endParaRPr lang="en-US"/>
        </a:p>
      </dgm:t>
    </dgm:pt>
    <dgm:pt modelId="{5E6C4F7F-7605-4D5F-B693-89C97987DD50}" type="pres">
      <dgm:prSet presAssocID="{41EB3C01-CAC7-4BA8-A4F4-A73B2EE9C3CE}" presName="Name0" presStyleCnt="0">
        <dgm:presLayoutVars>
          <dgm:dir/>
          <dgm:animLvl val="lvl"/>
          <dgm:resizeHandles val="exact"/>
        </dgm:presLayoutVars>
      </dgm:prSet>
      <dgm:spPr/>
    </dgm:pt>
    <dgm:pt modelId="{84BC9C92-95C6-4F40-A530-0CC790DA6B9E}" type="pres">
      <dgm:prSet presAssocID="{41EB3C01-CAC7-4BA8-A4F4-A73B2EE9C3CE}" presName="dummy" presStyleCnt="0"/>
      <dgm:spPr/>
    </dgm:pt>
    <dgm:pt modelId="{CB24D2A9-8F17-4468-BC6B-E045F49F064B}" type="pres">
      <dgm:prSet presAssocID="{41EB3C01-CAC7-4BA8-A4F4-A73B2EE9C3CE}" presName="linH" presStyleCnt="0"/>
      <dgm:spPr/>
    </dgm:pt>
    <dgm:pt modelId="{FA463242-0A3E-4D56-8990-CC066B60B1AB}" type="pres">
      <dgm:prSet presAssocID="{41EB3C01-CAC7-4BA8-A4F4-A73B2EE9C3CE}" presName="padding1" presStyleCnt="0"/>
      <dgm:spPr/>
    </dgm:pt>
    <dgm:pt modelId="{75B93BC3-D348-4879-B77B-ED6CCB28BB11}" type="pres">
      <dgm:prSet presAssocID="{C657B7E5-4364-4FFF-8A23-CBD6B7661A19}" presName="linV" presStyleCnt="0"/>
      <dgm:spPr/>
    </dgm:pt>
    <dgm:pt modelId="{213EE8C5-8B78-489A-A392-24113CCE906B}" type="pres">
      <dgm:prSet presAssocID="{C657B7E5-4364-4FFF-8A23-CBD6B7661A19}" presName="spVertical1" presStyleCnt="0"/>
      <dgm:spPr/>
    </dgm:pt>
    <dgm:pt modelId="{4029891A-CB73-4860-BC7D-6F9FD15A4E97}" type="pres">
      <dgm:prSet presAssocID="{C657B7E5-4364-4FFF-8A23-CBD6B7661A19}" presName="parTx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FA10B0-FA79-4A9D-8259-F08889C80B1F}" type="pres">
      <dgm:prSet presAssocID="{C657B7E5-4364-4FFF-8A23-CBD6B7661A19}" presName="spVertical2" presStyleCnt="0"/>
      <dgm:spPr/>
    </dgm:pt>
    <dgm:pt modelId="{6A764E26-3D3A-4688-A401-76F41F71B64E}" type="pres">
      <dgm:prSet presAssocID="{C657B7E5-4364-4FFF-8A23-CBD6B7661A19}" presName="spVertical3" presStyleCnt="0"/>
      <dgm:spPr/>
    </dgm:pt>
    <dgm:pt modelId="{B4E638FB-F330-4BD8-9DC2-5FD5B57110ED}" type="pres">
      <dgm:prSet presAssocID="{41EB3C01-CAC7-4BA8-A4F4-A73B2EE9C3CE}" presName="padding2" presStyleCnt="0"/>
      <dgm:spPr/>
    </dgm:pt>
    <dgm:pt modelId="{F948C0A8-9127-42C6-90FA-29B9659D60D6}" type="pres">
      <dgm:prSet presAssocID="{41EB3C01-CAC7-4BA8-A4F4-A73B2EE9C3CE}" presName="negArrow" presStyleCnt="0"/>
      <dgm:spPr/>
    </dgm:pt>
    <dgm:pt modelId="{AB1D68F7-7662-4848-9666-8D64BB6ADA9C}" type="pres">
      <dgm:prSet presAssocID="{41EB3C01-CAC7-4BA8-A4F4-A73B2EE9C3CE}" presName="backgroundArrow" presStyleLbl="node1" presStyleIdx="0" presStyleCnt="1" custLinFactNeighborX="-44186" custLinFactNeighborY="-1741"/>
      <dgm:spPr/>
    </dgm:pt>
  </dgm:ptLst>
  <dgm:cxnLst>
    <dgm:cxn modelId="{B8CB7CDB-B533-42C2-A01A-1A21C47EE244}" srcId="{41EB3C01-CAC7-4BA8-A4F4-A73B2EE9C3CE}" destId="{C657B7E5-4364-4FFF-8A23-CBD6B7661A19}" srcOrd="0" destOrd="0" parTransId="{84235BD3-0F83-40B7-8D00-3F9F2512A96E}" sibTransId="{93AE709E-DD5C-45DB-8F67-6B1ACF1EE077}"/>
    <dgm:cxn modelId="{BB5A1E20-580B-4160-8C04-44D239827FFC}" type="presOf" srcId="{41EB3C01-CAC7-4BA8-A4F4-A73B2EE9C3CE}" destId="{5E6C4F7F-7605-4D5F-B693-89C97987DD50}" srcOrd="0" destOrd="0" presId="urn:microsoft.com/office/officeart/2005/8/layout/hProcess3"/>
    <dgm:cxn modelId="{C58EF8CE-99BC-4236-BC0F-6A513775B00E}" type="presOf" srcId="{C657B7E5-4364-4FFF-8A23-CBD6B7661A19}" destId="{4029891A-CB73-4860-BC7D-6F9FD15A4E97}" srcOrd="0" destOrd="0" presId="urn:microsoft.com/office/officeart/2005/8/layout/hProcess3"/>
    <dgm:cxn modelId="{E7EE1CD9-FDE8-4DE7-B50A-E7543F832A30}" type="presParOf" srcId="{5E6C4F7F-7605-4D5F-B693-89C97987DD50}" destId="{84BC9C92-95C6-4F40-A530-0CC790DA6B9E}" srcOrd="0" destOrd="0" presId="urn:microsoft.com/office/officeart/2005/8/layout/hProcess3"/>
    <dgm:cxn modelId="{9DDAE1B8-1BEA-4780-84BC-8867D3C86A83}" type="presParOf" srcId="{5E6C4F7F-7605-4D5F-B693-89C97987DD50}" destId="{CB24D2A9-8F17-4468-BC6B-E045F49F064B}" srcOrd="1" destOrd="0" presId="urn:microsoft.com/office/officeart/2005/8/layout/hProcess3"/>
    <dgm:cxn modelId="{BFCDCE43-4C55-4E26-8A72-0C8053C354BC}" type="presParOf" srcId="{CB24D2A9-8F17-4468-BC6B-E045F49F064B}" destId="{FA463242-0A3E-4D56-8990-CC066B60B1AB}" srcOrd="0" destOrd="0" presId="urn:microsoft.com/office/officeart/2005/8/layout/hProcess3"/>
    <dgm:cxn modelId="{6D9F70E0-1A76-4045-B57F-060D251F52C4}" type="presParOf" srcId="{CB24D2A9-8F17-4468-BC6B-E045F49F064B}" destId="{75B93BC3-D348-4879-B77B-ED6CCB28BB11}" srcOrd="1" destOrd="0" presId="urn:microsoft.com/office/officeart/2005/8/layout/hProcess3"/>
    <dgm:cxn modelId="{E946E194-8930-46CC-8DF4-A44640FD73B9}" type="presParOf" srcId="{75B93BC3-D348-4879-B77B-ED6CCB28BB11}" destId="{213EE8C5-8B78-489A-A392-24113CCE906B}" srcOrd="0" destOrd="0" presId="urn:microsoft.com/office/officeart/2005/8/layout/hProcess3"/>
    <dgm:cxn modelId="{F5165011-0EDF-45CB-A53C-7CC6A64B4F9C}" type="presParOf" srcId="{75B93BC3-D348-4879-B77B-ED6CCB28BB11}" destId="{4029891A-CB73-4860-BC7D-6F9FD15A4E97}" srcOrd="1" destOrd="0" presId="urn:microsoft.com/office/officeart/2005/8/layout/hProcess3"/>
    <dgm:cxn modelId="{62625F73-34A0-4E9B-B1CC-B6BD65D1D304}" type="presParOf" srcId="{75B93BC3-D348-4879-B77B-ED6CCB28BB11}" destId="{54FA10B0-FA79-4A9D-8259-F08889C80B1F}" srcOrd="2" destOrd="0" presId="urn:microsoft.com/office/officeart/2005/8/layout/hProcess3"/>
    <dgm:cxn modelId="{57F9AB0B-5F48-47FE-9C58-940F83468596}" type="presParOf" srcId="{75B93BC3-D348-4879-B77B-ED6CCB28BB11}" destId="{6A764E26-3D3A-4688-A401-76F41F71B64E}" srcOrd="3" destOrd="0" presId="urn:microsoft.com/office/officeart/2005/8/layout/hProcess3"/>
    <dgm:cxn modelId="{CBE3606D-F1E2-4B90-9E60-F17CE59BD721}" type="presParOf" srcId="{CB24D2A9-8F17-4468-BC6B-E045F49F064B}" destId="{B4E638FB-F330-4BD8-9DC2-5FD5B57110ED}" srcOrd="2" destOrd="0" presId="urn:microsoft.com/office/officeart/2005/8/layout/hProcess3"/>
    <dgm:cxn modelId="{C6739C8A-78B7-46E9-9401-44BC5CE7C222}" type="presParOf" srcId="{CB24D2A9-8F17-4468-BC6B-E045F49F064B}" destId="{F948C0A8-9127-42C6-90FA-29B9659D60D6}" srcOrd="3" destOrd="0" presId="urn:microsoft.com/office/officeart/2005/8/layout/hProcess3"/>
    <dgm:cxn modelId="{7EFD18A1-D654-43AE-9CF6-063B727C9EE5}" type="presParOf" srcId="{CB24D2A9-8F17-4468-BC6B-E045F49F064B}" destId="{AB1D68F7-7662-4848-9666-8D64BB6ADA9C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1D68F7-7662-4848-9666-8D64BB6ADA9C}">
      <dsp:nvSpPr>
        <dsp:cNvPr id="0" name=""/>
        <dsp:cNvSpPr/>
      </dsp:nvSpPr>
      <dsp:spPr>
        <a:xfrm>
          <a:off x="0" y="65113"/>
          <a:ext cx="3273400" cy="954150"/>
        </a:xfrm>
        <a:prstGeom prst="rightArrow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63000"/>
                <a:satMod val="110000"/>
              </a:schemeClr>
            </a:gs>
            <a:gs pos="30000">
              <a:schemeClr val="lt1">
                <a:hueOff val="0"/>
                <a:satOff val="0"/>
                <a:lumOff val="0"/>
                <a:alphaOff val="0"/>
                <a:shade val="90000"/>
                <a:satMod val="120000"/>
              </a:schemeClr>
            </a:gs>
            <a:gs pos="45000">
              <a:schemeClr val="lt1">
                <a:hueOff val="0"/>
                <a:satOff val="0"/>
                <a:lumOff val="0"/>
                <a:alphaOff val="0"/>
                <a:shade val="100000"/>
                <a:satMod val="128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100000"/>
                <a:satMod val="128000"/>
              </a:schemeClr>
            </a:gs>
            <a:gs pos="73000">
              <a:schemeClr val="lt1">
                <a:hueOff val="0"/>
                <a:satOff val="0"/>
                <a:lumOff val="0"/>
                <a:alphaOff val="0"/>
                <a:shade val="90000"/>
                <a:satMod val="1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3000"/>
                <a:satMod val="110000"/>
              </a:schemeClr>
            </a:gs>
          </a:gsLst>
          <a:lin ang="950000" scaled="1"/>
        </a:gra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029891A-CB73-4860-BC7D-6F9FD15A4E97}">
      <dsp:nvSpPr>
        <dsp:cNvPr id="0" name=""/>
        <dsp:cNvSpPr/>
      </dsp:nvSpPr>
      <dsp:spPr>
        <a:xfrm>
          <a:off x="265908" y="320262"/>
          <a:ext cx="2729964" cy="4770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03200" rIns="0" bIns="203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MODULE</a:t>
          </a:r>
          <a:r>
            <a:rPr lang="en-US" sz="2000" kern="1200" dirty="0" smtClean="0"/>
            <a:t> – VII </a:t>
          </a:r>
          <a:endParaRPr lang="en-US" sz="2000" kern="1200" dirty="0"/>
        </a:p>
      </dsp:txBody>
      <dsp:txXfrm>
        <a:off x="265908" y="320262"/>
        <a:ext cx="2729964" cy="4770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4EE094-626A-4571-BEA4-AEE55122ABB0}" type="datetimeFigureOut">
              <a:rPr lang="en-US" smtClean="0"/>
              <a:t>3/29/2024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007A5C-7C1B-44E5-A13C-D10562C79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692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07A5C-7C1B-44E5-A13C-D10562C7978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76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20E65DA7-B720-4F3B-BEBA-53E0E834DA70}" type="datetime1">
              <a:rPr lang="en-US" smtClean="0"/>
              <a:t>3/29/2024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574AB6-0743-4A4C-BBE6-4F7FF6BD992C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8509C-CE82-4986-961D-1A8AC066A4D7}" type="datetime1">
              <a:rPr lang="en-US" smtClean="0"/>
              <a:t>3/29/2024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74AB6-0743-4A4C-BBE6-4F7FF6BD99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904D0-D757-41D4-94BD-4149C998B951}" type="datetime1">
              <a:rPr lang="en-US" smtClean="0"/>
              <a:t>3/29/2024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74AB6-0743-4A4C-BBE6-4F7FF6BD992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63FE62D-944F-4485-997A-41602B117538}" type="datetime1">
              <a:rPr lang="en-US" smtClean="0"/>
              <a:t>3/29/2024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574AB6-0743-4A4C-BBE6-4F7FF6BD992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44CC6-8274-4E3B-BBBA-DAFD2A8C0015}" type="datetime1">
              <a:rPr lang="en-US" smtClean="0"/>
              <a:t>3/29/2024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574AB6-0743-4A4C-BBE6-4F7FF6BD992C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60F35573-C444-4201-9DC6-AAA383509992}" type="datetime1">
              <a:rPr lang="en-US" smtClean="0"/>
              <a:t>3/29/2024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7574AB6-0743-4A4C-BBE6-4F7FF6BD992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324100D6-4696-4CF1-9089-84B05F6C61A2}" type="datetime1">
              <a:rPr lang="en-US" smtClean="0"/>
              <a:t>3/29/2024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97574AB6-0743-4A4C-BBE6-4F7FF6BD992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532F0-63FD-442E-969C-C1772BD2D83D}" type="datetime1">
              <a:rPr lang="en-US" smtClean="0"/>
              <a:t>3/29/2024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574AB6-0743-4A4C-BBE6-4F7FF6BD992C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F7E38-F11F-4EDE-B48F-CF04F54129A1}" type="datetime1">
              <a:rPr lang="en-US" smtClean="0"/>
              <a:t>3/29/2024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574AB6-0743-4A4C-BBE6-4F7FF6BD992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9CF4D6D-4659-4DD8-A24F-BACF78BDB4E5}" type="datetime1">
              <a:rPr lang="en-US" smtClean="0"/>
              <a:t>3/29/2024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7574AB6-0743-4A4C-BBE6-4F7FF6BD992C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6C6A63DB-B6EF-40F6-8FEB-065ABE63A688}" type="datetime1">
              <a:rPr lang="en-US" smtClean="0"/>
              <a:t>3/29/2024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97574AB6-0743-4A4C-BBE6-4F7FF6BD992C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1690FC28-0034-4EB6-931B-4168C0D80E48}" type="datetime1">
              <a:rPr lang="en-US" smtClean="0"/>
              <a:t>3/29/2024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Prof Ganesh Shinde - PHiMSR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97574AB6-0743-4A4C-BBE6-4F7FF6BD992C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 dt="0"/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0"/>
            <a:ext cx="6400800" cy="1219200"/>
          </a:xfrm>
        </p:spPr>
        <p:txBody>
          <a:bodyPr>
            <a:normAutofit fontScale="90000"/>
          </a:bodyPr>
          <a:lstStyle/>
          <a:p>
            <a:r>
              <a:rPr lang="en-US" sz="4400" b="1" dirty="0" smtClean="0"/>
              <a:t>Marketing management</a:t>
            </a:r>
            <a:endParaRPr lang="en-US" sz="4400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263323657"/>
              </p:ext>
            </p:extLst>
          </p:nvPr>
        </p:nvGraphicFramePr>
        <p:xfrm>
          <a:off x="2895600" y="4343400"/>
          <a:ext cx="3276600" cy="111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600200" y="5715000"/>
            <a:ext cx="609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PRODUCT LIFE CYCLE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7817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l"/>
            <a:r>
              <a:rPr lang="en-US" dirty="0"/>
              <a:t>Which of the following is a true statement about the growth stage of the product life cycle</a:t>
            </a:r>
            <a:r>
              <a:rPr lang="en-US" dirty="0" smtClean="0"/>
              <a:t>:</a:t>
            </a:r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r>
              <a:rPr lang="en-US" dirty="0" smtClean="0"/>
              <a:t>1. Costs </a:t>
            </a:r>
            <a:r>
              <a:rPr lang="en-US" dirty="0"/>
              <a:t>go up.</a:t>
            </a:r>
          </a:p>
          <a:p>
            <a:pPr algn="l"/>
            <a:r>
              <a:rPr lang="en-US" dirty="0" smtClean="0"/>
              <a:t>2. Competitors </a:t>
            </a:r>
            <a:r>
              <a:rPr lang="en-US" dirty="0"/>
              <a:t>arrive on the scene.</a:t>
            </a:r>
          </a:p>
          <a:p>
            <a:pPr algn="l"/>
            <a:r>
              <a:rPr lang="en-US" dirty="0" smtClean="0"/>
              <a:t>3. It’s </a:t>
            </a:r>
            <a:r>
              <a:rPr lang="en-US" dirty="0"/>
              <a:t>the longest-lasting stage of the product life cycle.</a:t>
            </a:r>
          </a:p>
          <a:p>
            <a:pPr algn="l"/>
            <a:r>
              <a:rPr lang="en-US" dirty="0" smtClean="0"/>
              <a:t>4. Sales </a:t>
            </a:r>
            <a:r>
              <a:rPr lang="en-US" dirty="0"/>
              <a:t>increase very slowly.</a:t>
            </a:r>
          </a:p>
          <a:p>
            <a:pPr algn="l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QUIZ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1574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l"/>
            <a:r>
              <a:rPr lang="en-US" dirty="0"/>
              <a:t>Which of the following is a true statement about the maturity stage of the product life cycle</a:t>
            </a:r>
            <a:r>
              <a:rPr lang="en-US" dirty="0" smtClean="0"/>
              <a:t>:</a:t>
            </a:r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r>
              <a:rPr lang="en-US" dirty="0" smtClean="0"/>
              <a:t>1. Sales </a:t>
            </a:r>
            <a:r>
              <a:rPr lang="en-US" dirty="0"/>
              <a:t>growth slows down.</a:t>
            </a:r>
          </a:p>
          <a:p>
            <a:pPr algn="l"/>
            <a:r>
              <a:rPr lang="en-US" dirty="0" smtClean="0"/>
              <a:t>2. Profits </a:t>
            </a:r>
            <a:r>
              <a:rPr lang="en-US" dirty="0"/>
              <a:t>increase.</a:t>
            </a:r>
          </a:p>
          <a:p>
            <a:pPr algn="l"/>
            <a:r>
              <a:rPr lang="en-US" dirty="0" smtClean="0"/>
              <a:t>3. Competition </a:t>
            </a:r>
            <a:r>
              <a:rPr lang="en-US" dirty="0"/>
              <a:t>becomes less intense.</a:t>
            </a:r>
          </a:p>
          <a:p>
            <a:pPr algn="l"/>
            <a:r>
              <a:rPr lang="en-US" dirty="0" smtClean="0"/>
              <a:t>4. It </a:t>
            </a:r>
            <a:r>
              <a:rPr lang="en-US" dirty="0"/>
              <a:t>is the easiest stage for marketers.</a:t>
            </a:r>
          </a:p>
          <a:p>
            <a:pPr algn="l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QUIZ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0885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QUIZ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  <p:sp>
        <p:nvSpPr>
          <p:cNvPr id="5" name="Rectangle 1"/>
          <p:cNvSpPr>
            <a:spLocks noGrp="1" noChangeArrowheads="1"/>
          </p:cNvSpPr>
          <p:nvPr>
            <p:ph sz="quarter" idx="13"/>
          </p:nvPr>
        </p:nvSpPr>
        <p:spPr bwMode="auto">
          <a:xfrm>
            <a:off x="381000" y="1894976"/>
            <a:ext cx="8153400" cy="437297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6348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+mn-lt"/>
              </a:rPr>
              <a:t> 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effectLst/>
                <a:latin typeface="+mn-lt"/>
              </a:rPr>
              <a:t>What is market saturation?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i="0" u="none" strike="noStrike" cap="none" normalizeH="0" baseline="0" dirty="0" smtClean="0">
              <a:ln>
                <a:noFill/>
              </a:ln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en-US" i="0" u="none" strike="noStrike" cap="none" normalizeH="0" baseline="0" dirty="0" smtClean="0">
                <a:ln>
                  <a:noFill/>
                </a:ln>
                <a:effectLst/>
                <a:latin typeface="+mn-lt"/>
              </a:rPr>
              <a:t>When a product has reached its maximum level of productivity in the market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i="0" u="none" strike="noStrike" cap="none" normalizeH="0" baseline="0" dirty="0" smtClean="0">
              <a:ln>
                <a:noFill/>
              </a:ln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2"/>
              <a:tabLst/>
            </a:pPr>
            <a:r>
              <a:rPr kumimoji="0" lang="en-US" i="0" u="none" strike="noStrike" cap="none" normalizeH="0" baseline="0" dirty="0" smtClean="0">
                <a:ln>
                  <a:noFill/>
                </a:ln>
                <a:effectLst/>
                <a:latin typeface="+mn-lt"/>
              </a:rPr>
              <a:t>When a product has died in the market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i="0" u="none" strike="noStrike" cap="none" normalizeH="0" baseline="0" dirty="0" smtClean="0">
              <a:ln>
                <a:noFill/>
              </a:ln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3"/>
              <a:tabLst/>
            </a:pPr>
            <a:r>
              <a:rPr kumimoji="0" lang="en-US" i="0" u="none" strike="noStrike" cap="none" normalizeH="0" baseline="0" dirty="0" smtClean="0">
                <a:ln>
                  <a:noFill/>
                </a:ln>
                <a:effectLst/>
                <a:latin typeface="+mn-lt"/>
              </a:rPr>
              <a:t>When a product has just begun to succeed in the market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i="0" u="none" strike="noStrike" cap="none" normalizeH="0" baseline="0" dirty="0" smtClean="0">
              <a:ln>
                <a:noFill/>
              </a:ln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4"/>
              <a:tabLst/>
            </a:pPr>
            <a:r>
              <a:rPr kumimoji="0" lang="en-US" i="0" u="none" strike="noStrike" cap="none" normalizeH="0" baseline="0" dirty="0" smtClean="0">
                <a:ln>
                  <a:noFill/>
                </a:ln>
                <a:effectLst/>
                <a:latin typeface="+mn-lt"/>
              </a:rPr>
              <a:t>When a product is unable to reach the maturity stage in the product life cycle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55225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QUIZ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  <p:sp>
        <p:nvSpPr>
          <p:cNvPr id="5" name="Rectangle 1"/>
          <p:cNvSpPr>
            <a:spLocks noGrp="1" noChangeArrowheads="1"/>
          </p:cNvSpPr>
          <p:nvPr>
            <p:ph sz="quarter" idx="13"/>
          </p:nvPr>
        </p:nvSpPr>
        <p:spPr bwMode="auto">
          <a:xfrm>
            <a:off x="381000" y="2202754"/>
            <a:ext cx="8153400" cy="37574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6348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l">
              <a:buClrTx/>
            </a:pPr>
            <a:r>
              <a:rPr lang="en-US" dirty="0" smtClean="0">
                <a:latin typeface="+mn-lt"/>
              </a:rPr>
              <a:t>PLC </a:t>
            </a:r>
            <a:r>
              <a:rPr lang="en-US" dirty="0">
                <a:latin typeface="+mn-lt"/>
              </a:rPr>
              <a:t>in marketing represents two main challenges. 1st an organization must be good at developing new product to replace old ones and 2nd it must be good at </a:t>
            </a:r>
            <a:r>
              <a:rPr lang="en-US" dirty="0" smtClean="0">
                <a:latin typeface="+mn-lt"/>
              </a:rPr>
              <a:t>_________________.</a:t>
            </a:r>
          </a:p>
          <a:p>
            <a:pPr lvl="0" algn="l">
              <a:buClrTx/>
            </a:pPr>
            <a:endParaRPr lang="en-US" dirty="0">
              <a:latin typeface="+mn-lt"/>
            </a:endParaRPr>
          </a:p>
          <a:p>
            <a:pPr lvl="0" algn="l">
              <a:buClrTx/>
            </a:pPr>
            <a:endParaRPr lang="en-US" dirty="0" smtClean="0">
              <a:latin typeface="+mn-lt"/>
            </a:endParaRPr>
          </a:p>
          <a:p>
            <a:pPr lvl="0" algn="l">
              <a:buClrTx/>
            </a:pPr>
            <a:r>
              <a:rPr lang="en-US" dirty="0">
                <a:latin typeface="+mn-lt"/>
              </a:rPr>
              <a:t/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/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(1) Functioning</a:t>
            </a:r>
            <a:r>
              <a:rPr lang="en-US" dirty="0">
                <a:latin typeface="+mn-lt"/>
              </a:rPr>
              <a:t/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(2) Marketing</a:t>
            </a:r>
            <a:r>
              <a:rPr lang="en-US" dirty="0">
                <a:latin typeface="+mn-lt"/>
              </a:rPr>
              <a:t/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(3) Selling</a:t>
            </a:r>
            <a:r>
              <a:rPr lang="en-US" dirty="0">
                <a:latin typeface="+mn-lt"/>
              </a:rPr>
              <a:t/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(4) Adapting</a:t>
            </a:r>
            <a:r>
              <a:rPr lang="en-US" dirty="0">
                <a:latin typeface="+mn-lt"/>
              </a:rPr>
              <a:t/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(5) Testing</a:t>
            </a:r>
            <a:endParaRPr kumimoji="0" lang="en-US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17308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QUIZ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  <p:sp>
        <p:nvSpPr>
          <p:cNvPr id="5" name="Rectangle 1"/>
          <p:cNvSpPr>
            <a:spLocks noGrp="1" noChangeArrowheads="1"/>
          </p:cNvSpPr>
          <p:nvPr>
            <p:ph sz="quarter" idx="13"/>
          </p:nvPr>
        </p:nvSpPr>
        <p:spPr bwMode="auto">
          <a:xfrm>
            <a:off x="381000" y="2202755"/>
            <a:ext cx="8153400" cy="37574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6348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l">
              <a:buClrTx/>
            </a:pPr>
            <a:r>
              <a:rPr lang="en-US" dirty="0">
                <a:latin typeface="+mn-lt"/>
              </a:rPr>
              <a:t>Which of the following is not a characteristic of “Market Introduction Stage” in PLC</a:t>
            </a:r>
            <a:r>
              <a:rPr lang="en-US" dirty="0" smtClean="0">
                <a:latin typeface="+mn-lt"/>
              </a:rPr>
              <a:t>?</a:t>
            </a:r>
          </a:p>
          <a:p>
            <a:pPr lvl="0" algn="l">
              <a:buClrTx/>
            </a:pPr>
            <a:endParaRPr lang="en-US" dirty="0">
              <a:latin typeface="+mn-lt"/>
            </a:endParaRPr>
          </a:p>
          <a:p>
            <a:pPr lvl="0" algn="l">
              <a:buClrTx/>
            </a:pPr>
            <a:endParaRPr lang="en-US" dirty="0" smtClean="0">
              <a:latin typeface="+mn-lt"/>
            </a:endParaRPr>
          </a:p>
          <a:p>
            <a:pPr lvl="0" algn="l">
              <a:buClrTx/>
            </a:pPr>
            <a:r>
              <a:rPr lang="en-US" dirty="0">
                <a:latin typeface="+mn-lt"/>
              </a:rPr>
              <a:t/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/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(1) Demands has to be created</a:t>
            </a:r>
            <a:r>
              <a:rPr lang="en-US" dirty="0">
                <a:latin typeface="+mn-lt"/>
              </a:rPr>
              <a:t/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(2) Costs are low</a:t>
            </a:r>
            <a:r>
              <a:rPr lang="en-US" dirty="0">
                <a:latin typeface="+mn-lt"/>
              </a:rPr>
              <a:t/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(3) Makes no money at this stage</a:t>
            </a:r>
            <a:r>
              <a:rPr lang="en-US" dirty="0">
                <a:latin typeface="+mn-lt"/>
              </a:rPr>
              <a:t/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(4) Slow sales volume to start</a:t>
            </a:r>
            <a:r>
              <a:rPr lang="en-US" dirty="0">
                <a:latin typeface="+mn-lt"/>
              </a:rPr>
              <a:t/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(5) There is little or no competition</a:t>
            </a:r>
            <a:r>
              <a:rPr lang="en-US" dirty="0"/>
              <a:t/>
            </a:r>
            <a:br>
              <a:rPr lang="en-US" dirty="0"/>
            </a:br>
            <a:endParaRPr kumimoji="0" lang="en-US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969860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QUIZ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  <p:sp>
        <p:nvSpPr>
          <p:cNvPr id="5" name="Rectangle 1"/>
          <p:cNvSpPr>
            <a:spLocks noGrp="1" noChangeArrowheads="1"/>
          </p:cNvSpPr>
          <p:nvPr>
            <p:ph sz="quarter" idx="13"/>
          </p:nvPr>
        </p:nvSpPr>
        <p:spPr bwMode="auto">
          <a:xfrm>
            <a:off x="381000" y="2048868"/>
            <a:ext cx="8153400" cy="406519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6348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l">
              <a:buClrTx/>
            </a:pPr>
            <a:r>
              <a:rPr lang="en-US" dirty="0">
                <a:latin typeface="+mn-lt"/>
              </a:rPr>
              <a:t> Increased competition leads to price decrease, increasing public awareness, sales volume increase significantly are the characteristics of ______________ in PLC.</a:t>
            </a:r>
            <a:r>
              <a:rPr lang="en-US" dirty="0">
                <a:latin typeface="+mn-lt"/>
              </a:rPr>
              <a:t/>
            </a:r>
            <a:br>
              <a:rPr lang="en-US" dirty="0">
                <a:latin typeface="+mn-lt"/>
              </a:rPr>
            </a:br>
            <a:endParaRPr lang="en-US" dirty="0" smtClean="0">
              <a:latin typeface="+mn-lt"/>
            </a:endParaRPr>
          </a:p>
          <a:p>
            <a:pPr lvl="0" algn="l">
              <a:buClrTx/>
            </a:pPr>
            <a:endParaRPr lang="en-US" dirty="0">
              <a:latin typeface="+mn-lt"/>
            </a:endParaRPr>
          </a:p>
          <a:p>
            <a:pPr lvl="0" algn="l">
              <a:buClrTx/>
            </a:pPr>
            <a:endParaRPr lang="en-US" dirty="0" smtClean="0">
              <a:latin typeface="+mn-lt"/>
            </a:endParaRPr>
          </a:p>
          <a:p>
            <a:pPr lvl="0" algn="l">
              <a:buClrTx/>
            </a:pPr>
            <a:r>
              <a:rPr lang="en-US" dirty="0">
                <a:latin typeface="+mn-lt"/>
              </a:rPr>
              <a:t/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(1) Mature stage</a:t>
            </a:r>
            <a:r>
              <a:rPr lang="en-US" dirty="0">
                <a:latin typeface="+mn-lt"/>
              </a:rPr>
              <a:t/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(2) Decline stage</a:t>
            </a:r>
            <a:r>
              <a:rPr lang="en-US" dirty="0">
                <a:latin typeface="+mn-lt"/>
              </a:rPr>
              <a:t/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(3) Growth stage</a:t>
            </a:r>
            <a:r>
              <a:rPr lang="en-US" dirty="0">
                <a:latin typeface="+mn-lt"/>
              </a:rPr>
              <a:t/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(4) Market introduction stage</a:t>
            </a:r>
            <a:r>
              <a:rPr lang="en-US" dirty="0">
                <a:latin typeface="+mn-lt"/>
              </a:rPr>
              <a:t/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(5) None of these.</a:t>
            </a:r>
            <a:r>
              <a:rPr lang="en-US" dirty="0"/>
              <a:t/>
            </a:r>
            <a:br>
              <a:rPr lang="en-US" dirty="0"/>
            </a:br>
            <a:endParaRPr kumimoji="0" lang="en-US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39811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QUIZ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  <p:sp>
        <p:nvSpPr>
          <p:cNvPr id="5" name="Rectangle 1"/>
          <p:cNvSpPr>
            <a:spLocks noGrp="1" noChangeArrowheads="1"/>
          </p:cNvSpPr>
          <p:nvPr>
            <p:ph sz="quarter" idx="13"/>
          </p:nvPr>
        </p:nvSpPr>
        <p:spPr bwMode="auto">
          <a:xfrm>
            <a:off x="381000" y="2356646"/>
            <a:ext cx="8153400" cy="344964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6348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US" dirty="0">
                <a:latin typeface="+mn-lt"/>
              </a:rPr>
              <a:t> </a:t>
            </a:r>
            <a:r>
              <a:rPr lang="en-US" b="1" dirty="0"/>
              <a:t> </a:t>
            </a:r>
            <a:r>
              <a:rPr lang="en-US" dirty="0">
                <a:latin typeface="+mn-lt"/>
              </a:rPr>
              <a:t>Which phase of the Product life cycle is a downward turn in sales leading to the demise of a product</a:t>
            </a:r>
            <a:r>
              <a:rPr lang="en-US" dirty="0" smtClean="0">
                <a:latin typeface="+mn-lt"/>
              </a:rPr>
              <a:t>.</a:t>
            </a:r>
          </a:p>
          <a:p>
            <a:pPr algn="l"/>
            <a:endParaRPr lang="en-US" dirty="0">
              <a:latin typeface="+mn-lt"/>
            </a:endParaRPr>
          </a:p>
          <a:p>
            <a:pPr algn="l"/>
            <a:endParaRPr lang="en-US" dirty="0" smtClean="0">
              <a:latin typeface="+mn-lt"/>
            </a:endParaRPr>
          </a:p>
          <a:p>
            <a:pPr algn="l"/>
            <a:endParaRPr lang="en-US" dirty="0">
              <a:latin typeface="+mn-lt"/>
            </a:endParaRPr>
          </a:p>
          <a:p>
            <a:pPr algn="l"/>
            <a:r>
              <a:rPr lang="en-US" dirty="0" smtClean="0">
                <a:latin typeface="+mn-lt"/>
              </a:rPr>
              <a:t>1. Introduction</a:t>
            </a:r>
            <a:endParaRPr lang="en-US" dirty="0">
              <a:latin typeface="+mn-lt"/>
            </a:endParaRPr>
          </a:p>
          <a:p>
            <a:pPr algn="l"/>
            <a:r>
              <a:rPr lang="en-US" dirty="0" smtClean="0">
                <a:latin typeface="+mn-lt"/>
              </a:rPr>
              <a:t>2. Growth</a:t>
            </a:r>
            <a:endParaRPr lang="en-US" dirty="0">
              <a:latin typeface="+mn-lt"/>
            </a:endParaRPr>
          </a:p>
          <a:p>
            <a:pPr algn="l"/>
            <a:r>
              <a:rPr lang="en-US" dirty="0" smtClean="0">
                <a:latin typeface="+mn-lt"/>
              </a:rPr>
              <a:t>3. Maturity</a:t>
            </a:r>
            <a:endParaRPr lang="en-US" dirty="0">
              <a:latin typeface="+mn-lt"/>
            </a:endParaRPr>
          </a:p>
          <a:p>
            <a:pPr algn="l"/>
            <a:r>
              <a:rPr lang="en-US" dirty="0" smtClean="0">
                <a:latin typeface="+mn-lt"/>
              </a:rPr>
              <a:t>4. Decline</a:t>
            </a:r>
            <a:endParaRPr lang="en-US" dirty="0">
              <a:latin typeface="+mn-lt"/>
            </a:endParaRPr>
          </a:p>
          <a:p>
            <a:pPr lvl="0" algn="l">
              <a:buClrTx/>
            </a:pPr>
            <a:r>
              <a:rPr lang="en-US" dirty="0"/>
              <a:t/>
            </a:r>
            <a:br>
              <a:rPr lang="en-US" dirty="0"/>
            </a:br>
            <a:endParaRPr kumimoji="0" lang="en-US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139020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QUIZ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  <p:sp>
        <p:nvSpPr>
          <p:cNvPr id="5" name="Rectangle 1"/>
          <p:cNvSpPr>
            <a:spLocks noGrp="1" noChangeArrowheads="1"/>
          </p:cNvSpPr>
          <p:nvPr>
            <p:ph sz="quarter" idx="13"/>
          </p:nvPr>
        </p:nvSpPr>
        <p:spPr bwMode="auto">
          <a:xfrm>
            <a:off x="381000" y="3741640"/>
            <a:ext cx="8153400" cy="67965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6348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US" dirty="0">
                <a:latin typeface="+mn-lt"/>
              </a:rPr>
              <a:t> </a:t>
            </a:r>
            <a:r>
              <a:rPr lang="en-US" b="1" dirty="0"/>
              <a:t> </a:t>
            </a:r>
            <a:r>
              <a:rPr lang="en-US" dirty="0"/>
              <a:t/>
            </a:r>
            <a:br>
              <a:rPr lang="en-US" dirty="0"/>
            </a:br>
            <a:endParaRPr kumimoji="0" lang="en-US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81000" y="2274838"/>
            <a:ext cx="84582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Why does a company need to know what stage of the product life cycle its products are in</a:t>
            </a:r>
            <a:r>
              <a:rPr lang="en-US" dirty="0" smtClean="0">
                <a:solidFill>
                  <a:srgbClr val="000000"/>
                </a:solidFill>
              </a:rPr>
              <a:t>?</a:t>
            </a:r>
          </a:p>
          <a:p>
            <a:endParaRPr lang="en-US" b="1" dirty="0">
              <a:solidFill>
                <a:srgbClr val="000000"/>
              </a:solidFill>
            </a:endParaRPr>
          </a:p>
          <a:p>
            <a:endParaRPr lang="en-US" b="1" dirty="0" smtClean="0">
              <a:solidFill>
                <a:srgbClr val="000000"/>
              </a:solidFill>
            </a:endParaRPr>
          </a:p>
          <a:p>
            <a:endParaRPr lang="en-US" b="1" dirty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1. To </a:t>
            </a:r>
            <a:r>
              <a:rPr lang="en-US" dirty="0">
                <a:solidFill>
                  <a:srgbClr val="000000"/>
                </a:solidFill>
              </a:rPr>
              <a:t>prevent imitators from entering the market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2. To </a:t>
            </a:r>
            <a:r>
              <a:rPr lang="en-US" dirty="0">
                <a:solidFill>
                  <a:srgbClr val="000000"/>
                </a:solidFill>
              </a:rPr>
              <a:t>find new uses for the product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3. To </a:t>
            </a:r>
            <a:r>
              <a:rPr lang="en-US" dirty="0">
                <a:solidFill>
                  <a:srgbClr val="000000"/>
                </a:solidFill>
              </a:rPr>
              <a:t>predict the length of the life cycle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4. To </a:t>
            </a:r>
            <a:r>
              <a:rPr lang="en-US" dirty="0">
                <a:solidFill>
                  <a:srgbClr val="000000"/>
                </a:solidFill>
              </a:rPr>
              <a:t>adapt its marketing strategies</a:t>
            </a:r>
            <a:endParaRPr lang="en-US" b="0" i="0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254513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QUIZ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  <p:sp>
        <p:nvSpPr>
          <p:cNvPr id="5" name="Rectangle 1"/>
          <p:cNvSpPr>
            <a:spLocks noGrp="1" noChangeArrowheads="1"/>
          </p:cNvSpPr>
          <p:nvPr>
            <p:ph sz="quarter" idx="13"/>
          </p:nvPr>
        </p:nvSpPr>
        <p:spPr bwMode="auto">
          <a:xfrm>
            <a:off x="381000" y="3741640"/>
            <a:ext cx="8153400" cy="67965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6348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US" dirty="0">
                <a:latin typeface="+mn-lt"/>
              </a:rPr>
              <a:t> </a:t>
            </a:r>
            <a:r>
              <a:rPr lang="en-US" b="1" dirty="0"/>
              <a:t> </a:t>
            </a:r>
            <a:r>
              <a:rPr lang="en-US" dirty="0"/>
              <a:t/>
            </a:r>
            <a:br>
              <a:rPr lang="en-US" dirty="0"/>
            </a:br>
            <a:endParaRPr kumimoji="0" lang="en-US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81000" y="2274838"/>
            <a:ext cx="8458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After several years of rapid growth a business has noticed sales growth for it’s main product is slowing. Which stage of the product life cycle has been reached?</a:t>
            </a:r>
          </a:p>
          <a:p>
            <a:endParaRPr lang="en-US" b="0" i="0" dirty="0">
              <a:solidFill>
                <a:srgbClr val="000000"/>
              </a:solidFill>
              <a:effectLst/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pPr marL="342900" indent="-342900">
              <a:buAutoNum type="arabicPeriod"/>
            </a:pPr>
            <a:r>
              <a:rPr lang="en-US" b="0" i="0" dirty="0" smtClean="0">
                <a:solidFill>
                  <a:srgbClr val="000000"/>
                </a:solidFill>
                <a:effectLst/>
              </a:rPr>
              <a:t>Saturation</a:t>
            </a:r>
          </a:p>
          <a:p>
            <a:pPr marL="342900" indent="-342900"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Growth</a:t>
            </a:r>
          </a:p>
          <a:p>
            <a:pPr marL="342900" indent="-342900">
              <a:buAutoNum type="arabicPeriod"/>
            </a:pPr>
            <a:r>
              <a:rPr lang="en-US" b="0" i="0" dirty="0" smtClean="0">
                <a:solidFill>
                  <a:srgbClr val="000000"/>
                </a:solidFill>
                <a:effectLst/>
              </a:rPr>
              <a:t>Decline</a:t>
            </a:r>
          </a:p>
          <a:p>
            <a:pPr marL="342900" indent="-342900"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Maturity</a:t>
            </a:r>
            <a:endParaRPr lang="en-US" b="0" i="0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600805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228600" y="1447801"/>
            <a:ext cx="8686800" cy="5038724"/>
          </a:xfrm>
        </p:spPr>
        <p:txBody>
          <a:bodyPr>
            <a:noAutofit/>
          </a:bodyPr>
          <a:lstStyle/>
          <a:p>
            <a:pPr algn="l"/>
            <a:endParaRPr lang="en-US" sz="1800" dirty="0" smtClean="0"/>
          </a:p>
          <a:p>
            <a:pPr algn="l"/>
            <a:endParaRPr lang="en-US" sz="1800" dirty="0"/>
          </a:p>
          <a:p>
            <a:pPr algn="l"/>
            <a:endParaRPr lang="en-US" sz="1800" dirty="0" smtClean="0"/>
          </a:p>
          <a:p>
            <a:pPr algn="l"/>
            <a:endParaRPr lang="en-US" sz="1800" dirty="0"/>
          </a:p>
          <a:p>
            <a:pPr algn="l"/>
            <a:endParaRPr lang="en-US" sz="1800" dirty="0" smtClean="0"/>
          </a:p>
          <a:p>
            <a:r>
              <a:rPr lang="en-US" sz="2400" dirty="0" smtClean="0"/>
              <a:t>Brands cannot be expected to last forever </a:t>
            </a:r>
          </a:p>
          <a:p>
            <a:r>
              <a:rPr lang="en-US" sz="2800" b="1" dirty="0" err="1" smtClean="0"/>
              <a:t>Vs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There is no reason for a brand to ever become obsolete. 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57300" y="304800"/>
            <a:ext cx="6629400" cy="701040"/>
          </a:xfrm>
        </p:spPr>
        <p:txBody>
          <a:bodyPr/>
          <a:lstStyle/>
          <a:p>
            <a:r>
              <a:rPr lang="en-US" dirty="0" smtClean="0"/>
              <a:t>ACTIVITY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>
          <a:xfrm>
            <a:off x="4419600" y="6565900"/>
            <a:ext cx="6248400" cy="292100"/>
          </a:xfrm>
        </p:spPr>
        <p:txBody>
          <a:bodyPr/>
          <a:lstStyle/>
          <a:p>
            <a:r>
              <a:rPr lang="en-US" dirty="0" smtClean="0"/>
              <a:t>Prof Ganesh </a:t>
            </a:r>
            <a:r>
              <a:rPr lang="en-US" dirty="0" err="1" smtClean="0"/>
              <a:t>Shinde</a:t>
            </a:r>
            <a:r>
              <a:rPr lang="en-US" dirty="0" smtClean="0"/>
              <a:t> - </a:t>
            </a:r>
            <a:r>
              <a:rPr lang="en-US" dirty="0" err="1" smtClean="0"/>
              <a:t>PHiMSR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409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1514" y="3017002"/>
            <a:ext cx="5000972" cy="3819493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 TO PLC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 smtClean="0"/>
              <a:t>Prof Ganesh </a:t>
            </a:r>
            <a:r>
              <a:rPr lang="en-US" dirty="0" err="1" smtClean="0"/>
              <a:t>Shinde</a:t>
            </a:r>
            <a:r>
              <a:rPr lang="en-US" dirty="0" smtClean="0"/>
              <a:t> - </a:t>
            </a:r>
            <a:r>
              <a:rPr lang="en-US" dirty="0" err="1" smtClean="0"/>
              <a:t>PHiMSR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 flipH="1">
            <a:off x="3577243" y="2387400"/>
            <a:ext cx="1591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87680" y="3033610"/>
            <a:ext cx="1085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2230320"/>
            <a:ext cx="891539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What is PLC?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Biological analogy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/>
              <a:t>Introduction (lag) phase – Growth (exponential) – Maturity (stationary) – decline (down turn)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16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algn="l"/>
            <a:r>
              <a:rPr lang="en-US" sz="1600" dirty="0" smtClean="0"/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PLC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 smtClean="0"/>
              <a:t>Prof Ganesh </a:t>
            </a:r>
            <a:r>
              <a:rPr lang="en-US" dirty="0" err="1" smtClean="0"/>
              <a:t>Shinde</a:t>
            </a:r>
            <a:r>
              <a:rPr lang="en-US" dirty="0" smtClean="0"/>
              <a:t> - </a:t>
            </a:r>
            <a:r>
              <a:rPr lang="en-US" dirty="0" err="1" smtClean="0"/>
              <a:t>PHiMSR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626772" y="1901297"/>
            <a:ext cx="2179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 flipH="1">
            <a:off x="3577243" y="2387400"/>
            <a:ext cx="1591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263339" y="3276600"/>
            <a:ext cx="1085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901297"/>
            <a:ext cx="5619750" cy="456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88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algn="l"/>
            <a:r>
              <a:rPr lang="en-US" sz="1600" dirty="0" smtClean="0"/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PLC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 smtClean="0"/>
              <a:t>Prof Ganesh </a:t>
            </a:r>
            <a:r>
              <a:rPr lang="en-US" dirty="0" err="1" smtClean="0"/>
              <a:t>Shinde</a:t>
            </a:r>
            <a:r>
              <a:rPr lang="en-US" dirty="0" smtClean="0"/>
              <a:t> - </a:t>
            </a:r>
            <a:r>
              <a:rPr lang="en-US" dirty="0" err="1" smtClean="0"/>
              <a:t>PHiMSR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626772" y="1901297"/>
            <a:ext cx="2179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 flipH="1">
            <a:off x="3577243" y="2387400"/>
            <a:ext cx="1591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263339" y="3276600"/>
            <a:ext cx="1085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100" y="1896876"/>
            <a:ext cx="4914900" cy="458964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2400" y="1914000"/>
            <a:ext cx="40767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Style</a:t>
            </a:r>
            <a:r>
              <a:rPr lang="en-US" dirty="0" smtClean="0"/>
              <a:t> – basic and distinctive mode of expression in homes, clothing and art. </a:t>
            </a:r>
          </a:p>
          <a:p>
            <a:r>
              <a:rPr lang="en-US" dirty="0" smtClean="0"/>
              <a:t>It can last for generations. 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b="1" i="1" dirty="0" smtClean="0"/>
              <a:t>Fashion</a:t>
            </a:r>
            <a:r>
              <a:rPr lang="en-US" dirty="0" smtClean="0"/>
              <a:t> – Currently accepted/popular style.</a:t>
            </a:r>
          </a:p>
          <a:p>
            <a:r>
              <a:rPr lang="en-US" dirty="0" smtClean="0"/>
              <a:t>4 Stages – distinctiveness-emulation-mass fashion-decline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b="1" i="1" dirty="0" smtClean="0"/>
              <a:t>Fads</a:t>
            </a:r>
            <a:r>
              <a:rPr lang="en-US" dirty="0" smtClean="0"/>
              <a:t> – fashions that come quickly and decline very fast.</a:t>
            </a:r>
          </a:p>
          <a:p>
            <a:r>
              <a:rPr lang="en-US" dirty="0" smtClean="0"/>
              <a:t>Acceptance is short – limited customers.</a:t>
            </a:r>
          </a:p>
          <a:p>
            <a:r>
              <a:rPr lang="en-US" dirty="0" smtClean="0"/>
              <a:t>Does not satisfy a strong need.</a:t>
            </a:r>
          </a:p>
          <a:p>
            <a:r>
              <a:rPr lang="en-US" dirty="0" smtClean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025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228600" y="1447801"/>
            <a:ext cx="8686800" cy="5038724"/>
          </a:xfrm>
        </p:spPr>
        <p:txBody>
          <a:bodyPr>
            <a:noAutofit/>
          </a:bodyPr>
          <a:lstStyle/>
          <a:p>
            <a:pPr marL="285750" indent="-285750" algn="l">
              <a:buFont typeface="Wingdings" panose="05000000000000000000" pitchFamily="2" charset="2"/>
              <a:buChar char="v"/>
            </a:pPr>
            <a:r>
              <a:rPr lang="en-US" sz="1600" i="1" dirty="0" smtClean="0"/>
              <a:t>“Commercialization stage” – Consumer awareness and acceptance is minimal.</a:t>
            </a:r>
          </a:p>
          <a:p>
            <a:pPr marL="285750" indent="-285750" algn="l">
              <a:buFont typeface="Wingdings" panose="05000000000000000000" pitchFamily="2" charset="2"/>
              <a:buChar char="v"/>
            </a:pPr>
            <a:r>
              <a:rPr lang="en-US" sz="1600" i="1" dirty="0" smtClean="0"/>
              <a:t>Sales are low and promotional costs are high due to spend in advertisements and sales promotions etc. </a:t>
            </a:r>
          </a:p>
          <a:p>
            <a:pPr marL="285750" indent="-285750" algn="l">
              <a:buFont typeface="Wingdings" panose="05000000000000000000" pitchFamily="2" charset="2"/>
              <a:buChar char="v"/>
            </a:pPr>
            <a:r>
              <a:rPr lang="en-US" sz="1600" i="1" dirty="0" smtClean="0"/>
              <a:t>Problem of “Poor distribution strategy” – Retailer issues.</a:t>
            </a:r>
          </a:p>
          <a:p>
            <a:pPr marL="285750" indent="-285750" algn="l">
              <a:buFont typeface="Wingdings" panose="05000000000000000000" pitchFamily="2" charset="2"/>
              <a:buChar char="v"/>
            </a:pPr>
            <a:r>
              <a:rPr lang="en-US" sz="1600" i="1" dirty="0" smtClean="0"/>
              <a:t>Market-by-market &amp; region-by-region.</a:t>
            </a:r>
          </a:p>
          <a:p>
            <a:pPr marL="285750" indent="-285750" algn="l">
              <a:buFont typeface="Wingdings" panose="05000000000000000000" pitchFamily="2" charset="2"/>
              <a:buChar char="v"/>
            </a:pPr>
            <a:r>
              <a:rPr lang="en-US" sz="1600" i="1" dirty="0" smtClean="0"/>
              <a:t>As the consumer acceptance is low – Only innovative consumers may buy.</a:t>
            </a:r>
          </a:p>
          <a:p>
            <a:pPr marL="285750" indent="-285750" algn="l">
              <a:buFont typeface="Wingdings" panose="05000000000000000000" pitchFamily="2" charset="2"/>
              <a:buChar char="v"/>
            </a:pPr>
            <a:r>
              <a:rPr lang="en-US" sz="1600" i="1" dirty="0" smtClean="0"/>
              <a:t>Length of the Introduction stage – product complexity/degree of newness/positioning or perception/competition/substitutes/effective marketing expenditure. </a:t>
            </a:r>
          </a:p>
          <a:p>
            <a:pPr marL="285750" indent="-285750" algn="l">
              <a:buFont typeface="Wingdings" panose="05000000000000000000" pitchFamily="2" charset="2"/>
              <a:buChar char="v"/>
            </a:pPr>
            <a:r>
              <a:rPr lang="en-US" sz="1600" i="1" dirty="0" smtClean="0"/>
              <a:t>Pioneer/1</a:t>
            </a:r>
            <a:r>
              <a:rPr lang="en-US" sz="1600" i="1" baseline="30000" dirty="0" smtClean="0"/>
              <a:t>st</a:t>
            </a:r>
            <a:r>
              <a:rPr lang="en-US" sz="1600" i="1" dirty="0" smtClean="0"/>
              <a:t> mover’s advantage. </a:t>
            </a:r>
          </a:p>
          <a:p>
            <a:pPr marL="285750" indent="-285750" algn="l">
              <a:buFont typeface="Wingdings" panose="05000000000000000000" pitchFamily="2" charset="2"/>
              <a:buChar char="v"/>
            </a:pPr>
            <a:r>
              <a:rPr lang="en-US" sz="1600" i="1" dirty="0" smtClean="0"/>
              <a:t>2</a:t>
            </a:r>
            <a:r>
              <a:rPr lang="en-US" sz="1600" i="1" baseline="30000" dirty="0" smtClean="0"/>
              <a:t>nd</a:t>
            </a:r>
            <a:r>
              <a:rPr lang="en-US" sz="1600" i="1" dirty="0" smtClean="0"/>
              <a:t> mover’s advantage. </a:t>
            </a:r>
          </a:p>
          <a:p>
            <a:pPr algn="l"/>
            <a:endParaRPr lang="en-US" sz="1600" i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57300" y="304800"/>
            <a:ext cx="6629400" cy="701040"/>
          </a:xfrm>
        </p:spPr>
        <p:txBody>
          <a:bodyPr/>
          <a:lstStyle/>
          <a:p>
            <a:r>
              <a:rPr lang="en-US" dirty="0" smtClean="0"/>
              <a:t>MARKETING STRATEGIES : INTRODUCTION STAGE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>
          <a:xfrm>
            <a:off x="4419600" y="6565900"/>
            <a:ext cx="6248400" cy="292100"/>
          </a:xfrm>
        </p:spPr>
        <p:txBody>
          <a:bodyPr/>
          <a:lstStyle/>
          <a:p>
            <a:r>
              <a:rPr lang="en-US" dirty="0" smtClean="0"/>
              <a:t>Prof Ganesh </a:t>
            </a:r>
            <a:r>
              <a:rPr lang="en-US" dirty="0" err="1" smtClean="0"/>
              <a:t>Shinde</a:t>
            </a:r>
            <a:r>
              <a:rPr lang="en-US" dirty="0" smtClean="0"/>
              <a:t> - </a:t>
            </a:r>
            <a:r>
              <a:rPr lang="en-US" dirty="0" err="1" smtClean="0"/>
              <a:t>PHiMSR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5683818"/>
              </p:ext>
            </p:extLst>
          </p:nvPr>
        </p:nvGraphicFramePr>
        <p:xfrm>
          <a:off x="152400" y="4648200"/>
          <a:ext cx="89154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/>
                <a:gridCol w="914400"/>
                <a:gridCol w="3200400"/>
                <a:gridCol w="4038600"/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PROMOTION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 rowSpan="3"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sz="1600" dirty="0" smtClean="0"/>
                        <a:t>PRICE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HIGH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LOW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HIGH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Rapid Skimming Strategy </a:t>
                      </a:r>
                      <a:r>
                        <a:rPr lang="en-US" sz="1200" i="1" dirty="0" smtClean="0"/>
                        <a:t>(</a:t>
                      </a:r>
                      <a:r>
                        <a:rPr lang="en-US" sz="1200" i="1" dirty="0" err="1" smtClean="0"/>
                        <a:t>Iphone</a:t>
                      </a:r>
                      <a:r>
                        <a:rPr lang="en-US" sz="1200" i="1" baseline="0" dirty="0" smtClean="0"/>
                        <a:t>)</a:t>
                      </a:r>
                      <a:endParaRPr lang="en-US" sz="12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Slow Skimming Strategy </a:t>
                      </a:r>
                      <a:r>
                        <a:rPr lang="en-US" sz="1200" i="1" dirty="0" smtClean="0"/>
                        <a:t>(Mercedes)</a:t>
                      </a:r>
                      <a:endParaRPr lang="en-US" sz="1200" i="1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LOW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Rapid</a:t>
                      </a:r>
                      <a:r>
                        <a:rPr lang="en-US" sz="1600" baseline="0" dirty="0" smtClean="0"/>
                        <a:t> penetration strategy </a:t>
                      </a:r>
                      <a:r>
                        <a:rPr lang="en-US" sz="1200" i="1" baseline="0" dirty="0" smtClean="0"/>
                        <a:t>(Netflix)</a:t>
                      </a:r>
                      <a:endParaRPr lang="en-US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Slow penetration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i="0" baseline="0" dirty="0" smtClean="0"/>
                        <a:t>strategy</a:t>
                      </a:r>
                      <a:r>
                        <a:rPr lang="en-US" sz="1200" i="1" baseline="0" dirty="0" smtClean="0"/>
                        <a:t> (Gillette disposable razor)</a:t>
                      </a:r>
                      <a:endParaRPr lang="en-US" sz="1600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332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228600" y="1447801"/>
            <a:ext cx="8686800" cy="5038724"/>
          </a:xfrm>
        </p:spPr>
        <p:txBody>
          <a:bodyPr>
            <a:noAutofit/>
          </a:bodyPr>
          <a:lstStyle/>
          <a:p>
            <a:pPr marL="285750" indent="-285750" algn="l">
              <a:buFont typeface="Wingdings" panose="05000000000000000000" pitchFamily="2" charset="2"/>
              <a:buChar char="v"/>
            </a:pPr>
            <a:r>
              <a:rPr lang="en-US" i="1" dirty="0" smtClean="0"/>
              <a:t>Rapid sales due to strategies at Introduction stage.</a:t>
            </a:r>
          </a:p>
          <a:p>
            <a:pPr marL="285750" indent="-285750" algn="l">
              <a:buFont typeface="Wingdings" panose="05000000000000000000" pitchFamily="2" charset="2"/>
              <a:buChar char="v"/>
            </a:pPr>
            <a:r>
              <a:rPr lang="en-US" i="1" dirty="0" smtClean="0"/>
              <a:t>Trial purchases – adoption stage – WOM communication. </a:t>
            </a:r>
          </a:p>
          <a:p>
            <a:pPr marL="285750" indent="-285750" algn="l">
              <a:buFont typeface="Wingdings" panose="05000000000000000000" pitchFamily="2" charset="2"/>
              <a:buChar char="v"/>
            </a:pPr>
            <a:r>
              <a:rPr lang="en-US" i="1" dirty="0" smtClean="0"/>
              <a:t>Competitors also start promotions making the total category demand to increase with increased profit.</a:t>
            </a:r>
          </a:p>
          <a:p>
            <a:pPr marL="285750" indent="-285750" algn="l">
              <a:buFont typeface="Wingdings" panose="05000000000000000000" pitchFamily="2" charset="2"/>
              <a:buChar char="v"/>
            </a:pPr>
            <a:r>
              <a:rPr lang="en-US" i="1" dirty="0" smtClean="0"/>
              <a:t>Sales and profits grows rapidly.</a:t>
            </a:r>
          </a:p>
          <a:p>
            <a:pPr marL="285750" indent="-285750" algn="l">
              <a:buFont typeface="Wingdings" panose="05000000000000000000" pitchFamily="2" charset="2"/>
              <a:buChar char="v"/>
            </a:pPr>
            <a:endParaRPr lang="en-US" i="1" dirty="0"/>
          </a:p>
          <a:p>
            <a:pPr algn="l"/>
            <a:endParaRPr lang="en-US" i="1" dirty="0" smtClean="0"/>
          </a:p>
          <a:p>
            <a:pPr marL="285750" indent="-285750" algn="l">
              <a:buFont typeface="Wingdings" panose="05000000000000000000" pitchFamily="2" charset="2"/>
              <a:buChar char="v"/>
            </a:pPr>
            <a:r>
              <a:rPr lang="en-US" b="1" i="1" u="sng" dirty="0" smtClean="0"/>
              <a:t>Improving quality/adding features will expand market.</a:t>
            </a:r>
          </a:p>
          <a:p>
            <a:pPr marL="285750" indent="-285750" algn="l">
              <a:buFont typeface="Wingdings" panose="05000000000000000000" pitchFamily="2" charset="2"/>
              <a:buChar char="v"/>
            </a:pPr>
            <a:r>
              <a:rPr lang="en-US" b="1" i="1" u="sng" dirty="0" smtClean="0"/>
              <a:t>Increased promotion – from market awareness to market preference.</a:t>
            </a:r>
          </a:p>
          <a:p>
            <a:pPr marL="285750" indent="-285750" algn="l">
              <a:buFont typeface="Wingdings" panose="05000000000000000000" pitchFamily="2" charset="2"/>
              <a:buChar char="v"/>
            </a:pPr>
            <a:r>
              <a:rPr lang="en-US" b="1" i="1" u="sng" dirty="0" smtClean="0"/>
              <a:t>Distribution channels strengthened and new channels for individual markets.  </a:t>
            </a:r>
          </a:p>
          <a:p>
            <a:pPr marL="285750" indent="-285750" algn="l">
              <a:buFont typeface="Wingdings" panose="05000000000000000000" pitchFamily="2" charset="2"/>
              <a:buChar char="v"/>
            </a:pPr>
            <a:r>
              <a:rPr lang="en-US" b="1" i="1" u="sng" dirty="0" smtClean="0"/>
              <a:t>Examples – Smart phones since 2010.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57300" y="304800"/>
            <a:ext cx="6629400" cy="701040"/>
          </a:xfrm>
        </p:spPr>
        <p:txBody>
          <a:bodyPr/>
          <a:lstStyle/>
          <a:p>
            <a:r>
              <a:rPr lang="en-US" dirty="0" smtClean="0"/>
              <a:t>MARKETING STRATEGIES : GROWTH STAGE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>
          <a:xfrm>
            <a:off x="4419600" y="6565900"/>
            <a:ext cx="6248400" cy="292100"/>
          </a:xfrm>
        </p:spPr>
        <p:txBody>
          <a:bodyPr/>
          <a:lstStyle/>
          <a:p>
            <a:r>
              <a:rPr lang="en-US" dirty="0" smtClean="0"/>
              <a:t>Prof Ganesh </a:t>
            </a:r>
            <a:r>
              <a:rPr lang="en-US" dirty="0" err="1" smtClean="0"/>
              <a:t>Shinde</a:t>
            </a:r>
            <a:r>
              <a:rPr lang="en-US" dirty="0" smtClean="0"/>
              <a:t> - </a:t>
            </a:r>
            <a:r>
              <a:rPr lang="en-US" dirty="0" err="1" smtClean="0"/>
              <a:t>PHiMSR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781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228600" y="1371600"/>
            <a:ext cx="8915400" cy="5038724"/>
          </a:xfrm>
        </p:spPr>
        <p:txBody>
          <a:bodyPr>
            <a:noAutofit/>
          </a:bodyPr>
          <a:lstStyle/>
          <a:p>
            <a:pPr algn="l"/>
            <a:endParaRPr lang="en-US" sz="1600" i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57300" y="304800"/>
            <a:ext cx="6629400" cy="701040"/>
          </a:xfrm>
        </p:spPr>
        <p:txBody>
          <a:bodyPr/>
          <a:lstStyle/>
          <a:p>
            <a:r>
              <a:rPr lang="en-US" dirty="0" smtClean="0"/>
              <a:t>MARKETING STRATEGIES : MATURITY STAGE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>
          <a:xfrm>
            <a:off x="4419600" y="6565900"/>
            <a:ext cx="6248400" cy="292100"/>
          </a:xfrm>
        </p:spPr>
        <p:txBody>
          <a:bodyPr/>
          <a:lstStyle/>
          <a:p>
            <a:r>
              <a:rPr lang="en-US" dirty="0" smtClean="0"/>
              <a:t>Prof Ganesh </a:t>
            </a:r>
            <a:r>
              <a:rPr lang="en-US" dirty="0" err="1" smtClean="0"/>
              <a:t>Shinde</a:t>
            </a:r>
            <a:r>
              <a:rPr lang="en-US" dirty="0" smtClean="0"/>
              <a:t> - </a:t>
            </a:r>
            <a:r>
              <a:rPr lang="en-US" dirty="0" err="1" smtClean="0"/>
              <a:t>PHiMSR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8125386"/>
              </p:ext>
            </p:extLst>
          </p:nvPr>
        </p:nvGraphicFramePr>
        <p:xfrm>
          <a:off x="533400" y="1905000"/>
          <a:ext cx="8305800" cy="35495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7840"/>
                <a:gridCol w="1706880"/>
                <a:gridCol w="2164080"/>
                <a:gridCol w="1005840"/>
                <a:gridCol w="1661160"/>
              </a:tblGrid>
              <a:tr h="16308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Strategies</a:t>
                      </a:r>
                      <a:endParaRPr lang="en-US" sz="14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Description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458525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MARKET MODIFICATION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Expand the number of</a:t>
                      </a:r>
                      <a:r>
                        <a:rPr lang="en-US" sz="1100" b="1" baseline="0" dirty="0" smtClean="0"/>
                        <a:t> users </a:t>
                      </a:r>
                      <a:r>
                        <a:rPr lang="en-US" sz="1100" baseline="0" dirty="0" smtClean="0"/>
                        <a:t>– Convert non-users</a:t>
                      </a:r>
                      <a:r>
                        <a:rPr lang="en-US" sz="1100" i="1" baseline="0" dirty="0" smtClean="0"/>
                        <a:t> (shampoo sachets)</a:t>
                      </a:r>
                      <a:r>
                        <a:rPr lang="en-US" sz="1100" baseline="0" dirty="0" smtClean="0"/>
                        <a:t> / enter new market segments </a:t>
                      </a:r>
                      <a:r>
                        <a:rPr lang="en-US" sz="1100" i="1" baseline="0" dirty="0" smtClean="0"/>
                        <a:t>(Johnson &amp; Johnson baby shampoo – adult diapers) </a:t>
                      </a:r>
                      <a:r>
                        <a:rPr lang="en-US" sz="1100" baseline="0" dirty="0" smtClean="0"/>
                        <a:t>/ attract competitors’ customers </a:t>
                      </a:r>
                      <a:r>
                        <a:rPr lang="en-US" sz="1050" i="1" baseline="0" dirty="0" smtClean="0"/>
                        <a:t>(Surf </a:t>
                      </a:r>
                      <a:r>
                        <a:rPr lang="en-US" sz="1050" i="1" baseline="0" dirty="0" err="1" smtClean="0"/>
                        <a:t>Vs</a:t>
                      </a:r>
                      <a:r>
                        <a:rPr lang="en-US" sz="1050" i="1" baseline="0" dirty="0" smtClean="0"/>
                        <a:t> Ariel)</a:t>
                      </a:r>
                      <a:endParaRPr lang="en-US" sz="1050" i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Increase the usage rates among users – </a:t>
                      </a:r>
                      <a:r>
                        <a:rPr lang="en-US" sz="1200" b="0" dirty="0" smtClean="0"/>
                        <a:t>Condensed</a:t>
                      </a:r>
                      <a:r>
                        <a:rPr lang="en-US" sz="1200" b="0" baseline="0" dirty="0" smtClean="0"/>
                        <a:t> milk brands </a:t>
                      </a:r>
                      <a:r>
                        <a:rPr lang="en-US" sz="1200" b="0" i="1" baseline="0" dirty="0" smtClean="0"/>
                        <a:t>Milkmaid (Nestle) Vs. </a:t>
                      </a:r>
                      <a:r>
                        <a:rPr lang="en-US" sz="1200" b="0" i="1" baseline="0" dirty="0" err="1" smtClean="0"/>
                        <a:t>Mithaimate</a:t>
                      </a:r>
                      <a:r>
                        <a:rPr lang="en-US" sz="1200" b="0" i="1" baseline="0" dirty="0" smtClean="0"/>
                        <a:t> (</a:t>
                      </a:r>
                      <a:r>
                        <a:rPr lang="en-US" sz="1200" b="0" i="1" baseline="0" dirty="0" err="1" smtClean="0"/>
                        <a:t>Amul</a:t>
                      </a:r>
                      <a:r>
                        <a:rPr lang="en-US" sz="1200" b="0" i="1" baseline="0" dirty="0" smtClean="0"/>
                        <a:t>) for making variety of dessert preparation at home. Monaco biscuit with toppings. </a:t>
                      </a:r>
                      <a:endParaRPr lang="en-US" sz="1200" b="0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0" i="1" dirty="0"/>
                    </a:p>
                  </a:txBody>
                  <a:tcPr/>
                </a:tc>
              </a:tr>
              <a:tr h="126931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PRODUCT MODIFICATION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Improve product</a:t>
                      </a:r>
                      <a:r>
                        <a:rPr lang="en-US" sz="1100" b="1" baseline="0" dirty="0" smtClean="0"/>
                        <a:t> characteristics by improvement, features, or style.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Quality Improvement – </a:t>
                      </a:r>
                      <a:r>
                        <a:rPr lang="en-US" sz="1200" dirty="0" smtClean="0"/>
                        <a:t>increasing product functionality. </a:t>
                      </a:r>
                      <a:r>
                        <a:rPr lang="en-US" sz="1050" i="1" dirty="0" smtClean="0"/>
                        <a:t>Wheat to wheat flour</a:t>
                      </a:r>
                      <a:r>
                        <a:rPr lang="en-US" sz="1050" i="1" baseline="0" dirty="0" smtClean="0"/>
                        <a:t> for freshness – Pillsbury advertises as ‘</a:t>
                      </a:r>
                      <a:r>
                        <a:rPr lang="en-US" sz="1050" i="1" baseline="0" dirty="0" err="1" smtClean="0"/>
                        <a:t>chakki</a:t>
                      </a:r>
                      <a:r>
                        <a:rPr lang="en-US" sz="1050" i="1" baseline="0" dirty="0" smtClean="0"/>
                        <a:t> fresh </a:t>
                      </a:r>
                      <a:r>
                        <a:rPr lang="en-US" sz="1050" i="1" baseline="0" dirty="0" err="1" smtClean="0"/>
                        <a:t>atta</a:t>
                      </a:r>
                      <a:r>
                        <a:rPr lang="en-US" sz="1050" i="1" baseline="0" dirty="0" smtClean="0"/>
                        <a:t>”, “rich in </a:t>
                      </a:r>
                      <a:r>
                        <a:rPr lang="en-US" sz="1050" i="1" baseline="0" dirty="0" err="1" smtClean="0"/>
                        <a:t>fibre</a:t>
                      </a:r>
                      <a:r>
                        <a:rPr lang="en-US" sz="1050" i="1" baseline="0" dirty="0" smtClean="0"/>
                        <a:t>”, “more hygienic”, fortified with </a:t>
                      </a:r>
                      <a:r>
                        <a:rPr lang="en-US" sz="1050" i="1" baseline="0" dirty="0" err="1" smtClean="0"/>
                        <a:t>vit</a:t>
                      </a:r>
                      <a:r>
                        <a:rPr lang="en-US" sz="1050" i="1" baseline="0" dirty="0" smtClean="0"/>
                        <a:t> &amp; minerals”</a:t>
                      </a:r>
                      <a:endParaRPr lang="en-US" sz="105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Feature</a:t>
                      </a:r>
                      <a:r>
                        <a:rPr lang="en-US" sz="1200" b="1" baseline="0" dirty="0" smtClean="0"/>
                        <a:t> Improvement – </a:t>
                      </a:r>
                      <a:r>
                        <a:rPr lang="en-US" sz="1050" b="0" i="1" baseline="0" dirty="0" smtClean="0"/>
                        <a:t>Car models with new features</a:t>
                      </a:r>
                      <a:endParaRPr lang="en-US" sz="105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 smtClean="0"/>
                        <a:t>Style</a:t>
                      </a:r>
                      <a:r>
                        <a:rPr lang="en-US" sz="1200" b="1" i="0" baseline="0" dirty="0" smtClean="0"/>
                        <a:t> Improvement</a:t>
                      </a:r>
                    </a:p>
                    <a:p>
                      <a:pPr algn="ctr"/>
                      <a:r>
                        <a:rPr lang="en-US" sz="1050" b="0" i="1" baseline="0" dirty="0" smtClean="0"/>
                        <a:t>-Change of logo in car manufacturers</a:t>
                      </a:r>
                      <a:endParaRPr lang="en-US" sz="1050" b="0" i="1" dirty="0"/>
                    </a:p>
                  </a:txBody>
                  <a:tcPr/>
                </a:tc>
              </a:tr>
              <a:tr h="532075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MARKETING MIX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Pricing – reduce? When? High?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Distribution – more outlets?</a:t>
                      </a:r>
                      <a:r>
                        <a:rPr lang="en-US" sz="1100" baseline="0" dirty="0" smtClean="0"/>
                        <a:t> New channels?</a:t>
                      </a:r>
                      <a:endParaRPr lang="en-US" sz="11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Promotion</a:t>
                      </a:r>
                      <a:r>
                        <a:rPr lang="en-US" sz="1100" baseline="0" dirty="0" smtClean="0"/>
                        <a:t> – Increase </a:t>
                      </a:r>
                      <a:r>
                        <a:rPr lang="en-US" sz="1100" baseline="0" dirty="0" err="1" smtClean="0"/>
                        <a:t>Adv</a:t>
                      </a:r>
                      <a:r>
                        <a:rPr lang="en-US" sz="1100" baseline="0" dirty="0" smtClean="0"/>
                        <a:t>? Sales promotions? Personal selling? </a:t>
                      </a:r>
                      <a:endParaRPr lang="en-US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00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228600" y="1447801"/>
            <a:ext cx="8686800" cy="5038724"/>
          </a:xfrm>
        </p:spPr>
        <p:txBody>
          <a:bodyPr>
            <a:noAutofit/>
          </a:bodyPr>
          <a:lstStyle/>
          <a:p>
            <a:pPr marL="285750" indent="-285750" algn="l">
              <a:buFont typeface="Wingdings" panose="05000000000000000000" pitchFamily="2" charset="2"/>
              <a:buChar char="v"/>
            </a:pPr>
            <a:r>
              <a:rPr lang="en-US" sz="1800" dirty="0" smtClean="0"/>
              <a:t>Nothing lasts forever – all good things must come to an end – Successful products.</a:t>
            </a:r>
          </a:p>
          <a:p>
            <a:pPr marL="285750" indent="-285750" algn="l">
              <a:buFont typeface="Wingdings" panose="05000000000000000000" pitchFamily="2" charset="2"/>
              <a:buChar char="v"/>
            </a:pPr>
            <a:r>
              <a:rPr lang="en-US" sz="1800" dirty="0" smtClean="0"/>
              <a:t>Zero profits – players leave the market – customers are called laggards.</a:t>
            </a:r>
          </a:p>
          <a:p>
            <a:pPr marL="285750" indent="-285750" algn="l">
              <a:buFont typeface="Wingdings" panose="05000000000000000000" pitchFamily="2" charset="2"/>
              <a:buChar char="v"/>
            </a:pPr>
            <a:r>
              <a:rPr lang="en-US" sz="1800" dirty="0" smtClean="0"/>
              <a:t>Customer switch is the highest. </a:t>
            </a:r>
          </a:p>
          <a:p>
            <a:pPr algn="l"/>
            <a:endParaRPr lang="en-US" sz="1800" dirty="0" smtClean="0"/>
          </a:p>
          <a:p>
            <a:pPr algn="l"/>
            <a:endParaRPr lang="en-US" sz="1800" dirty="0" smtClean="0"/>
          </a:p>
          <a:p>
            <a:pPr marL="285750" indent="-285750" algn="l">
              <a:buFont typeface="Wingdings" panose="05000000000000000000" pitchFamily="2" charset="2"/>
              <a:buChar char="v"/>
            </a:pPr>
            <a:r>
              <a:rPr lang="en-US" sz="1800" dirty="0" smtClean="0"/>
              <a:t>A company can </a:t>
            </a:r>
            <a:r>
              <a:rPr lang="en-US" sz="1800" b="1" i="1" u="sng" dirty="0" smtClean="0"/>
              <a:t>maintain</a:t>
            </a:r>
            <a:r>
              <a:rPr lang="en-US" sz="1800" dirty="0" smtClean="0"/>
              <a:t> it’s position in the market hoping that the competitors will eventually drop out. </a:t>
            </a:r>
          </a:p>
          <a:p>
            <a:pPr marL="285750" indent="-285750" algn="l">
              <a:buFont typeface="Wingdings" panose="05000000000000000000" pitchFamily="2" charset="2"/>
              <a:buChar char="v"/>
            </a:pPr>
            <a:r>
              <a:rPr lang="en-US" sz="1800" dirty="0" smtClean="0"/>
              <a:t>A company can </a:t>
            </a:r>
            <a:r>
              <a:rPr lang="en-US" sz="1800" b="1" i="1" u="sng" dirty="0" smtClean="0"/>
              <a:t>harvest </a:t>
            </a:r>
            <a:r>
              <a:rPr lang="en-US" sz="1800" dirty="0" smtClean="0"/>
              <a:t>– by reducing the overall costs of promotion. Maintenance, advertising and sales force management hoping that sales will be profitable for some time to come.</a:t>
            </a:r>
          </a:p>
          <a:p>
            <a:pPr marL="285750" indent="-285750" algn="l">
              <a:buFont typeface="Wingdings" panose="05000000000000000000" pitchFamily="2" charset="2"/>
              <a:buChar char="v"/>
            </a:pPr>
            <a:r>
              <a:rPr lang="en-US" sz="1800" dirty="0" smtClean="0"/>
              <a:t>A company can </a:t>
            </a:r>
            <a:r>
              <a:rPr lang="en-US" sz="1800" b="1" i="1" u="sng" dirty="0" smtClean="0"/>
              <a:t>drop </a:t>
            </a:r>
            <a:r>
              <a:rPr lang="en-US" sz="1800" dirty="0" smtClean="0"/>
              <a:t>the product from the portfolio. Could be sold to another company with a profit. </a:t>
            </a:r>
            <a:endParaRPr lang="en-US" sz="1800" b="1" i="1" u="sng" dirty="0" smtClean="0"/>
          </a:p>
          <a:p>
            <a:pPr marL="285750" indent="-285750" algn="l">
              <a:buFont typeface="Wingdings" panose="05000000000000000000" pitchFamily="2" charset="2"/>
              <a:buChar char="v"/>
            </a:pP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57300" y="304800"/>
            <a:ext cx="6629400" cy="701040"/>
          </a:xfrm>
        </p:spPr>
        <p:txBody>
          <a:bodyPr/>
          <a:lstStyle/>
          <a:p>
            <a:r>
              <a:rPr lang="en-US" dirty="0" smtClean="0"/>
              <a:t>MARKETING STRATEGIES : DECLINING STAGE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>
          <a:xfrm>
            <a:off x="4419600" y="6565900"/>
            <a:ext cx="6248400" cy="292100"/>
          </a:xfrm>
        </p:spPr>
        <p:txBody>
          <a:bodyPr/>
          <a:lstStyle/>
          <a:p>
            <a:r>
              <a:rPr lang="en-US" dirty="0" smtClean="0"/>
              <a:t>Prof Ganesh </a:t>
            </a:r>
            <a:r>
              <a:rPr lang="en-US" dirty="0" err="1" smtClean="0"/>
              <a:t>Shinde</a:t>
            </a:r>
            <a:r>
              <a:rPr lang="en-US" dirty="0" smtClean="0"/>
              <a:t> - </a:t>
            </a:r>
            <a:r>
              <a:rPr lang="en-US" dirty="0" err="1" smtClean="0"/>
              <a:t>PHiMSR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596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l"/>
            <a:r>
              <a:rPr lang="en-US"/>
              <a:t>Which of the following is a true statement about the introduction stage of the product life cycle</a:t>
            </a:r>
            <a:r>
              <a:rPr lang="en-US" smtClean="0"/>
              <a:t>:</a:t>
            </a:r>
          </a:p>
          <a:p>
            <a:pPr algn="l"/>
            <a:endParaRPr lang="en-US" smtClean="0"/>
          </a:p>
          <a:p>
            <a:pPr algn="l"/>
            <a:endParaRPr lang="en-US"/>
          </a:p>
          <a:p>
            <a:pPr algn="l"/>
            <a:r>
              <a:rPr lang="en-US" smtClean="0"/>
              <a:t>1. Profits </a:t>
            </a:r>
            <a:r>
              <a:rPr lang="en-US"/>
              <a:t>are usually nonexistent.</a:t>
            </a:r>
          </a:p>
          <a:p>
            <a:pPr algn="l"/>
            <a:r>
              <a:rPr lang="en-US" smtClean="0"/>
              <a:t>2. Costs </a:t>
            </a:r>
            <a:r>
              <a:rPr lang="en-US"/>
              <a:t>are low.</a:t>
            </a:r>
          </a:p>
          <a:p>
            <a:pPr algn="l"/>
            <a:r>
              <a:rPr lang="en-US" smtClean="0"/>
              <a:t>3. Sales </a:t>
            </a:r>
            <a:r>
              <a:rPr lang="en-US"/>
              <a:t>growth is exploding.</a:t>
            </a:r>
          </a:p>
          <a:p>
            <a:pPr algn="l"/>
            <a:r>
              <a:rPr lang="en-US" smtClean="0"/>
              <a:t>4. There </a:t>
            </a:r>
            <a:r>
              <a:rPr lang="en-US"/>
              <a:t>is intense competition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QUIZ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5768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49286</TotalTime>
  <Words>993</Words>
  <Application>Microsoft Office PowerPoint</Application>
  <PresentationFormat>On-screen Show (4:3)</PresentationFormat>
  <Paragraphs>192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Cambria</vt:lpstr>
      <vt:lpstr>Tahoma</vt:lpstr>
      <vt:lpstr>Tunga</vt:lpstr>
      <vt:lpstr>Wingdings</vt:lpstr>
      <vt:lpstr>BlackTie</vt:lpstr>
      <vt:lpstr>Marketing management</vt:lpstr>
      <vt:lpstr>INTRODUCTIO TO PLC</vt:lpstr>
      <vt:lpstr>INTRODUCTION TO PLC</vt:lpstr>
      <vt:lpstr>INTRODUCTION TO PLC</vt:lpstr>
      <vt:lpstr>MARKETING STRATEGIES : INTRODUCTION STAGE</vt:lpstr>
      <vt:lpstr>MARKETING STRATEGIES : GROWTH STAGE</vt:lpstr>
      <vt:lpstr>MARKETING STRATEGIES : MATURITY STAGE</vt:lpstr>
      <vt:lpstr>MARKETING STRATEGIES : DECLINING STAGE</vt:lpstr>
      <vt:lpstr>QUIZ</vt:lpstr>
      <vt:lpstr>QUIZ</vt:lpstr>
      <vt:lpstr>QUIZ</vt:lpstr>
      <vt:lpstr>QUIZ</vt:lpstr>
      <vt:lpstr>QUIZ</vt:lpstr>
      <vt:lpstr>QUIZ</vt:lpstr>
      <vt:lpstr>QUIZ</vt:lpstr>
      <vt:lpstr>QUIZ</vt:lpstr>
      <vt:lpstr>QUIZ</vt:lpstr>
      <vt:lpstr>QUIZ</vt:lpstr>
      <vt:lpstr>ACTIVITY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management</dc:title>
  <dc:creator>Administrator</dc:creator>
  <cp:lastModifiedBy>Microsoft account</cp:lastModifiedBy>
  <cp:revision>280</cp:revision>
  <dcterms:created xsi:type="dcterms:W3CDTF">2024-01-04T06:30:09Z</dcterms:created>
  <dcterms:modified xsi:type="dcterms:W3CDTF">2024-03-29T02:12:23Z</dcterms:modified>
</cp:coreProperties>
</file>