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96" r:id="rId2"/>
    <p:sldId id="257" r:id="rId3"/>
    <p:sldId id="259" r:id="rId4"/>
    <p:sldId id="261" r:id="rId5"/>
    <p:sldId id="263"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69B9A3-CCE7-4CA7-A78B-9F068EB23938}" type="datetimeFigureOut">
              <a:rPr lang="en-US" smtClean="0"/>
              <a:t>8/17/2024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335AF4-76DF-4477-9702-A69E10C97CE1}" type="slidenum">
              <a:rPr lang="en-IN" smtClean="0"/>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AC335AF4-76DF-4477-9702-A69E10C97CE1}" type="slidenum">
              <a:rPr lang="en-IN" smtClean="0"/>
              <a:t>34</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68354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62906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30129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16888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3675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31477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77402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1181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5626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7750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00455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27282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893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2329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24992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75226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555046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Chapter-6</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4222821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pic>
        <p:nvPicPr>
          <p:cNvPr id="31745" name="image16.png"/>
          <p:cNvPicPr>
            <a:picLocks noChangeAspect="1" noChangeArrowheads="1"/>
          </p:cNvPicPr>
          <p:nvPr/>
        </p:nvPicPr>
        <p:blipFill>
          <a:blip r:embed="rId2"/>
          <a:srcRect/>
          <a:stretch>
            <a:fillRect/>
          </a:stretch>
        </p:blipFill>
        <p:spPr bwMode="auto">
          <a:xfrm>
            <a:off x="1899139" y="400929"/>
            <a:ext cx="4722019" cy="514350"/>
          </a:xfrm>
          <a:prstGeom prst="rect">
            <a:avLst/>
          </a:prstGeom>
          <a:noFill/>
        </p:spPr>
      </p:pic>
      <p:sp>
        <p:nvSpPr>
          <p:cNvPr id="31747" name="Rectangle 3"/>
          <p:cNvSpPr>
            <a:spLocks noChangeArrowheads="1"/>
          </p:cNvSpPr>
          <p:nvPr/>
        </p:nvSpPr>
        <p:spPr bwMode="auto">
          <a:xfrm>
            <a:off x="394098" y="971549"/>
            <a:ext cx="819422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Pressure exerted by fluid on body immersed in fluid.</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3600" b="0" i="0" u="sng" strike="noStrike" cap="none" normalizeH="0" baseline="0" dirty="0" smtClean="0">
                <a:ln>
                  <a:noFill/>
                </a:ln>
                <a:solidFill>
                  <a:schemeClr val="tx1"/>
                </a:solidFill>
                <a:effectLst/>
                <a:latin typeface="Georgia" pitchFamily="18" charset="0"/>
                <a:ea typeface="Arial" pitchFamily="34" charset="0"/>
                <a:cs typeface="Times New Roman" pitchFamily="18" charset="0"/>
              </a:rPr>
              <a:t> </a:t>
            </a:r>
            <a:r>
              <a:rPr kumimoji="0" lang="en-US" sz="3600" b="0" i="0" u="sng" strike="noStrike" cap="none" normalizeH="0" baseline="0" dirty="0" smtClean="0">
                <a:ln>
                  <a:noFill/>
                </a:ln>
                <a:solidFill>
                  <a:schemeClr val="tx1"/>
                </a:solidFill>
                <a:effectLst/>
                <a:latin typeface="Georgia" pitchFamily="18" charset="0"/>
                <a:ea typeface="Arial" pitchFamily="34" charset="0"/>
                <a:cs typeface="Arial" pitchFamily="34" charset="0"/>
              </a:rPr>
              <a:t>Pascal’s Law</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 fluid exerts equal pressure on all surfaces of a body at rest, at a given depth…</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This pressure increases in proportion to depth of fluid.</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223889" y="253219"/>
            <a:ext cx="6858000" cy="6119447"/>
            <a:chOff x="0" y="1704"/>
            <a:chExt cx="14400" cy="9096"/>
          </a:xfrm>
        </p:grpSpPr>
        <p:sp>
          <p:nvSpPr>
            <p:cNvPr id="32771" name="AutoShape 3"/>
            <p:cNvSpPr>
              <a:spLocks/>
            </p:cNvSpPr>
            <p:nvPr/>
          </p:nvSpPr>
          <p:spPr bwMode="auto">
            <a:xfrm>
              <a:off x="787" y="9362"/>
              <a:ext cx="7714" cy="1438"/>
            </a:xfrm>
            <a:custGeom>
              <a:avLst/>
              <a:gdLst/>
              <a:ahLst/>
              <a:cxnLst>
                <a:cxn ang="0">
                  <a:pos x="135" y="34"/>
                </a:cxn>
                <a:cxn ang="0">
                  <a:pos x="5728" y="1438"/>
                </a:cxn>
                <a:cxn ang="0">
                  <a:pos x="7714" y="1438"/>
                </a:cxn>
                <a:cxn ang="0">
                  <a:pos x="135" y="34"/>
                </a:cxn>
                <a:cxn ang="0">
                  <a:pos x="1" y="0"/>
                </a:cxn>
                <a:cxn ang="0">
                  <a:pos x="0" y="9"/>
                </a:cxn>
                <a:cxn ang="0">
                  <a:pos x="135" y="34"/>
                </a:cxn>
                <a:cxn ang="0">
                  <a:pos x="1" y="0"/>
                </a:cxn>
              </a:cxnLst>
              <a:rect l="0" t="0" r="r" b="b"/>
              <a:pathLst>
                <a:path w="7714" h="1438">
                  <a:moveTo>
                    <a:pt x="135" y="34"/>
                  </a:moveTo>
                  <a:lnTo>
                    <a:pt x="5728" y="1438"/>
                  </a:lnTo>
                  <a:lnTo>
                    <a:pt x="7714" y="1438"/>
                  </a:lnTo>
                  <a:lnTo>
                    <a:pt x="135" y="34"/>
                  </a:lnTo>
                  <a:close/>
                  <a:moveTo>
                    <a:pt x="1" y="0"/>
                  </a:moveTo>
                  <a:lnTo>
                    <a:pt x="0" y="9"/>
                  </a:lnTo>
                  <a:lnTo>
                    <a:pt x="135" y="34"/>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32775" name="Picture 7"/>
            <p:cNvPicPr>
              <a:picLocks noChangeAspect="1" noChangeArrowheads="1"/>
            </p:cNvPicPr>
            <p:nvPr/>
          </p:nvPicPr>
          <p:blipFill>
            <a:blip r:embed="rId2"/>
            <a:srcRect/>
            <a:stretch>
              <a:fillRect/>
            </a:stretch>
          </p:blipFill>
          <p:spPr bwMode="auto">
            <a:xfrm>
              <a:off x="0" y="1704"/>
              <a:ext cx="14400" cy="7474"/>
            </a:xfrm>
            <a:prstGeom prst="rect">
              <a:avLst/>
            </a:prstGeom>
            <a:noFill/>
            <a:ln w="9525">
              <a:noFill/>
              <a:miter lim="800000"/>
              <a:headEnd/>
              <a:tailEnd/>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304800" y="379828"/>
            <a:ext cx="8686800" cy="6610126"/>
          </a:xfrm>
          <a:prstGeom prst="rect">
            <a:avLst/>
          </a:prstGeom>
          <a:noFill/>
          <a:ln w="9525">
            <a:noFill/>
            <a:miter lim="800000"/>
            <a:headEnd/>
            <a:tailEnd/>
          </a:ln>
          <a:effectLst/>
        </p:spPr>
        <p:txBody>
          <a:bodyPr vert="horz" wrap="square" lIns="914112" tIns="53958" rIns="91440" bIns="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CLINICAL USE OF HYDROSTATIC PRESSURE</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400" i="0" u="none" strike="noStrike" cap="none" normalizeH="0" baseline="0" dirty="0" smtClean="0">
                <a:ln>
                  <a:noFill/>
                </a:ln>
                <a:solidFill>
                  <a:schemeClr val="tx1"/>
                </a:solidFill>
                <a:effectLst/>
                <a:latin typeface="Georgia" pitchFamily="18" charset="0"/>
                <a:ea typeface="Arial" pitchFamily="34" charset="0"/>
                <a:cs typeface="Arial" pitchFamily="34" charset="0"/>
              </a:rPr>
              <a:t>Water can have similar effect as compression bandages.</a:t>
            </a:r>
            <a:endParaRPr kumimoji="0" lang="en-US" sz="2400"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i="0" u="none" strike="noStrike" cap="none" normalizeH="0" baseline="0" dirty="0" smtClean="0">
                <a:ln>
                  <a:noFill/>
                </a:ln>
                <a:solidFill>
                  <a:schemeClr val="tx1"/>
                </a:solidFill>
                <a:effectLst/>
                <a:latin typeface="Georgia" pitchFamily="18" charset="0"/>
                <a:ea typeface="Arial" pitchFamily="34" charset="0"/>
                <a:cs typeface="Arial" pitchFamily="34" charset="0"/>
              </a:rPr>
              <a:t>Helpful in decreasing edema. Greatest effects of hydrostatic pressure occur in vertical position.</a:t>
            </a:r>
            <a:endParaRPr lang="en-US" sz="2400" dirty="0" smtClean="0">
              <a:latin typeface="Georgia" pitchFamily="18" charset="0"/>
              <a:ea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2400" i="0" u="none" strike="noStrike" cap="none" normalizeH="0" baseline="0" dirty="0" smtClean="0">
                <a:ln>
                  <a:noFill/>
                </a:ln>
                <a:solidFill>
                  <a:schemeClr val="tx1"/>
                </a:solidFill>
                <a:effectLst/>
                <a:latin typeface="Georgia" pitchFamily="18" charset="0"/>
                <a:ea typeface="Arial" pitchFamily="34" charset="0"/>
                <a:cs typeface="Arial" pitchFamily="34" charset="0"/>
              </a:rPr>
              <a:t>NO hydrostatic pressure effects with non- immersion hydrotherapy.</a:t>
            </a:r>
          </a:p>
          <a:p>
            <a:pPr lvl="1"/>
            <a:r>
              <a:rPr lang="en-US" sz="2400" b="1" u="heavy" dirty="0" smtClean="0">
                <a:latin typeface="Georgia" pitchFamily="18" charset="0"/>
              </a:rPr>
              <a:t>CLEANSING EFFECTS:</a:t>
            </a:r>
            <a:endParaRPr lang="en-IN" sz="2400" b="1" u="sng" dirty="0" smtClean="0">
              <a:latin typeface="Georgia" pitchFamily="18" charset="0"/>
            </a:endParaRPr>
          </a:p>
          <a:p>
            <a:pPr lvl="1"/>
            <a:r>
              <a:rPr lang="en-US" sz="2400" dirty="0" smtClean="0">
                <a:latin typeface="Georgia" pitchFamily="18" charset="0"/>
              </a:rPr>
              <a:t>Water can be used as a cleanser.</a:t>
            </a:r>
            <a:endParaRPr lang="en-IN" sz="2400" dirty="0" smtClean="0">
              <a:latin typeface="Georgia" pitchFamily="18" charset="0"/>
            </a:endParaRPr>
          </a:p>
          <a:p>
            <a:pPr lvl="1"/>
            <a:r>
              <a:rPr lang="en-US" sz="2400" dirty="0" smtClean="0">
                <a:latin typeface="Georgia" pitchFamily="18" charset="0"/>
              </a:rPr>
              <a:t>Water is most commonly used as cleansing agent for skin.</a:t>
            </a:r>
            <a:endParaRPr lang="en-IN" sz="2400" dirty="0" smtClean="0">
              <a:latin typeface="Georgia" pitchFamily="18" charset="0"/>
            </a:endParaRPr>
          </a:p>
          <a:p>
            <a:pPr lvl="1"/>
            <a:r>
              <a:rPr lang="en-US" sz="2400" dirty="0" smtClean="0">
                <a:latin typeface="Georgia" pitchFamily="18" charset="0"/>
              </a:rPr>
              <a:t>Hydrating effects and friction of water used to soften and remove the Debris.</a:t>
            </a:r>
            <a:endParaRPr lang="en-IN" sz="2400" dirty="0" smtClean="0">
              <a:latin typeface="Georgia" pitchFamily="18" charset="0"/>
            </a:endParaRPr>
          </a:p>
          <a:p>
            <a:pPr lvl="1"/>
            <a:r>
              <a:rPr lang="en-US" sz="2400" dirty="0" smtClean="0">
                <a:latin typeface="Georgia" pitchFamily="18" charset="0"/>
              </a:rPr>
              <a:t>Water is used clinically both as wound </a:t>
            </a:r>
            <a:r>
              <a:rPr lang="en-US" sz="2400" dirty="0" err="1" smtClean="0">
                <a:latin typeface="Georgia" pitchFamily="18" charset="0"/>
              </a:rPr>
              <a:t>exudate</a:t>
            </a:r>
            <a:r>
              <a:rPr lang="en-US" sz="2400" dirty="0" smtClean="0">
                <a:latin typeface="Georgia" pitchFamily="18" charset="0"/>
              </a:rPr>
              <a:t> or necrotic tissue, and as a cleanser to remove exogenous waste.</a:t>
            </a:r>
            <a:endParaRPr lang="en-IN" sz="24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63769" y="450166"/>
            <a:ext cx="8577776" cy="5493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000" b="1" i="0" u="sng" strike="noStrike" cap="none" normalizeH="0" baseline="0" dirty="0" smtClean="0">
                <a:ln>
                  <a:noFill/>
                </a:ln>
                <a:solidFill>
                  <a:schemeClr val="tx1"/>
                </a:solidFill>
                <a:effectLst/>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000" b="1" i="0" u="sng" strike="noStrike" cap="none" normalizeH="0" baseline="0" dirty="0" smtClean="0">
                <a:ln>
                  <a:noFill/>
                </a:ln>
                <a:solidFill>
                  <a:schemeClr val="tx1"/>
                </a:solidFill>
                <a:effectLst/>
                <a:latin typeface="Georgia" pitchFamily="18" charset="0"/>
                <a:ea typeface="Arial" pitchFamily="34" charset="0"/>
                <a:cs typeface="Arial" pitchFamily="34" charset="0"/>
              </a:rPr>
              <a:t>MUSCULOSKELETAL EFFECTS:</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The Buoyancy of water unload the weight- bearing of anatomical structures and allow patients to perform exercise with less trauma and pain.</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Buoyancy effect can help patients with;</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blood flow to muscles</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Muscle Strengthening</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err="1" smtClean="0">
                <a:ln>
                  <a:noFill/>
                </a:ln>
                <a:solidFill>
                  <a:schemeClr val="tx1"/>
                </a:solidFill>
                <a:effectLst/>
                <a:latin typeface="Georgia" pitchFamily="18" charset="0"/>
                <a:ea typeface="Arial" pitchFamily="34" charset="0"/>
                <a:cs typeface="Arial" pitchFamily="34" charset="0"/>
              </a:rPr>
              <a:t>Ligamentous</a:t>
            </a: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 instability</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And other degenerative or traumatic conditions.</a:t>
            </a: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Decrease weight bearing (Arthritis)</a:t>
            </a:r>
          </a:p>
          <a:p>
            <a:pPr lvl="1"/>
            <a:r>
              <a:rPr lang="en-US" sz="2000" b="1" u="heavy" dirty="0" smtClean="0">
                <a:latin typeface="Georgia" pitchFamily="18" charset="0"/>
              </a:rPr>
              <a:t>CARDIOVASCULAR EFFECTS:</a:t>
            </a:r>
            <a:endParaRPr lang="en-IN" sz="2000" b="1" u="sng" dirty="0" smtClean="0">
              <a:latin typeface="Georgia" pitchFamily="18" charset="0"/>
            </a:endParaRPr>
          </a:p>
          <a:p>
            <a:pPr lvl="1"/>
            <a:r>
              <a:rPr lang="en-US" sz="2000" dirty="0" smtClean="0">
                <a:latin typeface="Georgia" pitchFamily="18" charset="0"/>
              </a:rPr>
              <a:t>The Cardiovascular benefits of hydrotherapy are primarily due to the effects of hydrostatic Pressure.</a:t>
            </a:r>
            <a:endParaRPr lang="en-IN" sz="2000" dirty="0" smtClean="0">
              <a:latin typeface="Georgia" pitchFamily="18" charset="0"/>
            </a:endParaRPr>
          </a:p>
          <a:p>
            <a:pPr lvl="1"/>
            <a:r>
              <a:rPr lang="en-US" sz="2000" dirty="0" smtClean="0">
                <a:latin typeface="Georgia" pitchFamily="18" charset="0"/>
              </a:rPr>
              <a:t>Increased Venous circulation</a:t>
            </a:r>
            <a:endParaRPr lang="en-IN" sz="2000" dirty="0" smtClean="0">
              <a:latin typeface="Georgia" pitchFamily="18" charset="0"/>
            </a:endParaRPr>
          </a:p>
          <a:p>
            <a:pPr lvl="1"/>
            <a:r>
              <a:rPr lang="en-US" sz="2000" dirty="0" smtClean="0">
                <a:latin typeface="Georgia" pitchFamily="18" charset="0"/>
              </a:rPr>
              <a:t>Increase Cardiac Volume</a:t>
            </a:r>
            <a:endParaRPr lang="en-IN" sz="2000" dirty="0" smtClean="0">
              <a:latin typeface="Georgia" pitchFamily="18" charset="0"/>
            </a:endParaRPr>
          </a:p>
          <a:p>
            <a:pPr lvl="1"/>
            <a:r>
              <a:rPr lang="en-US" sz="2000" dirty="0" smtClean="0">
                <a:latin typeface="Georgia" pitchFamily="18" charset="0"/>
              </a:rPr>
              <a:t>Increase  Cardiac Output.</a:t>
            </a:r>
            <a:endParaRPr lang="en-IN" sz="20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endParaRPr kumimoji="0" lang="en-US" sz="105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3" name="Rectangle 13"/>
          <p:cNvSpPr>
            <a:spLocks noChangeArrowheads="1"/>
          </p:cNvSpPr>
          <p:nvPr/>
        </p:nvSpPr>
        <p:spPr bwMode="auto">
          <a:xfrm>
            <a:off x="152400" y="1"/>
            <a:ext cx="8763000" cy="5781674"/>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lvl="1" fontAlgn="base">
              <a:spcBef>
                <a:spcPct val="0"/>
              </a:spcBef>
              <a:spcAft>
                <a:spcPct val="0"/>
              </a:spcAft>
              <a:buClr>
                <a:srgbClr val="2CA1BE"/>
              </a:buClr>
              <a:buFontTx/>
              <a:buChar char=""/>
              <a:tabLst>
                <a:tab pos="914400" algn="l"/>
              </a:tabLst>
            </a:pPr>
            <a:r>
              <a:rPr lang="en-US" sz="2000" b="1" u="sng" dirty="0" smtClean="0">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400" b="1" i="0" u="sng" strike="noStrike" cap="none" normalizeH="0" baseline="0" dirty="0" smtClean="0">
                <a:ln>
                  <a:noFill/>
                </a:ln>
                <a:solidFill>
                  <a:schemeClr val="tx1"/>
                </a:solidFill>
                <a:effectLst/>
                <a:latin typeface="Arial" pitchFamily="34" charset="0"/>
                <a:ea typeface="Arial" pitchFamily="34" charset="0"/>
                <a:cs typeface="Arial" pitchFamily="34" charset="0"/>
              </a:rPr>
              <a:t>RESPIRATORY EFFECTS:</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Immersion of the whole body in water increases the Work of Breathing.</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Hydrostatic Pressure on the chest wall increases the resistance to lungs expansion.</a:t>
            </a:r>
          </a:p>
          <a:p>
            <a:pPr lvl="1" eaLnBrk="0" fontAlgn="base" hangingPunct="0">
              <a:spcBef>
                <a:spcPct val="0"/>
              </a:spcBef>
              <a:spcAft>
                <a:spcPct val="0"/>
              </a:spcAft>
              <a:buClr>
                <a:srgbClr val="2CA1BE"/>
              </a:buClr>
              <a:tabLst>
                <a:tab pos="914400" algn="l"/>
              </a:tabLst>
            </a:pPr>
            <a:r>
              <a:rPr lang="en-US" sz="2800" dirty="0" smtClean="0">
                <a:latin typeface="Georgia" pitchFamily="18" charset="0"/>
              </a:rPr>
              <a:t>Water based exercise is also often recommended for patients with EXERCISE- INDUCED ASTHMA because it appears that High Humidity of the air inspired during  water exercise, which prevents drying and/or cooling of the Respiratory mucosa.</a:t>
            </a:r>
            <a:endParaRPr lang="en-IN" sz="28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400930" y="576776"/>
            <a:ext cx="8229600" cy="6027895"/>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lvl="1" fontAlgn="base">
              <a:spcBef>
                <a:spcPct val="0"/>
              </a:spcBef>
              <a:spcAft>
                <a:spcPct val="0"/>
              </a:spcAft>
              <a:buClr>
                <a:srgbClr val="2CA1BE"/>
              </a:buClr>
              <a:buFontTx/>
              <a:buChar char=""/>
              <a:tabLst>
                <a:tab pos="914400" algn="l"/>
              </a:tabLst>
            </a:pPr>
            <a:r>
              <a:rPr lang="en-US" sz="2400" b="1" u="sng" dirty="0" smtClean="0">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800" b="1" i="0" u="sng" strike="noStrike" cap="none" normalizeH="0" baseline="0" dirty="0" smtClean="0">
                <a:ln>
                  <a:noFill/>
                </a:ln>
                <a:solidFill>
                  <a:schemeClr val="tx1"/>
                </a:solidFill>
                <a:effectLst/>
                <a:latin typeface="Georgia" pitchFamily="18" charset="0"/>
                <a:ea typeface="Arial" pitchFamily="34" charset="0"/>
                <a:cs typeface="Arial" pitchFamily="34" charset="0"/>
              </a:rPr>
              <a:t>RENAL EFFECTS:</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Sodium and Potassium excretion</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Urine Production</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May be used to treat the patient with hypertension and   peripheral edema.</a:t>
            </a:r>
          </a:p>
          <a:p>
            <a:r>
              <a:rPr lang="en-US" sz="2800" b="1" u="heavy" dirty="0" smtClean="0">
                <a:latin typeface="Georgia" pitchFamily="18" charset="0"/>
              </a:rPr>
              <a:t>PSYCHOLOGICAL EFFECTS:</a:t>
            </a:r>
            <a:endParaRPr lang="en-IN" sz="2800" b="1" u="sng" dirty="0" smtClean="0">
              <a:latin typeface="Georgia" pitchFamily="18" charset="0"/>
            </a:endParaRPr>
          </a:p>
          <a:p>
            <a:r>
              <a:rPr lang="en-US" sz="2800" dirty="0" smtClean="0">
                <a:latin typeface="Georgia" pitchFamily="18" charset="0"/>
              </a:rPr>
              <a:t>Water immersion can be invigorating and/or Relaxing.</a:t>
            </a:r>
            <a:endParaRPr lang="en-IN" sz="2800" dirty="0" smtClean="0">
              <a:latin typeface="Georgia" pitchFamily="18" charset="0"/>
            </a:endParaRPr>
          </a:p>
          <a:p>
            <a:r>
              <a:rPr lang="en-US" sz="2800" dirty="0" smtClean="0">
                <a:latin typeface="Georgia" pitchFamily="18" charset="0"/>
              </a:rPr>
              <a:t>The Variation in the Psychological effects depends primarily on the temperature of water</a:t>
            </a:r>
            <a:endParaRPr lang="en-IN" sz="28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1016" y="0"/>
            <a:ext cx="8482819" cy="7118593"/>
          </a:xfrm>
          <a:prstGeom prst="rect">
            <a:avLst/>
          </a:prstGeom>
          <a:noFill/>
          <a:ln w="9525">
            <a:noFill/>
            <a:miter lim="800000"/>
            <a:headEnd/>
            <a:tailEnd/>
          </a:ln>
          <a:effectLst/>
        </p:spPr>
        <p:txBody>
          <a:bodyPr vert="horz" wrap="square" lIns="914112" tIns="69828" rIns="91440" bIns="0" numCol="1" anchor="ctr" anchorCtr="0" compatLnSpc="1">
            <a:prstTxWarp prst="textNoShape">
              <a:avLst/>
            </a:prstTxWarp>
            <a:spAutoFit/>
          </a:bodyPr>
          <a:lstStyle/>
          <a:p>
            <a:pPr fontAlgn="base">
              <a:spcBef>
                <a:spcPct val="0"/>
              </a:spcBef>
              <a:spcAft>
                <a:spcPct val="0"/>
              </a:spcAft>
              <a:buFontTx/>
              <a:buChar char="•"/>
              <a:tabLst>
                <a:tab pos="914400" algn="l"/>
              </a:tabLst>
            </a:pPr>
            <a:r>
              <a:rPr lang="en-US" sz="2800" b="1" u="sng" dirty="0" smtClean="0">
                <a:latin typeface="Georgia" pitchFamily="18" charset="0"/>
                <a:ea typeface="Arial" pitchFamily="34" charset="0"/>
                <a:cs typeface="Arial" pitchFamily="34" charset="0"/>
              </a:rPr>
              <a:t>PHYSIOLOGICAL EFFECTS OF HYDROTHERAPY</a:t>
            </a: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SUPERFICIAL HEATING AND COOLING:</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Warm or cold water can be used clinically to heat or cool the superficial tissues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chemeClr val="tx1"/>
                </a:solidFill>
                <a:effectLst/>
                <a:latin typeface="Georgia" pitchFamily="18" charset="0"/>
                <a:ea typeface="Arial" pitchFamily="34" charset="0"/>
                <a:cs typeface="Arial" pitchFamily="34" charset="0"/>
              </a:rPr>
              <a:t>Advantages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Even contact with skin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Does not need to be fastened</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Allows movement of heat/cold</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chemeClr val="tx1"/>
                </a:solidFill>
                <a:effectLst/>
                <a:latin typeface="Georgia" pitchFamily="18" charset="0"/>
                <a:ea typeface="Arial" pitchFamily="34" charset="0"/>
                <a:cs typeface="Arial" pitchFamily="34" charset="0"/>
              </a:rPr>
              <a:t>Disadvantages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Extremity often in dependent position</a:t>
            </a:r>
          </a:p>
          <a:p>
            <a:pPr lvl="0"/>
            <a:r>
              <a:rPr lang="en-US" sz="2400" b="1" u="heavy" dirty="0" smtClean="0">
                <a:latin typeface="Georgia" pitchFamily="18" charset="0"/>
              </a:rPr>
              <a:t>WOUND CARE:</a:t>
            </a:r>
            <a:endParaRPr lang="en-IN" sz="2400" b="1" u="sng" dirty="0" smtClean="0">
              <a:latin typeface="Georgia" pitchFamily="18" charset="0"/>
            </a:endParaRPr>
          </a:p>
          <a:p>
            <a:pPr lvl="0"/>
            <a:r>
              <a:rPr lang="en-US" sz="2400" dirty="0" smtClean="0">
                <a:latin typeface="Georgia" pitchFamily="18" charset="0"/>
              </a:rPr>
              <a:t>Cleansing properties facilitate</a:t>
            </a:r>
            <a:endParaRPr lang="en-IN" sz="2400" dirty="0" smtClean="0">
              <a:latin typeface="Georgia" pitchFamily="18" charset="0"/>
            </a:endParaRPr>
          </a:p>
          <a:p>
            <a:pPr lvl="0"/>
            <a:r>
              <a:rPr lang="en-US" sz="2400" dirty="0" smtClean="0">
                <a:latin typeface="Georgia" pitchFamily="18" charset="0"/>
              </a:rPr>
              <a:t>Rehydration</a:t>
            </a:r>
            <a:endParaRPr lang="en-IN" sz="2400" dirty="0" smtClean="0">
              <a:latin typeface="Georgia" pitchFamily="18" charset="0"/>
            </a:endParaRPr>
          </a:p>
          <a:p>
            <a:pPr lvl="0"/>
            <a:r>
              <a:rPr lang="en-US" sz="2400" dirty="0" smtClean="0">
                <a:latin typeface="Georgia" pitchFamily="18" charset="0"/>
              </a:rPr>
              <a:t>Softening and debridement of necrotic tissue</a:t>
            </a:r>
            <a:endParaRPr lang="en-IN" sz="2400" dirty="0" smtClean="0">
              <a:latin typeface="Georgia" pitchFamily="18" charset="0"/>
            </a:endParaRPr>
          </a:p>
          <a:p>
            <a:pPr lvl="0"/>
            <a:r>
              <a:rPr lang="en-US" sz="2400" dirty="0" smtClean="0">
                <a:latin typeface="Georgia" pitchFamily="18" charset="0"/>
              </a:rPr>
              <a:t>Removal of wound debris</a:t>
            </a:r>
            <a:endParaRPr lang="en-IN" sz="2400" dirty="0" smtClean="0">
              <a:latin typeface="Georgia" pitchFamily="18" charset="0"/>
            </a:endParaRPr>
          </a:p>
          <a:p>
            <a:pPr lvl="0"/>
            <a:r>
              <a:rPr lang="en-US" sz="2400" dirty="0" smtClean="0">
                <a:latin typeface="Georgia" pitchFamily="18" charset="0"/>
              </a:rPr>
              <a:t>Hydrostatic pressure and heat increase circulation</a:t>
            </a:r>
            <a:endParaRPr lang="en-IN" sz="2400" dirty="0" smtClean="0">
              <a:latin typeface="Georgia" pitchFamily="18" charset="0"/>
            </a:endParaRPr>
          </a:p>
          <a:p>
            <a:pPr lvl="0"/>
            <a:r>
              <a:rPr lang="en-US" sz="2400" dirty="0" smtClean="0">
                <a:latin typeface="Georgia" pitchFamily="18" charset="0"/>
              </a:rPr>
              <a:t>Provides moist environment to optimize healing</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63770" y="225084"/>
            <a:ext cx="8424062" cy="5335398"/>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endParaRPr kumimoji="0" lang="en-US" sz="2700" b="1" i="0" u="sng"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CLINICAL USE OF HYDROTHERAPY</a:t>
            </a: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PAIN CONTROL:</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Increased sensory stimulation to peripheral mechanoreceptors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Cold water decreases inflammation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Decreases weight-bearing, increases “ease of movement”.</a:t>
            </a:r>
          </a:p>
          <a:p>
            <a:pPr lvl="0"/>
            <a:r>
              <a:rPr lang="en-US" sz="2400" b="1" u="heavy" dirty="0" smtClean="0">
                <a:latin typeface="Georgia" pitchFamily="18" charset="0"/>
              </a:rPr>
              <a:t>EDEMA CONTROL:</a:t>
            </a:r>
            <a:endParaRPr lang="en-IN" sz="2400" b="1" u="sng" dirty="0" smtClean="0">
              <a:latin typeface="Georgia" pitchFamily="18" charset="0"/>
            </a:endParaRPr>
          </a:p>
          <a:p>
            <a:pPr lvl="0"/>
            <a:r>
              <a:rPr lang="en-US" sz="2400" dirty="0" smtClean="0">
                <a:latin typeface="Georgia" pitchFamily="18" charset="0"/>
              </a:rPr>
              <a:t>Water immersion has shown to reduce peripheral edema.</a:t>
            </a:r>
            <a:endParaRPr lang="en-IN" sz="2400" dirty="0" smtClean="0">
              <a:latin typeface="Georgia" pitchFamily="18" charset="0"/>
            </a:endParaRPr>
          </a:p>
          <a:p>
            <a:pPr lvl="0"/>
            <a:r>
              <a:rPr lang="en-US" sz="2400" dirty="0" smtClean="0">
                <a:latin typeface="Georgia" pitchFamily="18" charset="0"/>
              </a:rPr>
              <a:t>This effect is due to Hydrostatic pressure</a:t>
            </a:r>
            <a:endParaRPr lang="en-IN" sz="2400" dirty="0" smtClean="0">
              <a:latin typeface="Georgia" pitchFamily="18" charset="0"/>
            </a:endParaRPr>
          </a:p>
          <a:p>
            <a:pPr lvl="0"/>
            <a:r>
              <a:rPr lang="en-US" sz="2400" dirty="0" smtClean="0">
                <a:latin typeface="Georgia" pitchFamily="18" charset="0"/>
              </a:rPr>
              <a:t>Contrast Baths are frequently used to control edema</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179364" y="196948"/>
            <a:ext cx="8752115" cy="71404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1063625" algn="l"/>
              </a:tabLst>
            </a:pPr>
            <a:r>
              <a:rPr kumimoji="0" lang="en-US" sz="2000" b="1" i="0" u="sng" strike="noStrike" cap="none" normalizeH="0" baseline="0" dirty="0" smtClean="0">
                <a:ln>
                  <a:noFill/>
                </a:ln>
                <a:solidFill>
                  <a:schemeClr val="tx1"/>
                </a:solidFill>
                <a:effectLst/>
                <a:latin typeface="Arial" pitchFamily="34" charset="0"/>
                <a:ea typeface="Arial" pitchFamily="34" charset="0"/>
                <a:cs typeface="Arial" pitchFamily="34" charset="0"/>
              </a:rPr>
              <a:t>INDICATIONS</a:t>
            </a:r>
          </a:p>
          <a:p>
            <a:pPr marL="0" marR="0" lvl="0" indent="0" algn="l" defTabSz="914400" rtl="0" eaLnBrk="1" fontAlgn="base" latinLnBrk="0" hangingPunct="1">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Miscellaneous conditions;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Control of Pain &amp; swelling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Cold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Acute Sprains &amp; strains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Cold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Facilitate motion &amp; ex’s for Sub acute &amp; chronic stages of sprains &amp; strains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Warm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Facilitation of stretching of contracture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(simultaneous or immediate pre application of Warm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Postsurgical repair of joints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(after post surgical wounds are healed fully – to help soften scar tissue, ↓ pain &amp; promote restoration of motion )</a:t>
            </a:r>
          </a:p>
          <a:p>
            <a:pPr lvl="0"/>
            <a:r>
              <a:rPr lang="en-US" sz="2000" b="1" dirty="0" smtClean="0">
                <a:latin typeface="Georgia" pitchFamily="18" charset="0"/>
              </a:rPr>
              <a:t>Healing fractures of bones – after clinical union has been achieved.</a:t>
            </a:r>
            <a:endParaRPr lang="en-IN" sz="2000" dirty="0" smtClean="0">
              <a:latin typeface="Georgia" pitchFamily="18" charset="0"/>
            </a:endParaRPr>
          </a:p>
          <a:p>
            <a:pPr lvl="0"/>
            <a:r>
              <a:rPr lang="en-US" sz="2000" b="1" dirty="0" smtClean="0">
                <a:latin typeface="Georgia" pitchFamily="18" charset="0"/>
              </a:rPr>
              <a:t>Assist in ↑ of mobility – thermal &amp; buoyancy of warm whirlpools</a:t>
            </a:r>
            <a:endParaRPr lang="en-IN" sz="2000" dirty="0" smtClean="0">
              <a:latin typeface="Georgia" pitchFamily="18" charset="0"/>
            </a:endParaRPr>
          </a:p>
          <a:p>
            <a:pPr lvl="0"/>
            <a:r>
              <a:rPr lang="en-US" sz="2000" b="1" dirty="0" smtClean="0">
                <a:latin typeface="Georgia" pitchFamily="18" charset="0"/>
              </a:rPr>
              <a:t>OA &amp; RA – Buoyancy effects of warm whirlpools – off loading of the affected joints – leading to decrease in pain &amp; ↑ in mobility.</a:t>
            </a:r>
            <a:endParaRPr lang="en-IN" sz="2000" dirty="0" smtClean="0">
              <a:latin typeface="Georgia" pitchFamily="18" charset="0"/>
            </a:endParaRPr>
          </a:p>
          <a:p>
            <a:pPr lvl="0"/>
            <a:r>
              <a:rPr lang="en-US" sz="2000" b="1" dirty="0" smtClean="0">
                <a:latin typeface="Georgia" pitchFamily="18" charset="0"/>
              </a:rPr>
              <a:t>Help to ↓ post operative peripheral edema – Hydrostatic pressure.</a:t>
            </a:r>
            <a:endParaRPr lang="en-IN" sz="2000" dirty="0" smtClean="0">
              <a:latin typeface="Georgia" pitchFamily="18" charset="0"/>
            </a:endParaRPr>
          </a:p>
          <a:p>
            <a:pPr lvl="0"/>
            <a:r>
              <a:rPr lang="en-US" sz="2000" b="1" dirty="0" smtClean="0">
                <a:latin typeface="Georgia" pitchFamily="18" charset="0"/>
              </a:rPr>
              <a:t>Psychological effect – Relaxation &amp; ↓ of anxiety</a:t>
            </a:r>
            <a:endParaRPr lang="en-IN" sz="2000" dirty="0" smtClean="0">
              <a:latin typeface="Georgia" pitchFamily="18" charset="0"/>
            </a:endParaRPr>
          </a:p>
          <a:p>
            <a:pPr lvl="0"/>
            <a:r>
              <a:rPr lang="en-US" sz="2000" b="1" dirty="0" smtClean="0">
                <a:latin typeface="Georgia" pitchFamily="18" charset="0"/>
              </a:rPr>
              <a:t>Wound care – Mechanical </a:t>
            </a:r>
            <a:r>
              <a:rPr lang="en-US" sz="2000" b="1" dirty="0" err="1" smtClean="0">
                <a:latin typeface="Georgia" pitchFamily="18" charset="0"/>
              </a:rPr>
              <a:t>debriding</a:t>
            </a:r>
            <a:r>
              <a:rPr lang="en-US" sz="2000" b="1" dirty="0" smtClean="0">
                <a:latin typeface="Georgia" pitchFamily="18" charset="0"/>
              </a:rPr>
              <a:t> by removing necrotic material &amp; cleansing.</a:t>
            </a:r>
            <a:endParaRPr lang="en-IN" sz="20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endPar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5" name="Rectangle 35"/>
          <p:cNvSpPr>
            <a:spLocks noChangeArrowheads="1"/>
          </p:cNvSpPr>
          <p:nvPr/>
        </p:nvSpPr>
        <p:spPr bwMode="auto">
          <a:xfrm>
            <a:off x="379828" y="379828"/>
            <a:ext cx="8440615"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914400" algn="l"/>
              </a:tabLst>
            </a:pPr>
            <a:r>
              <a:rPr kumimoji="0" lang="en-US" sz="2100" b="1" i="0" u="sng" strike="noStrike" cap="none" normalizeH="0" baseline="0" dirty="0" smtClean="0">
                <a:ln>
                  <a:noFill/>
                </a:ln>
                <a:solidFill>
                  <a:schemeClr val="tx1"/>
                </a:solidFill>
                <a:effectLst/>
                <a:latin typeface="Arial" pitchFamily="34" charset="0"/>
                <a:ea typeface="Arial" pitchFamily="34" charset="0"/>
                <a:cs typeface="Arial" pitchFamily="34" charset="0"/>
              </a:rPr>
              <a:t>GENERAL RULES OF APPLICATION: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Assess problem and set goals of treatment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Determine if most appropriate treatment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Make sure no contraindications</a:t>
            </a:r>
          </a:p>
          <a:p>
            <a:pPr lvl="0" fontAlgn="base">
              <a:spcBef>
                <a:spcPct val="0"/>
              </a:spcBef>
              <a:spcAft>
                <a:spcPct val="0"/>
              </a:spcAft>
              <a:tabLst>
                <a:tab pos="914400" algn="l"/>
              </a:tabLst>
            </a:pPr>
            <a:r>
              <a:rPr lang="en-US" sz="2800" dirty="0" smtClean="0">
                <a:latin typeface="Georgia" pitchFamily="18" charset="0"/>
                <a:ea typeface="Arial" pitchFamily="34" charset="0"/>
                <a:cs typeface="Arial" pitchFamily="34" charset="0"/>
              </a:rPr>
              <a:t>      Select appropriate form of hydrotherapy Whirlpool</a:t>
            </a:r>
          </a:p>
          <a:p>
            <a:pPr lvl="0" eaLnBrk="0" fontAlgn="base" hangingPunct="0">
              <a:spcBef>
                <a:spcPct val="0"/>
              </a:spcBef>
              <a:spcAft>
                <a:spcPct val="0"/>
              </a:spcAft>
              <a:tabLst>
                <a:tab pos="914400" algn="l"/>
              </a:tabLst>
            </a:pPr>
            <a:r>
              <a:rPr lang="en-US" sz="2800" dirty="0" smtClean="0">
                <a:latin typeface="Georgia" pitchFamily="18" charset="0"/>
                <a:ea typeface="Arial" pitchFamily="34" charset="0"/>
                <a:cs typeface="Arial" pitchFamily="34" charset="0"/>
              </a:rPr>
              <a:t>      Hubbard Tank </a:t>
            </a:r>
          </a:p>
          <a:p>
            <a:r>
              <a:rPr lang="en-US" sz="2800" dirty="0" smtClean="0">
                <a:latin typeface="Georgia" pitchFamily="18" charset="0"/>
                <a:cs typeface="Arial" pitchFamily="34" charset="0"/>
              </a:rPr>
              <a:t>      </a:t>
            </a:r>
            <a:r>
              <a:rPr lang="en-US" sz="2800" dirty="0" smtClean="0">
                <a:latin typeface="Georgia" pitchFamily="18" charset="0"/>
              </a:rPr>
              <a:t>Contrast bath</a:t>
            </a:r>
            <a:endParaRPr lang="en-IN" sz="2800" dirty="0" smtClean="0">
              <a:latin typeface="Georgia" pitchFamily="18" charset="0"/>
            </a:endParaRPr>
          </a:p>
          <a:p>
            <a:r>
              <a:rPr lang="en-US" sz="2800" dirty="0" smtClean="0">
                <a:latin typeface="Georgia" pitchFamily="18" charset="0"/>
              </a:rPr>
              <a:t>      Non-immersion device Pool</a:t>
            </a:r>
            <a:endParaRPr lang="en-IN" sz="2800" dirty="0" smtClean="0">
              <a:latin typeface="Georgia" pitchFamily="18" charset="0"/>
            </a:endParaRPr>
          </a:p>
          <a:p>
            <a:pPr lvl="1"/>
            <a:r>
              <a:rPr lang="en-US" sz="2800" dirty="0" smtClean="0">
                <a:latin typeface="Georgia" pitchFamily="18" charset="0"/>
              </a:rPr>
              <a:t>Explain the procedure, purpose, sensations</a:t>
            </a:r>
            <a:endParaRPr lang="en-IN" sz="2800" dirty="0" smtClean="0">
              <a:latin typeface="Georgia" pitchFamily="18" charset="0"/>
            </a:endParaRPr>
          </a:p>
          <a:p>
            <a:pPr lvl="1"/>
            <a:r>
              <a:rPr lang="en-US" sz="2800" dirty="0" smtClean="0">
                <a:latin typeface="Georgia" pitchFamily="18" charset="0"/>
              </a:rPr>
              <a:t>Apply appropriate form of hydrotherapy</a:t>
            </a:r>
            <a:endParaRPr lang="en-IN" sz="2800" dirty="0" smtClean="0">
              <a:latin typeface="Georgia" pitchFamily="18" charset="0"/>
            </a:endParaRPr>
          </a:p>
          <a:p>
            <a:pPr lvl="1"/>
            <a:r>
              <a:rPr lang="en-US" sz="2800" dirty="0" smtClean="0">
                <a:latin typeface="Georgia" pitchFamily="18" charset="0"/>
              </a:rPr>
              <a:t>Assess outcome</a:t>
            </a:r>
            <a:endParaRPr lang="en-IN" sz="2800" dirty="0" smtClean="0">
              <a:latin typeface="Georgia" pitchFamily="18" charset="0"/>
            </a:endParaRPr>
          </a:p>
          <a:p>
            <a:pPr lvl="1"/>
            <a:r>
              <a:rPr lang="en-US" sz="2800" dirty="0" smtClean="0">
                <a:latin typeface="Georgia" pitchFamily="18" charset="0"/>
              </a:rPr>
              <a:t>Document</a:t>
            </a:r>
            <a:endParaRPr lang="en-IN" sz="2800" dirty="0" smtClean="0">
              <a:latin typeface="Georgia" pitchFamily="18" charset="0"/>
            </a:endParaRPr>
          </a:p>
          <a:p>
            <a:pPr lvl="0" eaLnBrk="0" fontAlgn="base" hangingPunct="0">
              <a:spcBef>
                <a:spcPct val="0"/>
              </a:spcBef>
              <a:spcAft>
                <a:spcPct val="0"/>
              </a:spcAft>
              <a:tabLst>
                <a:tab pos="914400" algn="l"/>
              </a:tabLst>
            </a:pPr>
            <a:endParaRPr lang="en-US" dirty="0" smtClean="0">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lphaLcPeriod"/>
              <a:tabLst>
                <a:tab pos="914400" algn="l"/>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96" name="Rectangle 36"/>
          <p:cNvSpPr>
            <a:spLocks noChangeArrowheads="1"/>
          </p:cNvSpPr>
          <p:nvPr/>
        </p:nvSpPr>
        <p:spPr bwMode="auto">
          <a:xfrm>
            <a:off x="657225" y="458788"/>
            <a:ext cx="110799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507072"/>
          </a:xfrm>
        </p:spPr>
        <p:txBody>
          <a:bodyPr>
            <a:normAutofit fontScale="90000"/>
          </a:bodyPr>
          <a:lstStyle/>
          <a:p>
            <a:r>
              <a:rPr lang="en-US" dirty="0" smtClean="0">
                <a:latin typeface="Georgia" pitchFamily="18" charset="0"/>
              </a:rPr>
              <a:t>HYDROTHERAPY</a:t>
            </a:r>
            <a:endParaRPr lang="en-IN" dirty="0">
              <a:latin typeface="Georgia" pitchFamily="18" charset="0"/>
            </a:endParaRPr>
          </a:p>
        </p:txBody>
      </p:sp>
      <p:sp>
        <p:nvSpPr>
          <p:cNvPr id="3" name="Content Placeholder 2"/>
          <p:cNvSpPr>
            <a:spLocks noGrp="1"/>
          </p:cNvSpPr>
          <p:nvPr>
            <p:ph idx="1"/>
          </p:nvPr>
        </p:nvSpPr>
        <p:spPr>
          <a:xfrm>
            <a:off x="628650" y="858129"/>
            <a:ext cx="7886700" cy="5318834"/>
          </a:xfrm>
        </p:spPr>
        <p:txBody>
          <a:bodyPr/>
          <a:lstStyle/>
          <a:p>
            <a:r>
              <a:rPr lang="en-US" dirty="0" smtClean="0"/>
              <a:t>Hydrotherapy derived from the </a:t>
            </a:r>
            <a:r>
              <a:rPr lang="en-US" dirty="0" err="1" smtClean="0"/>
              <a:t>greek</a:t>
            </a:r>
            <a:r>
              <a:rPr lang="en-US" dirty="0" smtClean="0"/>
              <a:t> word hydro and therapy means water and healing</a:t>
            </a:r>
          </a:p>
          <a:p>
            <a:r>
              <a:rPr lang="en-US" dirty="0" smtClean="0"/>
              <a:t>Hydrotherapy formerly called </a:t>
            </a:r>
            <a:r>
              <a:rPr lang="en-US" dirty="0" err="1" smtClean="0"/>
              <a:t>hydropathy</a:t>
            </a:r>
            <a:r>
              <a:rPr lang="en-US" dirty="0" smtClean="0"/>
              <a:t> involves the use of water for pain healing</a:t>
            </a:r>
          </a:p>
          <a:p>
            <a:r>
              <a:rPr lang="en-US" dirty="0" smtClean="0"/>
              <a:t>Hydrotherapy is applied externally either by immerse of the whole body or of part of the body in water or without immersion by spraying or pouring water onto the body.   </a:t>
            </a:r>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100797" y="337626"/>
            <a:ext cx="7500257"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790575" algn="l"/>
              </a:tabLst>
            </a:pPr>
            <a:r>
              <a:rPr kumimoji="0" lang="en-US" sz="3200" b="0" i="0" u="none" strike="noStrike" cap="none" normalizeH="0" baseline="0" dirty="0" err="1" smtClean="0">
                <a:ln>
                  <a:noFill/>
                </a:ln>
                <a:solidFill>
                  <a:srgbClr val="FF0000"/>
                </a:solidFill>
                <a:effectLst/>
                <a:latin typeface="Georgia" pitchFamily="18" charset="0"/>
                <a:ea typeface="Carlito"/>
                <a:cs typeface="Carlito"/>
              </a:rPr>
              <a:t>Cryotherapy</a:t>
            </a:r>
            <a:endParaRPr kumimoji="0" lang="en-US" sz="3200" b="0" i="0" u="none" strike="noStrike" cap="none" normalizeH="0" baseline="0" dirty="0" smtClean="0">
              <a:ln>
                <a:noFill/>
              </a:ln>
              <a:solidFill>
                <a:srgbClr val="FF0000"/>
              </a:solidFill>
              <a:effectLst/>
              <a:latin typeface="Georgia" pitchFamily="18" charset="0"/>
              <a:ea typeface="Carlito"/>
              <a:cs typeface="Carlito"/>
            </a:endParaRPr>
          </a:p>
          <a:p>
            <a:pPr marL="0" marR="0" lvl="0" indent="0" algn="just" defTabSz="914400" rtl="0" eaLnBrk="1" fontAlgn="base" latinLnBrk="0" hangingPunct="1">
              <a:lnSpc>
                <a:spcPct val="100000"/>
              </a:lnSpc>
              <a:spcBef>
                <a:spcPct val="0"/>
              </a:spcBef>
              <a:spcAft>
                <a:spcPct val="0"/>
              </a:spcAft>
              <a:buClrTx/>
              <a:buSzTx/>
              <a:tabLst>
                <a:tab pos="790575" algn="l"/>
              </a:tabLst>
            </a:pPr>
            <a:r>
              <a:rPr kumimoji="0" lang="en-US" b="0" i="0" u="none" strike="noStrike" cap="none" normalizeH="0" baseline="0" dirty="0" smtClean="0">
                <a:ln>
                  <a:noFill/>
                </a:ln>
                <a:solidFill>
                  <a:srgbClr val="FF0000"/>
                </a:solidFill>
                <a:effectLst/>
                <a:latin typeface="Georgia" pitchFamily="18" charset="0"/>
                <a:ea typeface="Carlito"/>
                <a:cs typeface="Carlito"/>
              </a:rPr>
              <a:t> </a:t>
            </a:r>
            <a:r>
              <a:rPr kumimoji="0" lang="en-US" sz="2400" b="0" i="0" u="none" strike="noStrike" cap="none" normalizeH="0" baseline="0" dirty="0" smtClean="0">
                <a:ln>
                  <a:noFill/>
                </a:ln>
                <a:solidFill>
                  <a:srgbClr val="FF0000"/>
                </a:solidFill>
                <a:effectLst/>
                <a:latin typeface="Georgia" pitchFamily="18" charset="0"/>
                <a:ea typeface="Carlito"/>
                <a:cs typeface="Carlito"/>
              </a:rPr>
              <a:t>or ice therapy </a:t>
            </a:r>
            <a:r>
              <a:rPr kumimoji="0" lang="en-US" sz="2400" b="0" i="0" u="none" strike="noStrike" cap="none" normalizeH="0" baseline="0" dirty="0" smtClean="0">
                <a:ln>
                  <a:noFill/>
                </a:ln>
                <a:solidFill>
                  <a:schemeClr val="tx1"/>
                </a:solidFill>
                <a:effectLst/>
                <a:latin typeface="Georgia" pitchFamily="18" charset="0"/>
                <a:ea typeface="Carlito"/>
                <a:cs typeface="Carlito"/>
              </a:rPr>
              <a:t>is the application of cold to the body tissues after injury. This practice is as old as medicine itself. Nowadays, local cold application may be applied by the use of various forms of ice or frozen gel packs, </a:t>
            </a:r>
            <a:r>
              <a:rPr kumimoji="0" lang="en-US" sz="2400" b="0" i="0" u="none" strike="noStrike" cap="none" normalizeH="0" baseline="0" dirty="0" smtClean="0">
                <a:ln>
                  <a:noFill/>
                </a:ln>
                <a:solidFill>
                  <a:schemeClr val="tx1"/>
                </a:solidFill>
                <a:effectLst/>
                <a:latin typeface="Arial" pitchFamily="34" charset="0"/>
                <a:ea typeface="Carlito"/>
                <a:cs typeface="Carlito"/>
              </a:rPr>
              <a:t>or by evaporation of volatile fluids from the skin. Often skin temperature is reduced to 10 C°.</a:t>
            </a:r>
          </a:p>
          <a:p>
            <a:pPr algn="ctr"/>
            <a:r>
              <a:rPr lang="en-US" sz="2400" b="1" dirty="0" smtClean="0">
                <a:latin typeface="Georgia" pitchFamily="18" charset="0"/>
              </a:rPr>
              <a:t>Physical Principles</a:t>
            </a:r>
            <a:endParaRPr lang="en-IN" sz="2400" b="1" dirty="0" smtClean="0">
              <a:latin typeface="Georgia" pitchFamily="18" charset="0"/>
            </a:endParaRPr>
          </a:p>
          <a:p>
            <a:pPr lvl="0" algn="just"/>
            <a:r>
              <a:rPr lang="en-US" sz="2400" dirty="0" smtClean="0">
                <a:latin typeface="Georgia" pitchFamily="18" charset="0"/>
              </a:rPr>
              <a:t>When ice is applied to the skin, heat is conducted from the skin to the ice in order to melt it.</a:t>
            </a:r>
            <a:endParaRPr lang="en-IN" sz="2400" dirty="0" smtClean="0">
              <a:latin typeface="Georgia" pitchFamily="18" charset="0"/>
            </a:endParaRPr>
          </a:p>
          <a:p>
            <a:pPr lvl="0" algn="just"/>
            <a:r>
              <a:rPr lang="en-US" sz="2400" dirty="0" smtClean="0">
                <a:latin typeface="Georgia" pitchFamily="18" charset="0"/>
              </a:rPr>
              <a:t>To change its state, ice requires  considerable energy that is known as latent heat of fusion.</a:t>
            </a:r>
            <a:endParaRPr lang="en-IN" sz="2400" dirty="0" smtClean="0">
              <a:latin typeface="Georgia" pitchFamily="18" charset="0"/>
            </a:endParaRPr>
          </a:p>
          <a:p>
            <a:pPr lvl="0" algn="just"/>
            <a:r>
              <a:rPr lang="en-US" sz="2400" dirty="0" smtClean="0">
                <a:latin typeface="Georgia" pitchFamily="18" charset="0"/>
              </a:rPr>
              <a:t>A specific amount of energy required to change the solid form of a particular substance into a liquid, or the liquid into a gas. This energy is called Latent Heat and is the energy required to change of state.</a:t>
            </a:r>
            <a:endParaRPr lang="en-IN" sz="2400" dirty="0" smtClean="0">
              <a:latin typeface="Georgia" pitchFamily="18" charset="0"/>
            </a:endParaRPr>
          </a:p>
          <a:p>
            <a:pPr marL="0" marR="0" lvl="0" indent="0" algn="just" defTabSz="914400" rtl="0" eaLnBrk="1" fontAlgn="base" latinLnBrk="0" hangingPunct="1">
              <a:lnSpc>
                <a:spcPct val="100000"/>
              </a:lnSpc>
              <a:spcBef>
                <a:spcPct val="0"/>
              </a:spcBef>
              <a:spcAft>
                <a:spcPct val="0"/>
              </a:spcAft>
              <a:buClrTx/>
              <a:buSzTx/>
              <a:tabLst>
                <a:tab pos="790575" algn="l"/>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1868577" cy="323165"/>
          </a:xfrm>
          <a:prstGeom prst="rect">
            <a:avLst/>
          </a:prstGeom>
          <a:noFill/>
          <a:ln w="9525">
            <a:noFill/>
            <a:miter lim="800000"/>
            <a:headEnd/>
            <a:tailEnd/>
          </a:ln>
          <a:effectLst/>
        </p:spPr>
        <p:txBody>
          <a:bodyPr vert="horz" wrap="none" lIns="923634" tIns="45720" rIns="926808" bIns="0" numCol="1" anchor="ctr" anchorCtr="0" compatLnSpc="1">
            <a:prstTxWarp prst="textNoShape">
              <a:avLst/>
            </a:prstTxWarp>
            <a:spAutoFit/>
          </a:bodyPr>
          <a:lstStyle/>
          <a:p>
            <a:endParaRPr lang="en-IN"/>
          </a:p>
        </p:txBody>
      </p:sp>
      <p:sp>
        <p:nvSpPr>
          <p:cNvPr id="43011" name="Rectangle 3"/>
          <p:cNvSpPr>
            <a:spLocks noChangeArrowheads="1"/>
          </p:cNvSpPr>
          <p:nvPr/>
        </p:nvSpPr>
        <p:spPr bwMode="auto">
          <a:xfrm>
            <a:off x="390379" y="457200"/>
            <a:ext cx="8398412" cy="58939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endParaRPr kumimoji="0" lang="en-US" sz="4000" b="0" i="0" u="none" strike="noStrike" cap="none" normalizeH="0" baseline="0" dirty="0" smtClean="0">
              <a:ln>
                <a:noFill/>
              </a:ln>
              <a:solidFill>
                <a:srgbClr val="C00000"/>
              </a:solidFill>
              <a:effectLst/>
              <a:latin typeface="Arial" pitchFamily="34" charset="0"/>
              <a:ea typeface="Carlito"/>
              <a:cs typeface="Carlito"/>
            </a:endParaRPr>
          </a:p>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4000" b="0" i="0" u="none" strike="noStrike" cap="none" normalizeH="0" baseline="0" dirty="0" smtClean="0">
                <a:ln>
                  <a:noFill/>
                </a:ln>
                <a:solidFill>
                  <a:srgbClr val="C00000"/>
                </a:solidFill>
                <a:effectLst/>
                <a:latin typeface="Arial" pitchFamily="34" charset="0"/>
                <a:ea typeface="Carlito"/>
                <a:cs typeface="Carlito"/>
              </a:rPr>
              <a:t>Factors affecting heat loss</a:t>
            </a:r>
            <a:endParaRPr kumimoji="0" lang="en-US" sz="4000" b="0" i="0" u="none" strike="noStrike" cap="none" normalizeH="0" baseline="0" dirty="0" smtClean="0">
              <a:ln>
                <a:noFill/>
              </a:ln>
              <a:solidFill>
                <a:schemeClr val="tx1"/>
              </a:solidFill>
              <a:effectLst/>
              <a:latin typeface="Arial" pitchFamily="34"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Temperature changes in the tissues will depend on both the rate and amount of heat energy removed.</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The colder the application the greater the heat loss from the tissue.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In general , water filled tissue, such as muscle, have a high thermal conductivity compared to fat or skin. Thus the cooling of deeper tissue depend on the nature of overlying tissue.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The amount of energy loss is clearly dependent on length of time of cold application.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Larger the area the more heat energy is lost.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035" name="Rectangle 3"/>
          <p:cNvSpPr>
            <a:spLocks noChangeArrowheads="1"/>
          </p:cNvSpPr>
          <p:nvPr/>
        </p:nvSpPr>
        <p:spPr bwMode="auto">
          <a:xfrm>
            <a:off x="342900" y="631190"/>
            <a:ext cx="6172200" cy="46783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44037" name="Rectangle 5"/>
          <p:cNvSpPr>
            <a:spLocks noChangeArrowheads="1"/>
          </p:cNvSpPr>
          <p:nvPr/>
        </p:nvSpPr>
        <p:spPr bwMode="auto">
          <a:xfrm>
            <a:off x="729343" y="608013"/>
            <a:ext cx="8033657"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57275" algn="l"/>
              </a:tabLst>
            </a:pPr>
            <a:r>
              <a:rPr kumimoji="0" lang="en-US" sz="2400" b="1" i="0" u="sng" strike="noStrike" cap="none" normalizeH="0" baseline="0" dirty="0" smtClean="0">
                <a:ln>
                  <a:noFill/>
                </a:ln>
                <a:solidFill>
                  <a:srgbClr val="993366"/>
                </a:solidFill>
                <a:effectLst/>
                <a:latin typeface="Arial" pitchFamily="34" charset="0"/>
                <a:ea typeface="Carlito" charset="0"/>
                <a:cs typeface="Carlito" charset="0"/>
              </a:rPr>
              <a:t>PHYSIOLOGICAL EFFECTS OF CRYOTHERAPY</a:t>
            </a:r>
          </a:p>
          <a:p>
            <a:pPr marL="0" marR="0" lvl="0" indent="0" algn="l" defTabSz="914400" rtl="0" eaLnBrk="1" fontAlgn="base" latinLnBrk="0" hangingPunct="1">
              <a:lnSpc>
                <a:spcPct val="100000"/>
              </a:lnSpc>
              <a:spcBef>
                <a:spcPct val="0"/>
              </a:spcBef>
              <a:spcAft>
                <a:spcPct val="0"/>
              </a:spcAft>
              <a:buClrTx/>
              <a:buSzTx/>
              <a:buFontTx/>
              <a:buNone/>
              <a:tabLst>
                <a:tab pos="1057275" algn="l"/>
              </a:tabLst>
            </a:pPr>
            <a:r>
              <a:rPr kumimoji="0" lang="en-US" sz="2400" b="1" i="0" u="sng" strike="noStrike" cap="none" normalizeH="0" baseline="0" dirty="0" smtClean="0">
                <a:ln>
                  <a:noFill/>
                </a:ln>
                <a:solidFill>
                  <a:srgbClr val="993366"/>
                </a:solidFill>
                <a:effectLst/>
                <a:latin typeface="Arial" pitchFamily="34" charset="0"/>
                <a:ea typeface="Carlito" charset="0"/>
                <a:cs typeface="Carlito" charset="0"/>
              </a:rPr>
              <a:t>Circulatory Response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The initial skin reaction to cooling is an attempt to preserve heat. It is accomplished by an initial vasoconstriction. This haemostatic response has the effect of cooling of the body part.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After a short period of time, the duration depends on the area involved, a vasodilatation follows with alternating periods of constriction and dilatation. This reaction of “hunting” for a mean point of circulation is called “</a:t>
            </a:r>
            <a:r>
              <a:rPr kumimoji="0" lang="en-US" sz="2400" b="0" i="0" u="sng" strike="noStrike" cap="none" normalizeH="0" baseline="0" dirty="0" smtClean="0">
                <a:ln>
                  <a:noFill/>
                </a:ln>
                <a:solidFill>
                  <a:schemeClr val="tx1"/>
                </a:solidFill>
                <a:effectLst/>
                <a:latin typeface="Arial" pitchFamily="34" charset="0"/>
                <a:ea typeface="Carlito" charset="0"/>
                <a:cs typeface="Carlito" charset="0"/>
              </a:rPr>
              <a:t> Lewis’s Hunting Reaction</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During the vasodilatation, the </a:t>
            </a:r>
            <a:r>
              <a:rPr kumimoji="0" lang="en-US" sz="2400" b="0" i="0" u="none" strike="noStrike" cap="none" normalizeH="0" baseline="0" dirty="0" err="1" smtClean="0">
                <a:ln>
                  <a:noFill/>
                </a:ln>
                <a:solidFill>
                  <a:schemeClr val="tx1"/>
                </a:solidFill>
                <a:effectLst/>
                <a:latin typeface="Arial" pitchFamily="34" charset="0"/>
                <a:ea typeface="Carlito" charset="0"/>
                <a:cs typeface="Carlito" charset="0"/>
              </a:rPr>
              <a:t>arteriovenous</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 </a:t>
            </a:r>
            <a:r>
              <a:rPr kumimoji="0" lang="en-US" sz="2400" b="0" i="0" u="none" strike="noStrike" cap="none" normalizeH="0" baseline="0" dirty="0" err="1" smtClean="0">
                <a:ln>
                  <a:noFill/>
                </a:ln>
                <a:solidFill>
                  <a:schemeClr val="tx1"/>
                </a:solidFill>
                <a:effectLst/>
                <a:latin typeface="Arial" pitchFamily="34" charset="0"/>
                <a:ea typeface="Carlito" charset="0"/>
                <a:cs typeface="Carlito" charset="0"/>
              </a:rPr>
              <a:t>anastomosis</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 is closed, thus causing an increase blood flow through the capillaries. This is beneficial in the treatment of swelling and tissue damage.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84872" y="267286"/>
            <a:ext cx="8662181"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Thus ice therapy is very useful in removing swelling and accelerating tissue repair. i.e. ice cubes massage may be used to accelerate the rate of repair of pressure sores.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The reduced metabolic rate of cooled tissues allows cooled muscle to contract many more times before fatigue sets in.</a:t>
            </a:r>
          </a:p>
          <a:p>
            <a:pPr algn="ctr"/>
            <a:r>
              <a:rPr lang="en-US" sz="2400" b="1" dirty="0" smtClean="0">
                <a:latin typeface="Georgia" pitchFamily="18" charset="0"/>
              </a:rPr>
              <a:t>On metabolic rate</a:t>
            </a:r>
            <a:endParaRPr lang="en-IN" sz="2400" b="1" dirty="0" smtClean="0">
              <a:latin typeface="Georgia" pitchFamily="18" charset="0"/>
            </a:endParaRPr>
          </a:p>
          <a:p>
            <a:r>
              <a:rPr lang="en-US" sz="2400" dirty="0" smtClean="0">
                <a:latin typeface="Georgia" pitchFamily="18" charset="0"/>
              </a:rPr>
              <a:t> The principal effect of cooling living tissue will be to reduce its metabolic rate in accordance to </a:t>
            </a:r>
            <a:r>
              <a:rPr lang="en-US" sz="2400" dirty="0" err="1" smtClean="0">
                <a:latin typeface="Georgia" pitchFamily="18" charset="0"/>
              </a:rPr>
              <a:t>Van’t</a:t>
            </a:r>
            <a:r>
              <a:rPr lang="en-US" sz="2400" dirty="0" smtClean="0">
                <a:latin typeface="Georgia" pitchFamily="18" charset="0"/>
              </a:rPr>
              <a:t> Hoff Law.</a:t>
            </a:r>
            <a:endParaRPr lang="en-IN" sz="2400" dirty="0" smtClean="0">
              <a:latin typeface="Georgia" pitchFamily="18" charset="0"/>
            </a:endParaRPr>
          </a:p>
          <a:p>
            <a:pPr lvl="0"/>
            <a:r>
              <a:rPr lang="en-US" sz="2400" dirty="0" smtClean="0">
                <a:latin typeface="Georgia" pitchFamily="18" charset="0"/>
              </a:rPr>
              <a:t>It states that the rate of any chemical action that can be affected is increased/decreased by a temperature rise/fall.</a:t>
            </a:r>
            <a:endParaRPr lang="en-IN" sz="2400" dirty="0" smtClean="0">
              <a:latin typeface="Georgia" pitchFamily="18" charset="0"/>
            </a:endParaRPr>
          </a:p>
          <a:p>
            <a:pPr lvl="0"/>
            <a:r>
              <a:rPr lang="en-US" sz="2400" dirty="0" smtClean="0">
                <a:latin typeface="Georgia" pitchFamily="18" charset="0"/>
              </a:rPr>
              <a:t>Metabolism being a series of chemical reactions will decrease with a fall of temperature.</a:t>
            </a:r>
            <a:endParaRPr lang="en-IN" sz="2400" dirty="0" smtClean="0">
              <a:latin typeface="Georgia" pitchFamily="18" charset="0"/>
            </a:endParaRPr>
          </a:p>
          <a:p>
            <a:pPr lvl="0"/>
            <a:r>
              <a:rPr lang="en-US" sz="2400" dirty="0" smtClean="0">
                <a:latin typeface="Georgia" pitchFamily="18" charset="0"/>
              </a:rPr>
              <a:t>The actual change is about one eighth for each 1˚C.</a:t>
            </a:r>
            <a:endParaRPr lang="en-IN" sz="2400" dirty="0" smtClean="0">
              <a:latin typeface="Georgia"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085" name="Rectangle 5"/>
          <p:cNvSpPr>
            <a:spLocks noChangeArrowheads="1"/>
          </p:cNvSpPr>
          <p:nvPr/>
        </p:nvSpPr>
        <p:spPr bwMode="auto">
          <a:xfrm>
            <a:off x="545290" y="464680"/>
            <a:ext cx="8338457"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NUERAL RESPONSE-PERIPHERAL  NERVOUS SYSTEM</a:t>
            </a:r>
          </a:p>
          <a:p>
            <a:pPr marL="0" marR="0" lvl="0" indent="0" algn="just"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The skin contains primary thermal receptors. Cold receptors are several times more numerous than warm receptors. The cold receptors respond to cooling by a sustained discharge of impulses, the rate of which increases with further cooling.</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The rate of conduction of nerve fibers in a mixed (motor and sensory) peripheral nerve is reduced by cooling. The first fibers affected by gradual cooling are the A fibers (</a:t>
            </a:r>
            <a:r>
              <a:rPr kumimoji="0" lang="en-US" sz="2400" b="0" i="0" u="none" strike="noStrike" cap="none" normalizeH="0" baseline="0" dirty="0" err="1" smtClean="0">
                <a:ln>
                  <a:noFill/>
                </a:ln>
                <a:solidFill>
                  <a:schemeClr val="tx1"/>
                </a:solidFill>
                <a:effectLst/>
                <a:latin typeface="Georgia" pitchFamily="18" charset="0"/>
                <a:ea typeface="Carlito" charset="0"/>
                <a:cs typeface="Carlito" charset="0"/>
              </a:rPr>
              <a:t>myelinated</a:t>
            </a: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 and eventually at very low temperatures the B and C fibers (non-</a:t>
            </a:r>
            <a:r>
              <a:rPr kumimoji="0" lang="en-US" sz="2400" b="0" i="0" u="none" strike="noStrike" cap="none" normalizeH="0" baseline="0" dirty="0" err="1" smtClean="0">
                <a:ln>
                  <a:noFill/>
                </a:ln>
                <a:solidFill>
                  <a:schemeClr val="tx1"/>
                </a:solidFill>
                <a:effectLst/>
                <a:latin typeface="Georgia" pitchFamily="18" charset="0"/>
                <a:ea typeface="Carlito" charset="0"/>
                <a:cs typeface="Carlito" charset="0"/>
              </a:rPr>
              <a:t>myelinated</a:t>
            </a: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 are affected.</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Synaptic transmission can also be delayed.</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This effect is helpful in treating pain and hyper tonicity.</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448324" y="309490"/>
            <a:ext cx="8414657" cy="5955476"/>
          </a:xfrm>
          <a:prstGeom prst="rect">
            <a:avLst/>
          </a:prstGeom>
          <a:noFill/>
          <a:ln w="9525">
            <a:noFill/>
            <a:miter lim="800000"/>
            <a:headEnd/>
            <a:tailEnd/>
          </a:ln>
          <a:effectLst/>
        </p:spPr>
        <p:txBody>
          <a:bodyPr vert="horz" wrap="square" lIns="923634" tIns="45720" rIns="934743"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90575" algn="l"/>
              </a:tabLst>
            </a:pPr>
            <a:r>
              <a:rPr kumimoji="0" lang="en-US" sz="2400" b="0" i="0" u="none" strike="noStrike" cap="none" normalizeH="0" baseline="0" dirty="0" smtClean="0">
                <a:ln>
                  <a:noFill/>
                </a:ln>
                <a:solidFill>
                  <a:srgbClr val="C00000"/>
                </a:solidFill>
                <a:effectLst/>
                <a:latin typeface="Georgia" pitchFamily="18" charset="0"/>
                <a:ea typeface="Carlito"/>
                <a:cs typeface="Carlito"/>
              </a:rPr>
              <a:t>On motor system</a:t>
            </a:r>
            <a:endParaRPr kumimoji="0" lang="en-US" sz="2400" b="0" i="0" u="none" strike="noStrike" cap="none" normalizeH="0" baseline="0" dirty="0" smtClean="0">
              <a:ln>
                <a:noFill/>
              </a:ln>
              <a:solidFill>
                <a:schemeClr val="tx1"/>
              </a:solidFill>
              <a:effectLst/>
              <a:latin typeface="Georgia" pitchFamily="18" charset="0"/>
              <a:ea typeface="Carlito"/>
              <a:cs typeface="Carlito"/>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Muscle strength is seen to diminish on cooling the limb in water at 10-15 C probably because of its effect on viscosity and metabolic rate.</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But there are evidences that the strength increases over the original value about an hour or so after cooling has ceased.</a:t>
            </a:r>
          </a:p>
          <a:p>
            <a:pPr lvl="0" algn="ctr"/>
            <a:r>
              <a:rPr lang="en-US" sz="2400" b="1" dirty="0" smtClean="0">
                <a:latin typeface="Georgia" pitchFamily="18" charset="0"/>
              </a:rPr>
              <a:t>USE OF ICE THERAPY</a:t>
            </a:r>
          </a:p>
          <a:p>
            <a:pPr lvl="0"/>
            <a:r>
              <a:rPr lang="en-US" sz="2400" dirty="0" smtClean="0">
                <a:latin typeface="Georgia" pitchFamily="18" charset="0"/>
              </a:rPr>
              <a:t>Reduces pain.</a:t>
            </a:r>
            <a:endParaRPr lang="en-IN" sz="2400" dirty="0" smtClean="0">
              <a:latin typeface="Georgia" pitchFamily="18" charset="0"/>
            </a:endParaRPr>
          </a:p>
          <a:p>
            <a:pPr lvl="0"/>
            <a:r>
              <a:rPr lang="en-US" sz="2400" dirty="0" smtClean="0">
                <a:latin typeface="Georgia" pitchFamily="18" charset="0"/>
              </a:rPr>
              <a:t>Reduces spasticity.</a:t>
            </a:r>
            <a:endParaRPr lang="en-IN" sz="2400" dirty="0" smtClean="0">
              <a:latin typeface="Georgia" pitchFamily="18" charset="0"/>
            </a:endParaRPr>
          </a:p>
          <a:p>
            <a:pPr lvl="0"/>
            <a:r>
              <a:rPr lang="en-US" sz="2400" dirty="0" smtClean="0">
                <a:latin typeface="Georgia" pitchFamily="18" charset="0"/>
              </a:rPr>
              <a:t>Reduces muscle spasm.</a:t>
            </a:r>
            <a:endParaRPr lang="en-IN" sz="2400" dirty="0" smtClean="0">
              <a:latin typeface="Georgia" pitchFamily="18" charset="0"/>
            </a:endParaRPr>
          </a:p>
          <a:p>
            <a:pPr lvl="0"/>
            <a:r>
              <a:rPr lang="en-US" sz="2400" dirty="0" smtClean="0">
                <a:latin typeface="Georgia" pitchFamily="18" charset="0"/>
              </a:rPr>
              <a:t>Reduces swelling.</a:t>
            </a:r>
            <a:endParaRPr lang="en-IN" sz="2400" dirty="0" smtClean="0">
              <a:latin typeface="Georgia" pitchFamily="18" charset="0"/>
            </a:endParaRPr>
          </a:p>
          <a:p>
            <a:pPr lvl="0"/>
            <a:r>
              <a:rPr lang="en-US" sz="2400" dirty="0" smtClean="0">
                <a:latin typeface="Georgia" pitchFamily="18" charset="0"/>
              </a:rPr>
              <a:t>Promote repair of the damaged tissues.</a:t>
            </a:r>
            <a:endParaRPr lang="en-IN" sz="2400" dirty="0" smtClean="0">
              <a:latin typeface="Georgia" pitchFamily="18" charset="0"/>
            </a:endParaRPr>
          </a:p>
          <a:p>
            <a:pPr lvl="0"/>
            <a:r>
              <a:rPr lang="en-US" sz="2400" dirty="0" smtClean="0">
                <a:latin typeface="Georgia" pitchFamily="18" charset="0"/>
              </a:rPr>
              <a:t>Provide excitatory stimulus to inhibited muscles.</a:t>
            </a:r>
            <a:endParaRPr lang="en-IN" sz="2400" dirty="0" smtClean="0">
              <a:latin typeface="Georgia" pitchFamily="18" charset="0"/>
            </a:endParaRPr>
          </a:p>
          <a:p>
            <a:pPr lvl="0"/>
            <a:r>
              <a:rPr lang="en-US" sz="2400" dirty="0" smtClean="0">
                <a:latin typeface="Georgia" pitchFamily="18" charset="0"/>
              </a:rPr>
              <a:t>Used in strength training.</a:t>
            </a:r>
            <a:endParaRPr lang="en-IN" sz="2400" dirty="0" smtClean="0">
              <a:latin typeface="Georgia"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342900" y="462915"/>
            <a:ext cx="6172200" cy="45259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48133" name="Rectangle 5"/>
          <p:cNvSpPr>
            <a:spLocks noChangeArrowheads="1"/>
          </p:cNvSpPr>
          <p:nvPr/>
        </p:nvSpPr>
        <p:spPr bwMode="auto">
          <a:xfrm>
            <a:off x="592931" y="509589"/>
            <a:ext cx="7767297"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3200" b="1" i="0" u="none" strike="noStrike" cap="none" normalizeH="0" baseline="0" dirty="0" smtClean="0">
                <a:ln>
                  <a:noFill/>
                </a:ln>
                <a:solidFill>
                  <a:srgbClr val="CC0000"/>
                </a:solidFill>
                <a:effectLst/>
                <a:latin typeface="Georgia" pitchFamily="18" charset="0"/>
                <a:ea typeface="Carlito"/>
                <a:cs typeface="Carlito"/>
              </a:rPr>
              <a:t>REDUCTION IN SPASTICITY</a:t>
            </a:r>
          </a:p>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3200" b="1" i="0" u="none" strike="noStrike" cap="none" normalizeH="0" baseline="0" dirty="0" smtClean="0">
                <a:ln>
                  <a:noFill/>
                </a:ln>
                <a:solidFill>
                  <a:srgbClr val="CC0000"/>
                </a:solidFill>
                <a:effectLst/>
                <a:latin typeface="Georgia" pitchFamily="18" charset="0"/>
                <a:ea typeface="Carlito"/>
                <a:cs typeface="Carlito"/>
              </a:rPr>
              <a:t>Spasticity </a:t>
            </a:r>
            <a:r>
              <a:rPr kumimoji="0" lang="en-US" sz="3200" b="0" i="0" u="none" strike="noStrike" cap="none" normalizeH="0" baseline="0" dirty="0" smtClean="0">
                <a:ln>
                  <a:noFill/>
                </a:ln>
                <a:solidFill>
                  <a:schemeClr val="tx1"/>
                </a:solidFill>
                <a:effectLst/>
                <a:latin typeface="Georgia" pitchFamily="18" charset="0"/>
                <a:ea typeface="Carlito"/>
                <a:cs typeface="Carlito"/>
              </a:rPr>
              <a:t>is the pathological state of increased muscle tone resulting from damage to the upper motor neurons. The small anterior horn cell from the higher control of </a:t>
            </a:r>
            <a:r>
              <a:rPr kumimoji="0" lang="en-US" sz="3200" b="0" i="0" u="none" strike="noStrike" cap="none" normalizeH="0" baseline="0" dirty="0" err="1" smtClean="0">
                <a:ln>
                  <a:noFill/>
                </a:ln>
                <a:solidFill>
                  <a:schemeClr val="tx1"/>
                </a:solidFill>
                <a:effectLst/>
                <a:latin typeface="Georgia" pitchFamily="18" charset="0"/>
                <a:ea typeface="Carlito"/>
                <a:cs typeface="Carlito"/>
              </a:rPr>
              <a:t>extrapyramidal</a:t>
            </a:r>
            <a:r>
              <a:rPr kumimoji="0" lang="en-US" sz="3200" b="0" i="0" u="none" strike="noStrike" cap="none" normalizeH="0" baseline="0" dirty="0" smtClean="0">
                <a:ln>
                  <a:noFill/>
                </a:ln>
                <a:solidFill>
                  <a:schemeClr val="tx1"/>
                </a:solidFill>
                <a:effectLst/>
                <a:latin typeface="Georgia" pitchFamily="18" charset="0"/>
                <a:ea typeface="Carlito"/>
                <a:cs typeface="Carlito"/>
              </a:rPr>
              <a:t> system and fires spontaneously at an increased rate. The net result of this is ultimately to increase tone in the </a:t>
            </a:r>
            <a:r>
              <a:rPr kumimoji="0" lang="en-US" sz="3200" b="0" i="0" u="none" strike="noStrike" cap="none" normalizeH="0" baseline="0" dirty="0" err="1" smtClean="0">
                <a:ln>
                  <a:noFill/>
                </a:ln>
                <a:solidFill>
                  <a:schemeClr val="tx1"/>
                </a:solidFill>
                <a:effectLst/>
                <a:latin typeface="Georgia" pitchFamily="18" charset="0"/>
                <a:ea typeface="Carlito"/>
                <a:cs typeface="Carlito"/>
              </a:rPr>
              <a:t>extrafusal</a:t>
            </a:r>
            <a:r>
              <a:rPr kumimoji="0" lang="en-US" sz="3200" b="0" i="0" u="none" strike="noStrike" cap="none" normalizeH="0" baseline="0" dirty="0" smtClean="0">
                <a:ln>
                  <a:noFill/>
                </a:ln>
                <a:solidFill>
                  <a:schemeClr val="tx1"/>
                </a:solidFill>
                <a:effectLst/>
                <a:latin typeface="Georgia" pitchFamily="18" charset="0"/>
                <a:ea typeface="Carlito"/>
                <a:cs typeface="Carlito"/>
              </a:rPr>
              <a:t> muscle fibers, when the hypertonic spastic state appears.</a:t>
            </a:r>
            <a:endParaRPr kumimoji="0" lang="en-US" sz="1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0" y="0"/>
            <a:ext cx="1874987" cy="323165"/>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49155" name="Rectangle 3"/>
          <p:cNvSpPr>
            <a:spLocks noChangeArrowheads="1"/>
          </p:cNvSpPr>
          <p:nvPr/>
        </p:nvSpPr>
        <p:spPr bwMode="auto">
          <a:xfrm>
            <a:off x="0" y="457200"/>
            <a:ext cx="8440616"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4400" b="0" i="0" u="none" strike="noStrike" cap="none" normalizeH="0" baseline="0" dirty="0" smtClean="0">
                <a:ln>
                  <a:noFill/>
                </a:ln>
                <a:solidFill>
                  <a:srgbClr val="C00000"/>
                </a:solidFill>
                <a:effectLst/>
                <a:latin typeface="Georgia" pitchFamily="18" charset="0"/>
                <a:ea typeface="Carlito" charset="0"/>
                <a:cs typeface="Carlito" charset="0"/>
              </a:rPr>
              <a:t>Indications</a:t>
            </a:r>
            <a:endParaRPr kumimoji="0" lang="en-US" sz="4400" b="0"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pain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Chronic pain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swelling (controlling hemorrhage and edema)</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err="1" smtClean="0">
                <a:ln>
                  <a:noFill/>
                </a:ln>
                <a:solidFill>
                  <a:schemeClr val="tx1"/>
                </a:solidFill>
                <a:effectLst/>
                <a:latin typeface="Georgia" pitchFamily="18" charset="0"/>
                <a:ea typeface="Carlito" charset="0"/>
                <a:cs typeface="Carlito" charset="0"/>
              </a:rPr>
              <a:t>Myofascial</a:t>
            </a: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 trigger points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Muscle guarding</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Muscle spasm</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muscle strain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ligament sprain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contusion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Bursitis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err="1" smtClean="0">
                <a:ln>
                  <a:noFill/>
                </a:ln>
                <a:solidFill>
                  <a:schemeClr val="tx1"/>
                </a:solidFill>
                <a:effectLst/>
                <a:latin typeface="Georgia" pitchFamily="18" charset="0"/>
                <a:ea typeface="Carlito" charset="0"/>
                <a:cs typeface="Carlito" charset="0"/>
              </a:rPr>
              <a:t>Tenosynovitis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Tendinitis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Delayed onset muscle soreness</a:t>
            </a:r>
            <a:endParaRPr kumimoji="0" lang="en-US" sz="1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0"/>
            <a:ext cx="1874987" cy="323165"/>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50179" name="Rectangle 3"/>
          <p:cNvSpPr>
            <a:spLocks noChangeArrowheads="1"/>
          </p:cNvSpPr>
          <p:nvPr/>
        </p:nvSpPr>
        <p:spPr bwMode="auto">
          <a:xfrm>
            <a:off x="402772" y="457200"/>
            <a:ext cx="8469086" cy="3985706"/>
          </a:xfrm>
          <a:prstGeom prst="rect">
            <a:avLst/>
          </a:prstGeom>
          <a:noFill/>
          <a:ln w="9525">
            <a:noFill/>
            <a:miter lim="800000"/>
            <a:headEnd/>
            <a:tailEnd/>
          </a:ln>
          <a:effectLst/>
        </p:spPr>
        <p:txBody>
          <a:bodyPr vert="horz" wrap="square" lIns="923634" tIns="45720" rIns="933156"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62025" algn="l"/>
              </a:tabLst>
            </a:pPr>
            <a:r>
              <a:rPr kumimoji="0" lang="en-US" sz="3200" b="0" i="0" u="none" strike="noStrike" cap="none" normalizeH="0" baseline="0" dirty="0" smtClean="0">
                <a:ln>
                  <a:noFill/>
                </a:ln>
                <a:solidFill>
                  <a:srgbClr val="C00000"/>
                </a:solidFill>
                <a:effectLst/>
                <a:latin typeface="Georgia" pitchFamily="18" charset="0"/>
                <a:ea typeface="Carlito" charset="0"/>
                <a:cs typeface="Carlito" charset="0"/>
              </a:rPr>
              <a:t>Contraindications</a:t>
            </a:r>
            <a:endParaRPr kumimoji="0" lang="en-US" sz="3200" b="0"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Impaired circulation </a:t>
            </a: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Peripheral vascular disease</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Hypersensitivity to cold</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Skin anesthesia</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Open wounds or skin conditions (cold whirlpools and contrast baths)</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Infection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343437" y="507365"/>
            <a:ext cx="6867990" cy="45259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51205" name="Rectangle 5"/>
          <p:cNvSpPr>
            <a:spLocks noChangeArrowheads="1"/>
          </p:cNvSpPr>
          <p:nvPr/>
        </p:nvSpPr>
        <p:spPr bwMode="auto">
          <a:xfrm>
            <a:off x="592932" y="544513"/>
            <a:ext cx="8280266"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90625" algn="l"/>
              </a:tabLst>
            </a:pPr>
            <a:r>
              <a:rPr kumimoji="0" lang="en-US" sz="2400" b="0" i="0" u="none" strike="noStrike" cap="none" normalizeH="0" baseline="0" dirty="0" smtClean="0">
                <a:ln>
                  <a:noFill/>
                </a:ln>
                <a:effectLst/>
                <a:latin typeface="Georgia" pitchFamily="18" charset="0"/>
                <a:ea typeface="Carlito"/>
                <a:cs typeface="Carlito"/>
              </a:rPr>
              <a:t>The way which ice is applied will vary according to the required </a:t>
            </a:r>
            <a:r>
              <a:rPr kumimoji="0" lang="en-US" sz="2400" b="0" i="0" u="none" strike="noStrike" cap="none" normalizeH="0" baseline="0" dirty="0" err="1" smtClean="0">
                <a:ln>
                  <a:noFill/>
                </a:ln>
                <a:effectLst/>
                <a:latin typeface="Georgia" pitchFamily="18" charset="0"/>
                <a:ea typeface="Carlito"/>
                <a:cs typeface="Carlito"/>
              </a:rPr>
              <a:t>effects.It</a:t>
            </a:r>
            <a:r>
              <a:rPr kumimoji="0" lang="en-US" sz="2400" b="0" i="0" u="none" strike="noStrike" cap="none" normalizeH="0" baseline="0" dirty="0" smtClean="0">
                <a:ln>
                  <a:noFill/>
                </a:ln>
                <a:effectLst/>
                <a:latin typeface="Georgia" pitchFamily="18" charset="0"/>
                <a:ea typeface="Carlito"/>
                <a:cs typeface="Carlito"/>
              </a:rPr>
              <a:t> may be applied in the following ways: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towels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packs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Immersion</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cube massage</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Cold compression units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spray</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Contrast bath</a:t>
            </a:r>
          </a:p>
          <a:p>
            <a:r>
              <a:rPr lang="en-US" sz="2400" b="1" dirty="0" smtClean="0">
                <a:latin typeface="Georgia" pitchFamily="18" charset="0"/>
              </a:rPr>
              <a:t>Time of application of various tech.</a:t>
            </a:r>
            <a:endParaRPr lang="en-IN" sz="2400" b="1" dirty="0" smtClean="0">
              <a:latin typeface="Georgia" pitchFamily="18" charset="0"/>
            </a:endParaRPr>
          </a:p>
          <a:p>
            <a:pPr lvl="0"/>
            <a:r>
              <a:rPr lang="en-US" sz="2400" dirty="0" smtClean="0">
                <a:latin typeface="Georgia" pitchFamily="18" charset="0"/>
              </a:rPr>
              <a:t>The time required for the sequence varies, but several authors indicate </a:t>
            </a:r>
            <a:r>
              <a:rPr lang="en-US" sz="2400" dirty="0" err="1" smtClean="0">
                <a:latin typeface="Georgia" pitchFamily="18" charset="0"/>
              </a:rPr>
              <a:t>cryotherapeutic</a:t>
            </a:r>
            <a:r>
              <a:rPr lang="en-US" sz="2400" dirty="0" smtClean="0">
                <a:latin typeface="Georgia" pitchFamily="18" charset="0"/>
              </a:rPr>
              <a:t> effect sequences occurs within 5–20minutes.</a:t>
            </a:r>
            <a:endParaRPr lang="en-IN" sz="2400" dirty="0" smtClean="0">
              <a:latin typeface="Georgia" pitchFamily="18" charset="0"/>
            </a:endParaRPr>
          </a:p>
          <a:p>
            <a:pPr lvl="0"/>
            <a:r>
              <a:rPr lang="en-US" sz="2400" dirty="0" smtClean="0">
                <a:latin typeface="Georgia" pitchFamily="18" charset="0"/>
              </a:rPr>
              <a:t>After 12–15 minutes the hunting response is sometimes demonstrated with intense cold (10°</a:t>
            </a:r>
            <a:endParaRPr lang="en-IN" sz="2400" dirty="0" smtClean="0">
              <a:latin typeface="Georgia" pitchFamily="18" charset="0"/>
            </a:endParaRPr>
          </a:p>
          <a:p>
            <a:r>
              <a:rPr lang="en-US" sz="2400" dirty="0" smtClean="0">
                <a:latin typeface="Georgia" pitchFamily="18" charset="0"/>
              </a:rPr>
              <a:t>C[50° F]). Thus, a minimum of 15 minutes are</a:t>
            </a:r>
            <a:endParaRPr lang="en-IN" sz="2400" dirty="0" smtClean="0">
              <a:latin typeface="Georgia" pitchFamily="18" charset="0"/>
            </a:endParaRPr>
          </a:p>
          <a:p>
            <a:r>
              <a:rPr lang="en-US" sz="2400" dirty="0" smtClean="0">
                <a:latin typeface="Georgia" pitchFamily="18" charset="0"/>
              </a:rPr>
              <a:t>necessary to achieve extreme analgesic effects</a:t>
            </a:r>
            <a:endParaRPr lang="en-IN" sz="24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457200" y="754742"/>
            <a:ext cx="7717972" cy="54014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700" b="0" i="0" u="sng" strike="noStrike" cap="none" normalizeH="0" baseline="0" dirty="0" smtClean="0">
                <a:ln>
                  <a:noFill/>
                </a:ln>
                <a:solidFill>
                  <a:schemeClr val="tx1"/>
                </a:solidFill>
                <a:effectLst/>
                <a:latin typeface="Arial" pitchFamily="34" charset="0"/>
                <a:ea typeface="Arial" pitchFamily="34" charset="0"/>
                <a:cs typeface="Arial" pitchFamily="34" charset="0"/>
              </a:rPr>
              <a:t>INTRODUCTION: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Hydrotherapy is a method of treating disease by using water at different temperatures and in different ways.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Any activity performed in water to assist in rehabilitation and recovery from hard training or serious injury.</a:t>
            </a:r>
          </a:p>
          <a:p>
            <a:pPr eaLnBrk="0" fontAlgn="base" hangingPunct="0">
              <a:spcBef>
                <a:spcPct val="0"/>
              </a:spcBef>
              <a:spcAft>
                <a:spcPct val="0"/>
              </a:spcAft>
              <a:buFontTx/>
              <a:buChar char="•"/>
              <a:tabLst>
                <a:tab pos="914400" algn="l"/>
              </a:tabLst>
            </a:pPr>
            <a:r>
              <a:rPr lang="en-US" sz="2800" dirty="0" smtClean="0">
                <a:latin typeface="Georgia" pitchFamily="18" charset="0"/>
                <a:ea typeface="Arial" pitchFamily="34" charset="0"/>
                <a:cs typeface="Arial" pitchFamily="34" charset="0"/>
              </a:rPr>
              <a:t>It is a part of medicine, Specially in physiotherapy, that involves the use of water for </a:t>
            </a:r>
            <a:r>
              <a:rPr lang="en-US" sz="2800" b="1" dirty="0" smtClean="0">
                <a:latin typeface="Georgia" pitchFamily="18" charset="0"/>
                <a:ea typeface="Arial" pitchFamily="34" charset="0"/>
                <a:cs typeface="Arial" pitchFamily="34" charset="0"/>
              </a:rPr>
              <a:t>pain relief and treatment.</a:t>
            </a:r>
            <a:endParaRPr lang="en-US" dirty="0" smtClean="0">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4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0"/>
            <a:ext cx="1874987" cy="323165"/>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52227" name="Rectangle 3"/>
          <p:cNvSpPr>
            <a:spLocks noChangeArrowheads="1"/>
          </p:cNvSpPr>
          <p:nvPr/>
        </p:nvSpPr>
        <p:spPr bwMode="auto">
          <a:xfrm>
            <a:off x="370114" y="302456"/>
            <a:ext cx="8469086" cy="9341019"/>
          </a:xfrm>
          <a:prstGeom prst="rect">
            <a:avLst/>
          </a:prstGeom>
          <a:noFill/>
          <a:ln w="9525">
            <a:noFill/>
            <a:miter lim="800000"/>
            <a:headEnd/>
            <a:tailEnd/>
          </a:ln>
          <a:effectLst/>
        </p:spPr>
        <p:txBody>
          <a:bodyPr vert="horz" wrap="square" lIns="923634" tIns="45720" rIns="933156"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90575" algn="l"/>
              </a:tabLst>
            </a:pPr>
            <a:r>
              <a:rPr kumimoji="0" lang="en-US" sz="2000" b="1" i="0" u="none" strike="noStrike" cap="none" normalizeH="0" baseline="0" dirty="0" smtClean="0">
                <a:ln>
                  <a:noFill/>
                </a:ln>
                <a:solidFill>
                  <a:srgbClr val="C00000"/>
                </a:solidFill>
                <a:effectLst/>
                <a:latin typeface="Georgia" pitchFamily="18" charset="0"/>
                <a:ea typeface="Carlito" charset="0"/>
                <a:cs typeface="Carlito" charset="0"/>
              </a:rPr>
              <a:t>CRYOTHERAPY IN SPORTS</a:t>
            </a:r>
            <a:endParaRPr kumimoji="0" lang="en-US" sz="2000" b="1" i="0" u="none" strike="noStrike" cap="none" normalizeH="0" baseline="0" dirty="0" smtClean="0">
              <a:ln>
                <a:noFill/>
              </a:ln>
              <a:solidFill>
                <a:schemeClr val="tx1"/>
              </a:solidFill>
              <a:effectLst/>
              <a:latin typeface="Georgia" pitchFamily="18" charset="0"/>
              <a:ea typeface="Carlito" charset="0"/>
              <a:cs typeface="Carlito"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000" b="0" i="0" u="none" strike="noStrike" cap="none" normalizeH="0" baseline="0" dirty="0" smtClean="0">
                <a:ln>
                  <a:noFill/>
                </a:ln>
                <a:solidFill>
                  <a:srgbClr val="C00000"/>
                </a:solidFill>
                <a:effectLst/>
                <a:latin typeface="Georgia" pitchFamily="18" charset="0"/>
                <a:ea typeface="Carlito" charset="0"/>
                <a:cs typeface="Carlito" charset="0"/>
              </a:rPr>
              <a:t>ACUTE PHASE:</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000" b="0" i="0" u="none" strike="noStrike" cap="none" normalizeH="0" baseline="0" dirty="0" smtClean="0">
                <a:ln>
                  <a:noFill/>
                </a:ln>
                <a:solidFill>
                  <a:schemeClr val="tx1"/>
                </a:solidFill>
                <a:effectLst/>
                <a:latin typeface="Georgia" pitchFamily="18" charset="0"/>
                <a:ea typeface="Carlito" charset="0"/>
                <a:cs typeface="Carlito" charset="0"/>
              </a:rPr>
              <a:t>In acute phase of injury either on field or while exercise session the </a:t>
            </a:r>
            <a:r>
              <a:rPr kumimoji="0" lang="en-US" sz="2000" b="0" i="0" u="none" strike="noStrike" cap="none" normalizeH="0" baseline="0" dirty="0" err="1" smtClean="0">
                <a:ln>
                  <a:noFill/>
                </a:ln>
                <a:solidFill>
                  <a:schemeClr val="tx1"/>
                </a:solidFill>
                <a:effectLst/>
                <a:latin typeface="Georgia" pitchFamily="18" charset="0"/>
                <a:ea typeface="Carlito" charset="0"/>
                <a:cs typeface="Carlito" charset="0"/>
              </a:rPr>
              <a:t>cryotherapy</a:t>
            </a:r>
            <a:r>
              <a:rPr kumimoji="0" lang="en-US" sz="2000" b="0" i="0" u="none" strike="noStrike" cap="none" normalizeH="0" baseline="0" dirty="0" smtClean="0">
                <a:ln>
                  <a:noFill/>
                </a:ln>
                <a:solidFill>
                  <a:schemeClr val="tx1"/>
                </a:solidFill>
                <a:effectLst/>
                <a:latin typeface="Georgia" pitchFamily="18" charset="0"/>
                <a:ea typeface="Carlito" charset="0"/>
                <a:cs typeface="Carlito" charset="0"/>
              </a:rPr>
              <a:t> in form of either direct application of cold packs or cold spray is widely used.</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000" b="0" i="0" u="none" strike="noStrike" cap="none" normalizeH="0" baseline="0" dirty="0" err="1" smtClean="0">
                <a:ln>
                  <a:noFill/>
                </a:ln>
                <a:solidFill>
                  <a:schemeClr val="tx1"/>
                </a:solidFill>
                <a:effectLst/>
                <a:latin typeface="Georgia" pitchFamily="18" charset="0"/>
                <a:ea typeface="Carlito" charset="0"/>
                <a:cs typeface="Carlito" charset="0"/>
              </a:rPr>
              <a:t>Cryotherapy</a:t>
            </a:r>
            <a:r>
              <a:rPr kumimoji="0" lang="en-US" sz="2000" b="0" i="0" u="none" strike="noStrike" cap="none" normalizeH="0" baseline="0" dirty="0" smtClean="0">
                <a:ln>
                  <a:noFill/>
                </a:ln>
                <a:solidFill>
                  <a:schemeClr val="tx1"/>
                </a:solidFill>
                <a:effectLst/>
                <a:latin typeface="Georgia" pitchFamily="18" charset="0"/>
                <a:ea typeface="Carlito" charset="0"/>
                <a:cs typeface="Carlito" charset="0"/>
              </a:rPr>
              <a:t> is given for </a:t>
            </a:r>
            <a:r>
              <a:rPr kumimoji="0" lang="en-US" sz="2000" b="0" i="0" u="none" strike="noStrike" cap="none" normalizeH="0" baseline="0" dirty="0" err="1" smtClean="0">
                <a:ln>
                  <a:noFill/>
                </a:ln>
                <a:solidFill>
                  <a:schemeClr val="tx1"/>
                </a:solidFill>
                <a:effectLst/>
                <a:latin typeface="Georgia" pitchFamily="18" charset="0"/>
                <a:ea typeface="Carlito" charset="0"/>
                <a:cs typeface="Carlito" charset="0"/>
              </a:rPr>
              <a:t>atleast</a:t>
            </a:r>
            <a:r>
              <a:rPr kumimoji="0" lang="en-US" sz="2000" b="0" i="0" u="none" strike="noStrike" cap="none" normalizeH="0" baseline="0" dirty="0" smtClean="0">
                <a:ln>
                  <a:noFill/>
                </a:ln>
                <a:solidFill>
                  <a:schemeClr val="tx1"/>
                </a:solidFill>
                <a:effectLst/>
                <a:latin typeface="Georgia" pitchFamily="18" charset="0"/>
                <a:ea typeface="Carlito" charset="0"/>
                <a:cs typeface="Carlito" charset="0"/>
              </a:rPr>
              <a:t> 72 hours from injury but it provides best results within 48 hours of injury or acute conditions.</a:t>
            </a:r>
          </a:p>
          <a:p>
            <a:r>
              <a:rPr lang="en-US" sz="2000" b="1" dirty="0" smtClean="0">
                <a:latin typeface="Georgia" pitchFamily="18" charset="0"/>
              </a:rPr>
              <a:t>Rehabilitative phase</a:t>
            </a:r>
            <a:endParaRPr lang="en-IN" sz="2000" b="1" dirty="0" smtClean="0">
              <a:latin typeface="Georgia" pitchFamily="18" charset="0"/>
            </a:endParaRPr>
          </a:p>
          <a:p>
            <a:r>
              <a:rPr lang="en-US" sz="2000" dirty="0" err="1" smtClean="0">
                <a:latin typeface="Georgia" pitchFamily="18" charset="0"/>
              </a:rPr>
              <a:t>Cryokinetics</a:t>
            </a:r>
            <a:r>
              <a:rPr lang="en-US" sz="2000" dirty="0" smtClean="0">
                <a:latin typeface="Georgia" pitchFamily="18" charset="0"/>
              </a:rPr>
              <a:t>: Combination of cold application and active exercise</a:t>
            </a:r>
            <a:endParaRPr lang="en-IN" sz="2000" dirty="0" smtClean="0">
              <a:latin typeface="Georgia" pitchFamily="18" charset="0"/>
            </a:endParaRPr>
          </a:p>
          <a:p>
            <a:r>
              <a:rPr lang="en-US" sz="2000" b="1" dirty="0" err="1" smtClean="0">
                <a:latin typeface="Georgia" pitchFamily="18" charset="0"/>
              </a:rPr>
              <a:t>Cryokinetics:</a:t>
            </a:r>
            <a:r>
              <a:rPr lang="en-US" sz="2000" dirty="0" err="1" smtClean="0">
                <a:latin typeface="Georgia" pitchFamily="18" charset="0"/>
              </a:rPr>
              <a:t>Cold</a:t>
            </a:r>
            <a:r>
              <a:rPr lang="en-US" sz="2000" dirty="0" smtClean="0">
                <a:latin typeface="Georgia" pitchFamily="18" charset="0"/>
              </a:rPr>
              <a:t> decreases pain, which Facilitates active exercise</a:t>
            </a:r>
            <a:endParaRPr lang="en-IN" sz="2000" dirty="0" smtClean="0">
              <a:latin typeface="Georgia" pitchFamily="18" charset="0"/>
            </a:endParaRPr>
          </a:p>
          <a:p>
            <a:r>
              <a:rPr lang="en-US" sz="2000" b="1" dirty="0" err="1" smtClean="0">
                <a:latin typeface="Georgia" pitchFamily="18" charset="0"/>
              </a:rPr>
              <a:t>Exercise:</a:t>
            </a:r>
            <a:r>
              <a:rPr lang="en-US" sz="2000" dirty="0" err="1" smtClean="0">
                <a:latin typeface="Georgia" pitchFamily="18" charset="0"/>
              </a:rPr>
              <a:t>Reduces</a:t>
            </a:r>
            <a:r>
              <a:rPr lang="en-US" sz="2000" dirty="0" smtClean="0">
                <a:latin typeface="Georgia" pitchFamily="18" charset="0"/>
              </a:rPr>
              <a:t> swelling (dramatically)</a:t>
            </a:r>
            <a:endParaRPr lang="en-IN" sz="2000" dirty="0" smtClean="0">
              <a:latin typeface="Georgia" pitchFamily="18" charset="0"/>
            </a:endParaRPr>
          </a:p>
          <a:p>
            <a:pPr lvl="3"/>
            <a:r>
              <a:rPr lang="en-US" sz="2000" dirty="0" smtClean="0">
                <a:latin typeface="Georgia" pitchFamily="18" charset="0"/>
              </a:rPr>
              <a:t>Promotes healing and return to function</a:t>
            </a:r>
          </a:p>
          <a:p>
            <a:r>
              <a:rPr lang="en-US" sz="2000" b="1" dirty="0" err="1" smtClean="0">
                <a:latin typeface="Georgia" pitchFamily="18" charset="0"/>
              </a:rPr>
              <a:t>Cryokinetics</a:t>
            </a:r>
            <a:r>
              <a:rPr lang="en-US" sz="2000" b="1" dirty="0" smtClean="0">
                <a:latin typeface="Georgia" pitchFamily="18" charset="0"/>
              </a:rPr>
              <a:t>: Disadvantages</a:t>
            </a:r>
            <a:endParaRPr lang="en-IN" sz="2000" b="1" dirty="0" smtClean="0">
              <a:latin typeface="Georgia" pitchFamily="18" charset="0"/>
            </a:endParaRPr>
          </a:p>
          <a:p>
            <a:r>
              <a:rPr lang="en-US" sz="2000" dirty="0" smtClean="0">
                <a:latin typeface="Georgia" pitchFamily="18" charset="0"/>
              </a:rPr>
              <a:t> Pain during initial session</a:t>
            </a:r>
            <a:endParaRPr lang="en-IN" sz="2000" dirty="0" smtClean="0">
              <a:latin typeface="Georgia" pitchFamily="18" charset="0"/>
            </a:endParaRPr>
          </a:p>
          <a:p>
            <a:pPr lvl="0"/>
            <a:r>
              <a:rPr lang="en-US" sz="2000" dirty="0" smtClean="0">
                <a:latin typeface="Georgia" pitchFamily="18" charset="0"/>
              </a:rPr>
              <a:t>Cold can be messy.</a:t>
            </a:r>
            <a:endParaRPr lang="en-IN" sz="2000" dirty="0" smtClean="0">
              <a:latin typeface="Georgia" pitchFamily="18" charset="0"/>
            </a:endParaRPr>
          </a:p>
          <a:p>
            <a:pPr lvl="3"/>
            <a:endParaRPr lang="en-IN" sz="2000" dirty="0" smtClean="0">
              <a:latin typeface="Georgia" pitchFamily="18" charset="0"/>
            </a:endParaRPr>
          </a:p>
          <a:p>
            <a:endParaRPr lang="en-IN" sz="2000" b="1" dirty="0" smtClean="0"/>
          </a:p>
          <a:p>
            <a:r>
              <a:rPr lang="en-US" sz="2000" dirty="0" smtClean="0"/>
              <a:t> </a:t>
            </a:r>
            <a:endParaRPr lang="en-IN" sz="2000" dirty="0" smtClean="0"/>
          </a:p>
          <a:p>
            <a:r>
              <a:rPr lang="en-US" sz="2000" dirty="0" smtClean="0"/>
              <a:t/>
            </a:r>
            <a:br>
              <a:rPr lang="en-US" sz="2000" dirty="0" smtClean="0"/>
            </a:br>
            <a:endParaRPr lang="en-IN" sz="2000" dirty="0" smtClean="0"/>
          </a:p>
          <a:p>
            <a:r>
              <a:rPr lang="en-US" sz="2000" dirty="0" smtClean="0"/>
              <a:t> </a:t>
            </a:r>
            <a:endParaRPr lang="en-IN" sz="2000" dirty="0" smtClean="0"/>
          </a:p>
          <a:p>
            <a:r>
              <a:rPr lang="en-US" sz="2000" dirty="0" smtClean="0"/>
              <a:t> </a:t>
            </a:r>
            <a:endParaRPr lang="en-IN" sz="2000" dirty="0" smtClean="0"/>
          </a:p>
          <a:p>
            <a:r>
              <a:rPr lang="en-US" sz="2000" dirty="0" smtClean="0"/>
              <a:t> </a:t>
            </a:r>
            <a:endParaRPr lang="en-IN" sz="2000" dirty="0" smtClean="0"/>
          </a:p>
          <a:p>
            <a:r>
              <a:rPr lang="en-US" sz="2000" dirty="0" smtClean="0"/>
              <a:t> </a:t>
            </a:r>
            <a:endParaRPr lang="en-IN" sz="2000" dirty="0" smtClean="0"/>
          </a:p>
          <a:p>
            <a:r>
              <a:rPr lang="en-US" sz="2000" dirty="0" smtClean="0"/>
              <a:t> </a:t>
            </a:r>
            <a:endParaRPr lang="en-IN" sz="2000" dirty="0" smtClean="0"/>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0"/>
            <a:ext cx="1722750" cy="323165"/>
          </a:xfrm>
          <a:prstGeom prst="rect">
            <a:avLst/>
          </a:prstGeom>
          <a:noFill/>
          <a:ln w="9525">
            <a:noFill/>
            <a:miter lim="800000"/>
            <a:headEnd/>
            <a:tailEnd/>
          </a:ln>
          <a:effectLst/>
        </p:spPr>
        <p:txBody>
          <a:bodyPr vert="horz" wrap="none" lIns="771282" tIns="45720" rIns="934743" bIns="0" numCol="1" anchor="ctr" anchorCtr="0" compatLnSpc="1">
            <a:prstTxWarp prst="textNoShape">
              <a:avLst/>
            </a:prstTxWarp>
            <a:spAutoFit/>
          </a:bodyPr>
          <a:lstStyle/>
          <a:p>
            <a:endParaRPr lang="en-IN"/>
          </a:p>
        </p:txBody>
      </p:sp>
      <p:sp>
        <p:nvSpPr>
          <p:cNvPr id="53251" name="Rectangle 3"/>
          <p:cNvSpPr>
            <a:spLocks noChangeArrowheads="1"/>
          </p:cNvSpPr>
          <p:nvPr/>
        </p:nvSpPr>
        <p:spPr bwMode="auto">
          <a:xfrm>
            <a:off x="-1" y="457200"/>
            <a:ext cx="8894299" cy="5955476"/>
          </a:xfrm>
          <a:prstGeom prst="rect">
            <a:avLst/>
          </a:prstGeom>
          <a:noFill/>
          <a:ln w="9525">
            <a:noFill/>
            <a:miter lim="800000"/>
            <a:headEnd/>
            <a:tailEnd/>
          </a:ln>
          <a:effectLst/>
        </p:spPr>
        <p:txBody>
          <a:bodyPr vert="horz" wrap="square" lIns="771282" tIns="45720" rIns="934743"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419225" algn="l"/>
              </a:tabLst>
            </a:pPr>
            <a:r>
              <a:rPr kumimoji="0" lang="en-US" sz="2400" b="1" i="0" u="none" strike="noStrike" cap="none" normalizeH="0" baseline="0" dirty="0" err="1" smtClean="0">
                <a:ln>
                  <a:noFill/>
                </a:ln>
                <a:effectLst/>
                <a:latin typeface="Georgia" pitchFamily="18" charset="0"/>
                <a:ea typeface="Carlito"/>
                <a:cs typeface="Carlito"/>
              </a:rPr>
              <a:t>Cryokinetics</a:t>
            </a:r>
            <a:r>
              <a:rPr kumimoji="0" lang="en-US" sz="2400" b="1" i="0" u="none" strike="noStrike" cap="none" normalizeH="0" baseline="0" dirty="0" smtClean="0">
                <a:ln>
                  <a:noFill/>
                </a:ln>
                <a:effectLst/>
                <a:latin typeface="Georgia" pitchFamily="18" charset="0"/>
                <a:ea typeface="Carlito"/>
                <a:cs typeface="Carlito"/>
              </a:rPr>
              <a:t>: Indications</a:t>
            </a: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Sprains—dynamite treatment</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Ankle (especially)</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Fingers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Strength training</a:t>
            </a:r>
          </a:p>
          <a:p>
            <a:pPr algn="ctr"/>
            <a:r>
              <a:rPr lang="en-US" sz="2400" b="1" dirty="0" err="1" smtClean="0">
                <a:latin typeface="Georgia" pitchFamily="18" charset="0"/>
              </a:rPr>
              <a:t>Cryokinetics</a:t>
            </a:r>
            <a:r>
              <a:rPr lang="en-US" sz="2400" b="1" dirty="0" smtClean="0">
                <a:latin typeface="Georgia" pitchFamily="18" charset="0"/>
              </a:rPr>
              <a:t>: Contraindications</a:t>
            </a:r>
            <a:endParaRPr lang="en-IN" sz="2400" b="1" dirty="0" smtClean="0">
              <a:latin typeface="Georgia" pitchFamily="18" charset="0"/>
            </a:endParaRPr>
          </a:p>
          <a:p>
            <a:r>
              <a:rPr lang="en-US" sz="2400" dirty="0" smtClean="0">
                <a:latin typeface="Georgia" pitchFamily="18" charset="0"/>
              </a:rPr>
              <a:t> Any exercise or activity that causes pain</a:t>
            </a:r>
            <a:r>
              <a:rPr lang="en-IN" sz="2400" dirty="0" smtClean="0">
                <a:latin typeface="Georgia" pitchFamily="18" charset="0"/>
              </a:rPr>
              <a:t>.</a:t>
            </a:r>
            <a:r>
              <a:rPr lang="en-US" sz="2400" dirty="0" smtClean="0">
                <a:latin typeface="Georgia" pitchFamily="18" charset="0"/>
              </a:rPr>
              <a:t>Use of ice on a patient who is hypersensitive to cold</a:t>
            </a:r>
          </a:p>
          <a:p>
            <a:pPr algn="ctr"/>
            <a:r>
              <a:rPr lang="en-US" sz="2400" b="1" dirty="0" smtClean="0">
                <a:latin typeface="Georgia" pitchFamily="18" charset="0"/>
              </a:rPr>
              <a:t>Principles of </a:t>
            </a:r>
            <a:r>
              <a:rPr lang="en-US" sz="2400" b="1" dirty="0" err="1" smtClean="0">
                <a:latin typeface="Georgia" pitchFamily="18" charset="0"/>
              </a:rPr>
              <a:t>Cryokinetics</a:t>
            </a:r>
            <a:r>
              <a:rPr lang="en-US" sz="2400" b="1" dirty="0" smtClean="0">
                <a:latin typeface="Georgia" pitchFamily="18" charset="0"/>
              </a:rPr>
              <a:t> Exercise</a:t>
            </a:r>
            <a:endParaRPr lang="en-IN" sz="2400" b="1" dirty="0" smtClean="0">
              <a:latin typeface="Georgia" pitchFamily="18" charset="0"/>
            </a:endParaRPr>
          </a:p>
          <a:p>
            <a:r>
              <a:rPr lang="en-US" sz="2400" dirty="0" smtClean="0">
                <a:latin typeface="Georgia" pitchFamily="18" charset="0"/>
              </a:rPr>
              <a:t> All exercise should be active.</a:t>
            </a:r>
            <a:endParaRPr lang="en-IN" sz="2400" dirty="0" smtClean="0">
              <a:latin typeface="Georgia" pitchFamily="18" charset="0"/>
            </a:endParaRPr>
          </a:p>
          <a:p>
            <a:r>
              <a:rPr lang="en-US" sz="2400" dirty="0" smtClean="0">
                <a:latin typeface="Georgia" pitchFamily="18" charset="0"/>
              </a:rPr>
              <a:t>Performed by the patient</a:t>
            </a:r>
            <a:endParaRPr lang="en-IN" sz="2400" dirty="0" smtClean="0">
              <a:latin typeface="Georgia" pitchFamily="18" charset="0"/>
            </a:endParaRPr>
          </a:p>
          <a:p>
            <a:pPr lvl="0"/>
            <a:r>
              <a:rPr lang="en-US" sz="2400" dirty="0" smtClean="0">
                <a:latin typeface="Georgia" pitchFamily="18" charset="0"/>
              </a:rPr>
              <a:t>Exercise must be graded</a:t>
            </a:r>
            <a:endParaRPr lang="en-IN" sz="2400" dirty="0" smtClean="0">
              <a:latin typeface="Georgia" pitchFamily="18" charset="0"/>
            </a:endParaRPr>
          </a:p>
          <a:p>
            <a:pPr lvl="0"/>
            <a:r>
              <a:rPr lang="en-US" sz="2400" dirty="0" smtClean="0">
                <a:latin typeface="Georgia" pitchFamily="18" charset="0"/>
              </a:rPr>
              <a:t>Begin with range of motion exercises.</a:t>
            </a:r>
            <a:endParaRPr lang="en-IN" sz="2400" dirty="0" smtClean="0">
              <a:latin typeface="Georgia" pitchFamily="18" charset="0"/>
            </a:endParaRPr>
          </a:p>
          <a:p>
            <a:pPr lvl="0"/>
            <a:r>
              <a:rPr lang="en-US" sz="2400" dirty="0" smtClean="0">
                <a:latin typeface="Georgia" pitchFamily="18" charset="0"/>
              </a:rPr>
              <a:t>Progress through increasing levels of difficulty.</a:t>
            </a:r>
            <a:endParaRPr lang="en-IN" sz="2400" dirty="0" smtClean="0">
              <a:latin typeface="Georgia" pitchFamily="18" charset="0"/>
            </a:endParaRPr>
          </a:p>
          <a:p>
            <a:r>
              <a:rPr lang="en-US" sz="2400" dirty="0" smtClean="0">
                <a:latin typeface="Georgia" pitchFamily="18" charset="0"/>
              </a:rPr>
              <a:t>Full sport activity is final level.</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0"/>
            <a:ext cx="1964727" cy="323165"/>
          </a:xfrm>
          <a:prstGeom prst="rect">
            <a:avLst/>
          </a:prstGeom>
          <a:noFill/>
          <a:ln w="9525">
            <a:noFill/>
            <a:miter lim="800000"/>
            <a:headEnd/>
            <a:tailEnd/>
          </a:ln>
          <a:effectLst/>
        </p:spPr>
        <p:txBody>
          <a:bodyPr vert="horz" wrap="none" lIns="1012506" tIns="45720" rIns="933156" bIns="0" numCol="1" anchor="ctr" anchorCtr="0" compatLnSpc="1">
            <a:prstTxWarp prst="textNoShape">
              <a:avLst/>
            </a:prstTxWarp>
            <a:spAutoFit/>
          </a:bodyPr>
          <a:lstStyle/>
          <a:p>
            <a:endParaRPr lang="en-IN"/>
          </a:p>
        </p:txBody>
      </p:sp>
      <p:sp>
        <p:nvSpPr>
          <p:cNvPr id="54275" name="Rectangle 3"/>
          <p:cNvSpPr>
            <a:spLocks noChangeArrowheads="1"/>
          </p:cNvSpPr>
          <p:nvPr/>
        </p:nvSpPr>
        <p:spPr bwMode="auto">
          <a:xfrm>
            <a:off x="359228" y="457200"/>
            <a:ext cx="8567057" cy="68018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000" b="0" i="0" u="none" strike="noStrike" cap="none" normalizeH="0" baseline="0" dirty="0" err="1" smtClean="0">
                <a:ln>
                  <a:noFill/>
                </a:ln>
                <a:solidFill>
                  <a:srgbClr val="C00000"/>
                </a:solidFill>
                <a:effectLst/>
                <a:latin typeface="Georgia" pitchFamily="18" charset="0"/>
                <a:ea typeface="Carlito"/>
                <a:cs typeface="Carlito"/>
              </a:rPr>
              <a:t>Cryostretch</a:t>
            </a:r>
            <a:r>
              <a:rPr kumimoji="0" lang="en-US" sz="2000" b="0" i="0" u="none" strike="noStrike" cap="none" normalizeH="0" baseline="0" dirty="0" smtClean="0">
                <a:ln>
                  <a:noFill/>
                </a:ln>
                <a:solidFill>
                  <a:srgbClr val="C00000"/>
                </a:solidFill>
                <a:effectLst/>
                <a:latin typeface="Georgia" pitchFamily="18" charset="0"/>
                <a:ea typeface="Carlito"/>
                <a:cs typeface="Carlito"/>
              </a:rPr>
              <a:t> for muscle injuries</a:t>
            </a:r>
            <a:endParaRPr kumimoji="0" lang="en-US" sz="2000" b="0" i="0" u="none" strike="noStrike" cap="none" normalizeH="0" baseline="0" dirty="0" smtClean="0">
              <a:ln>
                <a:noFill/>
              </a:ln>
              <a:solidFill>
                <a:schemeClr val="tx1"/>
              </a:solidFill>
              <a:effectLst/>
              <a:latin typeface="Georgia" pitchFamily="18"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Most ( strains and contusions)result in muscle spasm or tightness.</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Many mild muscle pulls are actually muscle in spasm rather than torn muscle fiber.</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Reduce spasm with </a:t>
            </a:r>
            <a:r>
              <a:rPr kumimoji="0" lang="en-US" sz="2000" b="0" i="0" u="none" strike="noStrike" cap="none" normalizeH="0" baseline="0" dirty="0" err="1" smtClean="0">
                <a:ln>
                  <a:noFill/>
                </a:ln>
                <a:solidFill>
                  <a:schemeClr val="tx1"/>
                </a:solidFill>
                <a:effectLst/>
                <a:latin typeface="Georgia" pitchFamily="18" charset="0"/>
                <a:ea typeface="Carlito"/>
                <a:cs typeface="Carlito"/>
              </a:rPr>
              <a:t>cryostretch</a:t>
            </a:r>
            <a:r>
              <a:rPr kumimoji="0" lang="en-US" sz="2000" b="0" i="0" u="none" strike="noStrike" cap="none" normalizeH="0" baseline="0" dirty="0" smtClean="0">
                <a:ln>
                  <a:noFill/>
                </a:ln>
                <a:solidFill>
                  <a:schemeClr val="tx1"/>
                </a:solidFill>
                <a:effectLst/>
                <a:latin typeface="Georgia" pitchFamily="18" charset="0"/>
                <a:ea typeface="Carlito"/>
                <a:cs typeface="Carlito"/>
              </a:rPr>
              <a:t>.</a:t>
            </a:r>
          </a:p>
          <a:p>
            <a:r>
              <a:rPr lang="en-US" sz="2000" b="1" dirty="0" smtClean="0">
                <a:latin typeface="Georgia" pitchFamily="18" charset="0"/>
              </a:rPr>
              <a:t>Rehabilitation goal</a:t>
            </a:r>
            <a:endParaRPr lang="en-IN" sz="2000" b="1" dirty="0" smtClean="0">
              <a:latin typeface="Georgia" pitchFamily="18" charset="0"/>
            </a:endParaRPr>
          </a:p>
          <a:p>
            <a:r>
              <a:rPr lang="en-US" sz="2000" dirty="0" smtClean="0">
                <a:latin typeface="Georgia" pitchFamily="18" charset="0"/>
              </a:rPr>
              <a:t> Promote healing, if tissue torn.</a:t>
            </a:r>
            <a:endParaRPr lang="en-IN" sz="2000" dirty="0" smtClean="0">
              <a:latin typeface="Georgia" pitchFamily="18" charset="0"/>
            </a:endParaRPr>
          </a:p>
          <a:p>
            <a:pPr lvl="0"/>
            <a:r>
              <a:rPr lang="en-US" sz="2000" dirty="0" smtClean="0">
                <a:latin typeface="Georgia" pitchFamily="18" charset="0"/>
              </a:rPr>
              <a:t>Control pain</a:t>
            </a:r>
            <a:endParaRPr lang="en-IN" sz="2000" dirty="0" smtClean="0">
              <a:latin typeface="Georgia" pitchFamily="18" charset="0"/>
            </a:endParaRPr>
          </a:p>
          <a:p>
            <a:pPr lvl="0"/>
            <a:r>
              <a:rPr lang="en-US" sz="2000" dirty="0" smtClean="0">
                <a:latin typeface="Georgia" pitchFamily="18" charset="0"/>
              </a:rPr>
              <a:t>Reduce spasm</a:t>
            </a:r>
            <a:endParaRPr lang="en-IN" sz="2000" dirty="0" smtClean="0">
              <a:latin typeface="Georgia" pitchFamily="18" charset="0"/>
            </a:endParaRPr>
          </a:p>
          <a:p>
            <a:pPr lvl="0"/>
            <a:r>
              <a:rPr lang="en-US" sz="2000" dirty="0" smtClean="0">
                <a:latin typeface="Georgia" pitchFamily="18" charset="0"/>
              </a:rPr>
              <a:t>Control neural inhibition</a:t>
            </a:r>
          </a:p>
          <a:p>
            <a:r>
              <a:rPr lang="en-US" sz="2000" b="1" dirty="0" err="1" smtClean="0">
                <a:latin typeface="Georgia" pitchFamily="18" charset="0"/>
              </a:rPr>
              <a:t>Cryostretch</a:t>
            </a:r>
            <a:r>
              <a:rPr lang="en-US" sz="2000" b="1" dirty="0" smtClean="0">
                <a:latin typeface="Georgia" pitchFamily="18" charset="0"/>
              </a:rPr>
              <a:t>: Application Parameters</a:t>
            </a:r>
            <a:endParaRPr lang="en-IN" sz="2000" b="1" dirty="0" smtClean="0">
              <a:latin typeface="Georgia" pitchFamily="18" charset="0"/>
            </a:endParaRPr>
          </a:p>
          <a:p>
            <a:pPr lvl="1"/>
            <a:r>
              <a:rPr lang="en-US" sz="2000" dirty="0" smtClean="0">
                <a:latin typeface="Georgia" pitchFamily="18" charset="0"/>
              </a:rPr>
              <a:t>Three sets</a:t>
            </a:r>
            <a:endParaRPr lang="en-IN" sz="2000" dirty="0" smtClean="0">
              <a:latin typeface="Georgia" pitchFamily="18" charset="0"/>
            </a:endParaRPr>
          </a:p>
          <a:p>
            <a:pPr lvl="2"/>
            <a:r>
              <a:rPr lang="en-US" sz="2000" dirty="0" smtClean="0">
                <a:latin typeface="Georgia" pitchFamily="18" charset="0"/>
              </a:rPr>
              <a:t>Numb with ice then activity</a:t>
            </a:r>
            <a:endParaRPr lang="en-IN" sz="2000" dirty="0" smtClean="0">
              <a:latin typeface="Georgia" pitchFamily="18" charset="0"/>
            </a:endParaRPr>
          </a:p>
          <a:p>
            <a:pPr lvl="3"/>
            <a:r>
              <a:rPr lang="en-US" sz="2000" dirty="0" smtClean="0">
                <a:latin typeface="Georgia" pitchFamily="18" charset="0"/>
              </a:rPr>
              <a:t>Activity consists of two 65 sec bouts of exercise with 20 sec rest between bouts</a:t>
            </a:r>
            <a:endParaRPr lang="en-IN" sz="2000" dirty="0" smtClean="0">
              <a:latin typeface="Georgia" pitchFamily="18" charset="0"/>
            </a:endParaRPr>
          </a:p>
          <a:p>
            <a:pPr lvl="1"/>
            <a:r>
              <a:rPr lang="en-US" sz="2000" dirty="0" smtClean="0">
                <a:latin typeface="Georgia" pitchFamily="18" charset="0"/>
              </a:rPr>
              <a:t>65 sec bout</a:t>
            </a:r>
            <a:endParaRPr lang="en-IN" sz="2000" dirty="0" smtClean="0">
              <a:latin typeface="Georgia" pitchFamily="18" charset="0"/>
            </a:endParaRPr>
          </a:p>
          <a:p>
            <a:pPr lvl="2"/>
            <a:r>
              <a:rPr lang="en-US" sz="2000" dirty="0" smtClean="0">
                <a:latin typeface="Georgia" pitchFamily="18" charset="0"/>
              </a:rPr>
              <a:t>Stretch muscle to limits and hold 20 sec</a:t>
            </a:r>
            <a:endParaRPr lang="en-IN" sz="2000" dirty="0" smtClean="0">
              <a:latin typeface="Georgia" pitchFamily="18" charset="0"/>
            </a:endParaRPr>
          </a:p>
          <a:p>
            <a:pPr lvl="2"/>
            <a:r>
              <a:rPr lang="en-US" sz="2000" dirty="0" smtClean="0">
                <a:latin typeface="Georgia" pitchFamily="18" charset="0"/>
              </a:rPr>
              <a:t>Three static stretches, interspersed with maximal isometric contraction (hold–relax)</a:t>
            </a:r>
            <a:endParaRPr lang="en-IN" sz="2000" dirty="0" smtClean="0">
              <a:latin typeface="Georgia" pitchFamily="18" charset="0"/>
            </a:endParaRPr>
          </a:p>
          <a:p>
            <a:pPr lvl="0"/>
            <a:endParaRPr lang="en-IN" sz="2800" dirty="0" smtClean="0"/>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241905" y="1397000"/>
          <a:ext cx="660189" cy="4064000"/>
        </p:xfrm>
        <a:graphic>
          <a:graphicData uri="http://schemas.openxmlformats.org/drawingml/2006/table">
            <a:tbl>
              <a:tblPr/>
              <a:tblGrid>
                <a:gridCol w="660189">
                  <a:extLst>
                    <a:ext uri="{9D8B030D-6E8A-4147-A177-3AD203B41FA5}">
                      <a16:colId xmlns:a16="http://schemas.microsoft.com/office/drawing/2014/main" val="20000"/>
                    </a:ext>
                  </a:extLst>
                </a:gridCol>
              </a:tblGrid>
              <a:tr h="1403106">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406563">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74052">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406563">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474052">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406563">
                <a:tc>
                  <a:txBody>
                    <a:bodyPr/>
                    <a:lstStyle/>
                    <a:p>
                      <a:pPr>
                        <a:spcAft>
                          <a:spcPts val="0"/>
                        </a:spcAft>
                      </a:pPr>
                      <a:endParaRPr lang="en-US" sz="250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493101">
                <a:tc>
                  <a:txBody>
                    <a:bodyPr/>
                    <a:lstStyle/>
                    <a:p>
                      <a:pPr>
                        <a:spcAft>
                          <a:spcPts val="0"/>
                        </a:spcAft>
                      </a:pPr>
                      <a:endParaRPr lang="en-US" sz="2500" dirty="0">
                        <a:latin typeface="Times New Roman"/>
                        <a:ea typeface="Times New Roman"/>
                        <a:cs typeface="Times New Roman"/>
                      </a:endParaRPr>
                    </a:p>
                  </a:txBody>
                  <a:tcPr marL="0" marR="0" marT="0" marB="0">
                    <a:lnL w="19050" cap="flat" cmpd="sng" algn="ctr">
                      <a:solidFill>
                        <a:srgbClr val="C0C0C0"/>
                      </a:solidFill>
                      <a:prstDash val="solid"/>
                      <a:round/>
                      <a:headEnd type="none" w="med" len="med"/>
                      <a:tailEnd type="none" w="med" len="med"/>
                    </a:lnL>
                    <a:lnR w="19050" cap="flat" cmpd="sng" algn="ctr">
                      <a:solidFill>
                        <a:srgbClr val="C0C0C0"/>
                      </a:solidFill>
                      <a:prstDash val="solid"/>
                      <a:round/>
                      <a:headEnd type="none" w="med" len="med"/>
                      <a:tailEnd type="none" w="med" len="med"/>
                    </a:lnR>
                    <a:lnT w="19050" cap="flat" cmpd="sng" algn="ctr">
                      <a:solidFill>
                        <a:srgbClr val="C0C0C0"/>
                      </a:solidFill>
                      <a:prstDash val="solid"/>
                      <a:round/>
                      <a:headEnd type="none" w="med" len="med"/>
                      <a:tailEnd type="none" w="med" len="med"/>
                    </a:lnT>
                    <a:lnB w="19050" cap="flat" cmpd="sng" algn="ctr">
                      <a:solidFill>
                        <a:srgbClr val="C0C0C0"/>
                      </a:solidFill>
                      <a:prstDash val="solid"/>
                      <a:round/>
                      <a:headEnd type="none" w="med" len="med"/>
                      <a:tailEnd type="none" w="med" len="med"/>
                    </a:lnB>
                    <a:solidFill>
                      <a:srgbClr val="FF0000"/>
                    </a:solidFill>
                  </a:tcPr>
                </a:tc>
                <a:extLst>
                  <a:ext uri="{0D108BD9-81ED-4DB2-BD59-A6C34878D82A}">
                    <a16:rowId xmlns:a16="http://schemas.microsoft.com/office/drawing/2014/main" val="10006"/>
                  </a:ext>
                </a:extLst>
              </a:tr>
            </a:tbl>
          </a:graphicData>
        </a:graphic>
      </p:graphicFrame>
      <p:sp>
        <p:nvSpPr>
          <p:cNvPr id="2049" name="Text Box 1"/>
          <p:cNvSpPr txBox="1">
            <a:spLocks noChangeArrowheads="1"/>
          </p:cNvSpPr>
          <p:nvPr/>
        </p:nvSpPr>
        <p:spPr bwMode="auto">
          <a:xfrm>
            <a:off x="7232650" y="539750"/>
            <a:ext cx="792163" cy="4891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58719" tIns="45720" rIns="934743" bIns="0" numCol="1" anchor="ctr" anchorCtr="0" compatLnSpc="1">
            <a:prstTxWarp prst="textNoShape">
              <a:avLst/>
            </a:prstTxWarp>
            <a:spAutoFit/>
          </a:bodyPr>
          <a:lstStyle/>
          <a:p>
            <a:endParaRPr lang="en-IN"/>
          </a:p>
        </p:txBody>
      </p:sp>
      <p:sp>
        <p:nvSpPr>
          <p:cNvPr id="2053" name="Rectangle 5"/>
          <p:cNvSpPr>
            <a:spLocks noChangeArrowheads="1"/>
          </p:cNvSpPr>
          <p:nvPr/>
        </p:nvSpPr>
        <p:spPr bwMode="auto">
          <a:xfrm>
            <a:off x="381000" y="457200"/>
            <a:ext cx="84582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97063" algn="l"/>
              </a:tabLst>
            </a:pPr>
            <a:r>
              <a:rPr kumimoji="0" lang="en-US" sz="3200" b="0" i="0" u="none" strike="noStrike" cap="none" normalizeH="0" baseline="0" dirty="0" err="1" smtClean="0">
                <a:ln>
                  <a:noFill/>
                </a:ln>
                <a:solidFill>
                  <a:srgbClr val="C00000"/>
                </a:solidFill>
                <a:effectLst/>
                <a:latin typeface="Georgia" pitchFamily="18" charset="0"/>
                <a:ea typeface="Carlito"/>
                <a:cs typeface="Carlito"/>
              </a:rPr>
              <a:t>Cryostretch</a:t>
            </a:r>
            <a:r>
              <a:rPr kumimoji="0" lang="en-US" sz="3200" b="0" i="0" u="none" strike="noStrike" cap="none" normalizeH="0" baseline="0" dirty="0" smtClean="0">
                <a:ln>
                  <a:noFill/>
                </a:ln>
                <a:solidFill>
                  <a:srgbClr val="C00000"/>
                </a:solidFill>
                <a:effectLst/>
                <a:latin typeface="Georgia" pitchFamily="18" charset="0"/>
                <a:ea typeface="Carlito"/>
                <a:cs typeface="Carlito"/>
              </a:rPr>
              <a:t>: Application Parameters</a:t>
            </a:r>
            <a:endParaRPr kumimoji="0" lang="en-US" sz="3200" b="0" i="0" u="none" strike="noStrike" cap="none" normalizeH="0" baseline="0" dirty="0" smtClean="0">
              <a:ln>
                <a:noFill/>
              </a:ln>
              <a:solidFill>
                <a:schemeClr val="tx1"/>
              </a:solidFill>
              <a:effectLst/>
              <a:latin typeface="Georgia" pitchFamily="18"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None/>
              <a:tabLst>
                <a:tab pos="1897063" algn="l"/>
              </a:tabLst>
            </a:pPr>
            <a:r>
              <a:rPr kumimoji="0" lang="en-US" sz="3200" b="0" i="0" u="none" strike="noStrike" cap="none" normalizeH="0" baseline="0" dirty="0" smtClean="0">
                <a:ln>
                  <a:noFill/>
                </a:ln>
                <a:solidFill>
                  <a:srgbClr val="C00000"/>
                </a:solidFill>
                <a:effectLst/>
                <a:latin typeface="Georgia" pitchFamily="18" charset="0"/>
                <a:ea typeface="Carlito"/>
                <a:cs typeface="Carlito"/>
              </a:rPr>
              <a:t>(cont.)                  </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Example exercise bout</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20 sec static stretch</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5 sec isometric contraction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10 sec static stretch</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5 sec isometric contraction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10 sec static stretch</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5 sec isometric contraction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897063" algn="l"/>
              </a:tabLst>
            </a:pPr>
            <a:r>
              <a:rPr kumimoji="0" lang="en-US" sz="3200" b="0" i="0" u="none" strike="noStrike" cap="none" normalizeH="0" baseline="0" dirty="0" smtClean="0">
                <a:ln>
                  <a:noFill/>
                </a:ln>
                <a:solidFill>
                  <a:schemeClr val="tx1"/>
                </a:solidFill>
                <a:effectLst/>
                <a:latin typeface="Georgia" pitchFamily="18" charset="0"/>
                <a:ea typeface="Carlito"/>
                <a:cs typeface="Carlito"/>
              </a:rPr>
              <a:t>10 sec static stretch</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295182" tIns="45720" rIns="3027996" bIns="0" numCol="1" anchor="ctr" anchorCtr="0" compatLnSpc="1">
            <a:prstTxWarp prst="textNoShape">
              <a:avLst/>
            </a:prstTxWarp>
            <a:spAutoFit/>
          </a:bodyPr>
          <a:lstStyle/>
          <a:p>
            <a:endParaRPr lang="en-IN"/>
          </a:p>
        </p:txBody>
      </p:sp>
      <p:sp>
        <p:nvSpPr>
          <p:cNvPr id="47107" name="Rectangle 3"/>
          <p:cNvSpPr>
            <a:spLocks noChangeArrowheads="1"/>
          </p:cNvSpPr>
          <p:nvPr/>
        </p:nvSpPr>
        <p:spPr bwMode="auto">
          <a:xfrm>
            <a:off x="304800" y="457200"/>
            <a:ext cx="86106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800" b="1" i="0" u="none" strike="noStrike" cap="none" normalizeH="0" baseline="0" dirty="0" err="1" smtClean="0">
                <a:ln>
                  <a:noFill/>
                </a:ln>
                <a:solidFill>
                  <a:srgbClr val="C00000"/>
                </a:solidFill>
                <a:effectLst/>
                <a:latin typeface="Georgia" pitchFamily="18" charset="0"/>
                <a:ea typeface="Carlito" charset="0"/>
                <a:cs typeface="Carlito" charset="0"/>
              </a:rPr>
              <a:t>Cryostretch</a:t>
            </a:r>
            <a:r>
              <a:rPr kumimoji="0" lang="en-US" sz="2800" b="1" i="0" u="none" strike="noStrike" cap="none" normalizeH="0" baseline="0" dirty="0" smtClean="0">
                <a:ln>
                  <a:noFill/>
                </a:ln>
                <a:solidFill>
                  <a:srgbClr val="C00000"/>
                </a:solidFill>
                <a:effectLst/>
                <a:latin typeface="Georgia" pitchFamily="18" charset="0"/>
                <a:ea typeface="Carlito" charset="0"/>
                <a:cs typeface="Carlito" charset="0"/>
              </a:rPr>
              <a:t>: Application Parameters (cont.)</a:t>
            </a:r>
            <a:endParaRPr kumimoji="0" lang="en-US" sz="2800" b="1"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Numb muscle (20 min max)</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65 sec stretch–contraction</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20 sec rest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Repeat 65 sec stretch–contraction</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err="1" smtClean="0">
                <a:ln>
                  <a:noFill/>
                </a:ln>
                <a:solidFill>
                  <a:schemeClr val="tx1"/>
                </a:solidFill>
                <a:effectLst/>
                <a:latin typeface="Georgia" pitchFamily="18" charset="0"/>
                <a:ea typeface="Carlito" charset="0"/>
                <a:cs typeface="Carlito" charset="0"/>
              </a:rPr>
              <a:t>Renumb</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Two more stretching bouts (20 sec rest)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err="1" smtClean="0">
                <a:ln>
                  <a:noFill/>
                </a:ln>
                <a:solidFill>
                  <a:schemeClr val="tx1"/>
                </a:solidFill>
                <a:effectLst/>
                <a:latin typeface="Georgia" pitchFamily="18" charset="0"/>
                <a:ea typeface="Carlito" charset="0"/>
                <a:cs typeface="Carlito" charset="0"/>
              </a:rPr>
              <a:t>Renumb</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Two more stretching bouts (20 sec rest)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23634" tIns="45720" rIns="934743" bIns="0" numCol="1" anchor="ctr" anchorCtr="0" compatLnSpc="1">
            <a:prstTxWarp prst="textNoShape">
              <a:avLst/>
            </a:prstTxWarp>
            <a:spAutoFit/>
          </a:bodyPr>
          <a:lstStyle/>
          <a:p>
            <a:endParaRPr lang="en-IN"/>
          </a:p>
        </p:txBody>
      </p:sp>
      <p:sp>
        <p:nvSpPr>
          <p:cNvPr id="48131" name="Rectangle 3"/>
          <p:cNvSpPr>
            <a:spLocks noChangeArrowheads="1"/>
          </p:cNvSpPr>
          <p:nvPr/>
        </p:nvSpPr>
        <p:spPr bwMode="auto">
          <a:xfrm>
            <a:off x="228600" y="457200"/>
            <a:ext cx="8686800"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3600" b="1" i="0" u="none" strike="noStrike" cap="none" normalizeH="0" baseline="0" dirty="0" smtClean="0">
                <a:ln>
                  <a:noFill/>
                </a:ln>
                <a:solidFill>
                  <a:srgbClr val="C00000"/>
                </a:solidFill>
                <a:effectLst/>
                <a:latin typeface="Georgia" pitchFamily="18" charset="0"/>
                <a:ea typeface="Carlito" charset="0"/>
                <a:cs typeface="Carlito" charset="0"/>
              </a:rPr>
              <a:t>Combined </a:t>
            </a:r>
            <a:r>
              <a:rPr kumimoji="0" lang="en-US" sz="3600" b="1" i="0" u="none" strike="noStrike" cap="none" normalizeH="0" baseline="0" dirty="0" err="1" smtClean="0">
                <a:ln>
                  <a:noFill/>
                </a:ln>
                <a:solidFill>
                  <a:srgbClr val="C00000"/>
                </a:solidFill>
                <a:effectLst/>
                <a:latin typeface="Georgia" pitchFamily="18" charset="0"/>
                <a:ea typeface="Carlito" charset="0"/>
                <a:cs typeface="Carlito" charset="0"/>
              </a:rPr>
              <a:t>Cryostretch</a:t>
            </a:r>
            <a:r>
              <a:rPr kumimoji="0" lang="en-US" sz="3600" b="1" i="0" u="none" strike="noStrike" cap="none" normalizeH="0" baseline="0" dirty="0" smtClean="0">
                <a:ln>
                  <a:noFill/>
                </a:ln>
                <a:solidFill>
                  <a:srgbClr val="C00000"/>
                </a:solidFill>
                <a:effectLst/>
                <a:latin typeface="Georgia" pitchFamily="18" charset="0"/>
                <a:ea typeface="Carlito" charset="0"/>
                <a:cs typeface="Carlito" charset="0"/>
              </a:rPr>
              <a:t> and</a:t>
            </a:r>
            <a:endParaRPr kumimoji="0" lang="en-US" sz="3600" b="1"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None/>
              <a:tabLst>
                <a:tab pos="788988" algn="l"/>
                <a:tab pos="790575" algn="l"/>
              </a:tabLst>
            </a:pPr>
            <a:r>
              <a:rPr kumimoji="0" lang="en-US" sz="3600" b="1" i="0" u="none" strike="noStrike" cap="none" normalizeH="0" baseline="0" dirty="0" err="1" smtClean="0">
                <a:ln>
                  <a:noFill/>
                </a:ln>
                <a:solidFill>
                  <a:srgbClr val="C00000"/>
                </a:solidFill>
                <a:effectLst/>
                <a:latin typeface="Georgia" pitchFamily="18" charset="0"/>
                <a:ea typeface="Carlito" charset="0"/>
                <a:cs typeface="Carlito" charset="0"/>
              </a:rPr>
              <a:t>Cryokinetics</a:t>
            </a:r>
            <a:endParaRPr kumimoji="0" lang="en-US" sz="3600" b="1"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i="0" u="none" strike="noStrike" cap="none" normalizeH="0" baseline="0" dirty="0" smtClean="0">
                <a:ln>
                  <a:noFill/>
                </a:ln>
                <a:solidFill>
                  <a:schemeClr val="tx1"/>
                </a:solidFill>
                <a:effectLst/>
                <a:latin typeface="Georgia" pitchFamily="18" charset="0"/>
                <a:ea typeface="Carlito" charset="0"/>
                <a:cs typeface="Carlito" charset="0"/>
              </a:rPr>
              <a:t>Begin and end with stretch</a:t>
            </a:r>
            <a:endParaRPr kumimoji="0" lang="en-US" sz="280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i="0" u="none" strike="noStrike" cap="none" normalizeH="0" baseline="0" dirty="0" smtClean="0">
                <a:ln>
                  <a:noFill/>
                </a:ln>
                <a:solidFill>
                  <a:schemeClr val="tx1"/>
                </a:solidFill>
                <a:effectLst/>
                <a:latin typeface="Georgia" pitchFamily="18" charset="0"/>
                <a:ea typeface="Carlito" charset="0"/>
                <a:cs typeface="Carlito" charset="0"/>
              </a:rPr>
              <a:t>Begin </a:t>
            </a:r>
            <a:r>
              <a:rPr kumimoji="0" lang="en-US" sz="2800" i="0" u="none" strike="noStrike" cap="none" normalizeH="0" baseline="0" dirty="0" err="1" smtClean="0">
                <a:ln>
                  <a:noFill/>
                </a:ln>
                <a:solidFill>
                  <a:schemeClr val="tx1"/>
                </a:solidFill>
                <a:effectLst/>
                <a:latin typeface="Georgia" pitchFamily="18" charset="0"/>
                <a:ea typeface="Carlito" charset="0"/>
                <a:cs typeface="Carlito" charset="0"/>
              </a:rPr>
              <a:t>cryokinetics</a:t>
            </a:r>
            <a:r>
              <a:rPr kumimoji="0" lang="en-US" sz="2800" i="0" u="none" strike="noStrike" cap="none" normalizeH="0" baseline="0" dirty="0" smtClean="0">
                <a:ln>
                  <a:noFill/>
                </a:ln>
                <a:solidFill>
                  <a:schemeClr val="tx1"/>
                </a:solidFill>
                <a:effectLst/>
                <a:latin typeface="Georgia" pitchFamily="18" charset="0"/>
                <a:ea typeface="Carlito" charset="0"/>
                <a:cs typeface="Carlito" charset="0"/>
              </a:rPr>
              <a:t> exercises with manually resisted muscle contractions (6-10) through a full ROM.</a:t>
            </a:r>
            <a:endParaRPr kumimoji="0" lang="en-US" sz="280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i="0" u="none" strike="noStrike" cap="none" normalizeH="0" baseline="0" dirty="0" smtClean="0">
                <a:ln>
                  <a:noFill/>
                </a:ln>
                <a:solidFill>
                  <a:schemeClr val="tx1"/>
                </a:solidFill>
                <a:effectLst/>
                <a:latin typeface="Georgia" pitchFamily="18" charset="0"/>
                <a:ea typeface="Carlito" charset="0"/>
                <a:cs typeface="Carlito" charset="0"/>
              </a:rPr>
              <a:t>Use DAPRE technique for further progression.</a:t>
            </a:r>
          </a:p>
          <a:p>
            <a:pPr eaLnBrk="0" fontAlgn="base" hangingPunct="0">
              <a:spcBef>
                <a:spcPct val="0"/>
              </a:spcBef>
              <a:spcAft>
                <a:spcPct val="0"/>
              </a:spcAft>
              <a:buFontTx/>
              <a:buChar char="•"/>
              <a:tabLst>
                <a:tab pos="788988" algn="l"/>
                <a:tab pos="790575" algn="l"/>
              </a:tabLst>
            </a:pPr>
            <a:r>
              <a:rPr lang="en-US" sz="2800" dirty="0" smtClean="0">
                <a:latin typeface="Georgia" pitchFamily="18" charset="0"/>
              </a:rPr>
              <a:t>Progress through all phases of rehabilitation using progressive functional activities.</a:t>
            </a:r>
            <a:endParaRPr lang="en-IN" sz="28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23634" tIns="45720" rIns="931569" bIns="0" numCol="1" anchor="ctr" anchorCtr="0" compatLnSpc="1">
            <a:prstTxWarp prst="textNoShape">
              <a:avLst/>
            </a:prstTxWarp>
            <a:spAutoFit/>
          </a:bodyPr>
          <a:lstStyle/>
          <a:p>
            <a:endParaRPr lang="en-IN"/>
          </a:p>
        </p:txBody>
      </p:sp>
      <p:sp>
        <p:nvSpPr>
          <p:cNvPr id="51203" name="Rectangle 3"/>
          <p:cNvSpPr>
            <a:spLocks noChangeArrowheads="1"/>
          </p:cNvSpPr>
          <p:nvPr/>
        </p:nvSpPr>
        <p:spPr bwMode="auto">
          <a:xfrm>
            <a:off x="381000" y="381000"/>
            <a:ext cx="8382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4400" b="0" i="0" u="none" strike="noStrike" cap="none" normalizeH="0" baseline="0" dirty="0" smtClean="0">
                <a:ln>
                  <a:noFill/>
                </a:ln>
                <a:solidFill>
                  <a:srgbClr val="C00000"/>
                </a:solidFill>
                <a:effectLst/>
                <a:latin typeface="Georgia" pitchFamily="18" charset="0"/>
                <a:ea typeface="Carlito" charset="0"/>
                <a:cs typeface="Carlito" charset="0"/>
              </a:rPr>
              <a:t>Dangers of </a:t>
            </a:r>
            <a:r>
              <a:rPr kumimoji="0" lang="en-US" sz="4400" b="0" i="0" u="none" strike="noStrike" cap="none" normalizeH="0" baseline="0" dirty="0" err="1" smtClean="0">
                <a:ln>
                  <a:noFill/>
                </a:ln>
                <a:solidFill>
                  <a:srgbClr val="C00000"/>
                </a:solidFill>
                <a:effectLst/>
                <a:latin typeface="Georgia" pitchFamily="18" charset="0"/>
                <a:ea typeface="Carlito" charset="0"/>
                <a:cs typeface="Carlito" charset="0"/>
              </a:rPr>
              <a:t>cryotherapy</a:t>
            </a:r>
            <a:endParaRPr kumimoji="0" lang="en-US" sz="4400" b="0"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Frost bite</a:t>
            </a:r>
            <a:endParaRPr kumimoji="0" lang="en-US" sz="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Nerve palsy</a:t>
            </a:r>
            <a:endParaRPr kumimoji="0" lang="en-US" sz="1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457200" y="754742"/>
            <a:ext cx="7717972" cy="54014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700" b="0" i="0" u="sng" strike="noStrike" cap="none" normalizeH="0" baseline="0" dirty="0" smtClean="0">
                <a:ln>
                  <a:noFill/>
                </a:ln>
                <a:solidFill>
                  <a:schemeClr val="tx1"/>
                </a:solidFill>
                <a:effectLst/>
                <a:latin typeface="Arial" pitchFamily="34" charset="0"/>
                <a:ea typeface="Arial" pitchFamily="34" charset="0"/>
                <a:cs typeface="Arial" pitchFamily="34" charset="0"/>
              </a:rPr>
              <a:t>INTRODUCTION: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Hydrotherapy is a method of treating disease by using water at different temperatures and in different ways.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Any activity performed in water to assist in rehabilitation and recovery from hard training or serious injury.</a:t>
            </a:r>
          </a:p>
          <a:p>
            <a:pPr eaLnBrk="0" fontAlgn="base" hangingPunct="0">
              <a:spcBef>
                <a:spcPct val="0"/>
              </a:spcBef>
              <a:spcAft>
                <a:spcPct val="0"/>
              </a:spcAft>
              <a:buFontTx/>
              <a:buChar char="•"/>
              <a:tabLst>
                <a:tab pos="914400" algn="l"/>
              </a:tabLst>
            </a:pPr>
            <a:r>
              <a:rPr lang="en-US" sz="2800" dirty="0" smtClean="0">
                <a:latin typeface="Georgia" pitchFamily="18" charset="0"/>
                <a:ea typeface="Arial" pitchFamily="34" charset="0"/>
                <a:cs typeface="Arial" pitchFamily="34" charset="0"/>
              </a:rPr>
              <a:t>It is a part of medicine, Specially in physiotherapy, that involves the use of water for </a:t>
            </a:r>
            <a:r>
              <a:rPr lang="en-US" sz="2800" b="1" dirty="0" smtClean="0">
                <a:latin typeface="Georgia" pitchFamily="18" charset="0"/>
                <a:ea typeface="Arial" pitchFamily="34" charset="0"/>
                <a:cs typeface="Arial" pitchFamily="34" charset="0"/>
              </a:rPr>
              <a:t>pain relief and treatment.</a:t>
            </a:r>
            <a:endParaRPr lang="en-US" dirty="0" smtClean="0">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4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9828" y="548640"/>
            <a:ext cx="8377310" cy="3724096"/>
          </a:xfrm>
          <a:prstGeom prst="rect">
            <a:avLst/>
          </a:prstGeom>
        </p:spPr>
        <p:txBody>
          <a:bodyPr wrap="square">
            <a:spAutoFit/>
          </a:bodyPr>
          <a:lstStyle/>
          <a:p>
            <a:pPr algn="just"/>
            <a:r>
              <a:rPr lang="en-IN" sz="3200" dirty="0" err="1" smtClean="0">
                <a:latin typeface="Georgia" pitchFamily="18" charset="0"/>
              </a:rPr>
              <a:t>Theterm</a:t>
            </a:r>
            <a:r>
              <a:rPr lang="en-IN" sz="3200" dirty="0" smtClean="0">
                <a:latin typeface="Georgia" pitchFamily="18" charset="0"/>
              </a:rPr>
              <a:t> (Hydrotherapy)encompasses a</a:t>
            </a:r>
          </a:p>
          <a:p>
            <a:pPr algn="just"/>
            <a:r>
              <a:rPr lang="en-IN" sz="3200" dirty="0" smtClean="0">
                <a:latin typeface="Georgia" pitchFamily="18" charset="0"/>
              </a:rPr>
              <a:t>broad range of approaches and therapeutic</a:t>
            </a:r>
          </a:p>
          <a:p>
            <a:pPr algn="just"/>
            <a:r>
              <a:rPr lang="en-IN" sz="3200" dirty="0" smtClean="0">
                <a:latin typeface="Georgia" pitchFamily="18" charset="0"/>
              </a:rPr>
              <a:t>methods that take advantage of the physical</a:t>
            </a:r>
          </a:p>
          <a:p>
            <a:pPr algn="just"/>
            <a:r>
              <a:rPr lang="en-IN" sz="3200" dirty="0" smtClean="0">
                <a:latin typeface="Georgia" pitchFamily="18" charset="0"/>
              </a:rPr>
              <a:t>properties of water, such as temperature and pressure, for therapeutic purposes, to</a:t>
            </a:r>
          </a:p>
          <a:p>
            <a:pPr algn="just"/>
            <a:r>
              <a:rPr lang="en-IN" sz="3200" dirty="0" smtClean="0">
                <a:latin typeface="Georgia" pitchFamily="18" charset="0"/>
              </a:rPr>
              <a:t>stimulate blood circulation and treat the</a:t>
            </a:r>
          </a:p>
          <a:p>
            <a:pPr algn="just"/>
            <a:r>
              <a:rPr lang="en-IN" sz="3200" dirty="0" smtClean="0">
                <a:latin typeface="Georgia" pitchFamily="18" charset="0"/>
              </a:rPr>
              <a:t>symptoms of certain diseases</a:t>
            </a:r>
            <a:r>
              <a:rPr lang="en-IN" sz="4400" dirty="0" smtClean="0">
                <a:latin typeface="Georgia" pitchFamily="18" charset="0"/>
              </a:rPr>
              <a:t>.</a:t>
            </a:r>
            <a:endParaRPr lang="en-IN" sz="44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74785" y="337623"/>
            <a:ext cx="7933903" cy="58939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914400" algn="l"/>
              </a:tabLst>
            </a:pPr>
            <a:r>
              <a:rPr kumimoji="0" lang="en-US" sz="2500" b="1" i="0" u="none" strike="noStrike" cap="none" normalizeH="0" baseline="0" dirty="0" smtClean="0">
                <a:ln>
                  <a:noFill/>
                </a:ln>
                <a:solidFill>
                  <a:schemeClr val="tx1"/>
                </a:solidFill>
                <a:effectLst/>
                <a:latin typeface="Arial" pitchFamily="34" charset="0"/>
                <a:ea typeface="Arial" pitchFamily="34" charset="0"/>
                <a:cs typeface="Arial" pitchFamily="34" charset="0"/>
              </a:rPr>
              <a:t>GOAL &amp; INDICATIONS</a:t>
            </a:r>
            <a:endParaRPr kumimoji="0" lang="en-US" sz="3200" b="1"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range of motion (ROM) exercise</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Initiate resistance training</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weight-bearing activities</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Enhance delivery of manual techniques</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Provide three-dimensional access to the patient</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cardiovascular exercise</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Initiate functional activity replication</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Minimize risk of injury or re-injury during rehabilitation</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Enhance patient relaxation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27074" y="239151"/>
            <a:ext cx="8451167" cy="7160167"/>
          </a:xfrm>
          <a:prstGeom prst="rect">
            <a:avLst/>
          </a:prstGeom>
          <a:noFill/>
          <a:ln w="9525">
            <a:noFill/>
            <a:miter lim="800000"/>
            <a:headEnd/>
            <a:tailEnd/>
          </a:ln>
          <a:effectLst/>
        </p:spPr>
        <p:txBody>
          <a:bodyPr vert="horz" wrap="square" lIns="91440" tIns="1345776" rIns="63480" bIns="1066464" numCol="1" anchor="ctr" anchorCtr="0" compatLnSpc="1">
            <a:prstTxWarp prst="textNoShape">
              <a:avLst/>
            </a:prstTxWarp>
            <a:spAutoFit/>
          </a:bodyPr>
          <a:lstStyle/>
          <a:p>
            <a:pPr marL="0" marR="0" lvl="0" indent="107950" algn="l" defTabSz="914400" rtl="0" eaLnBrk="1" fontAlgn="base" latinLnBrk="0" hangingPunct="1">
              <a:lnSpc>
                <a:spcPct val="100000"/>
              </a:lnSpc>
              <a:spcBef>
                <a:spcPct val="0"/>
              </a:spcBef>
              <a:spcAft>
                <a:spcPct val="0"/>
              </a:spcAft>
              <a:buClrTx/>
              <a:buSzTx/>
              <a:buFontTx/>
              <a:buNone/>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The four most important properties of water from a treatment point are:</a:t>
            </a:r>
            <a:endParaRPr kumimoji="0" lang="en-US" sz="1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1. Water is non-irritating, non-allergic, and totally compatible with human physiology both inside and outside of the body.</a:t>
            </a:r>
            <a:endParaRPr kumimoji="0" lang="en-US" sz="1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2. Water is a good heat conductor and at the same time greatly heat storing in capacity so that it is the ideal agent for manipulating body temperature.</a:t>
            </a:r>
            <a:endPar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5972" y="225083"/>
            <a:ext cx="8588327" cy="4809009"/>
          </a:xfrm>
          <a:prstGeom prst="rect">
            <a:avLst/>
          </a:prstGeom>
        </p:spPr>
        <p:txBody>
          <a:bodyPr wrap="square">
            <a:spAutoFit/>
          </a:bodyPr>
          <a:lstStyle/>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3.Water is totally conformable to the body surfaces. This means that it makes an intimate interface with whatever it comes in contact, which greatly facilitates its ability to affect the temperature the object it contacts.</a:t>
            </a:r>
            <a:endParaRPr lang="en-US" sz="1050" dirty="0" smtClean="0">
              <a:latin typeface="Georgia" pitchFamily="18" charset="0"/>
              <a:cs typeface="Arial" pitchFamily="34" charset="0"/>
            </a:endParaRPr>
          </a:p>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4.Water is inexpensive in spite of all its marvelous properties.</a:t>
            </a:r>
            <a:endParaRPr lang="en-US" sz="1600" dirty="0" smtClean="0">
              <a:latin typeface="Georgia" pitchFamily="18" charset="0"/>
              <a:ea typeface="Arial" pitchFamily="34" charset="0"/>
              <a:cs typeface="Arial" pitchFamily="34" charset="0"/>
            </a:endParaRPr>
          </a:p>
          <a:p>
            <a:pPr lvl="0" eaLnBrk="0" fontAlgn="base" hangingPunct="0">
              <a:spcBef>
                <a:spcPct val="0"/>
              </a:spcBef>
              <a:spcAft>
                <a:spcPct val="0"/>
              </a:spcAft>
              <a:tabLst>
                <a:tab pos="914400" algn="l"/>
              </a:tabLst>
            </a:pPr>
            <a:r>
              <a:rPr lang="en-US" sz="1600" dirty="0" smtClean="0">
                <a:latin typeface="Georgia" pitchFamily="18" charset="0"/>
                <a:ea typeface="Arial" pitchFamily="34" charset="0"/>
                <a:cs typeface="Arial" pitchFamily="34" charset="0"/>
              </a:rPr>
              <a:t/>
            </a:r>
            <a:br>
              <a:rPr lang="en-US" sz="1600" dirty="0" smtClean="0">
                <a:latin typeface="Georgia" pitchFamily="18" charset="0"/>
                <a:ea typeface="Arial" pitchFamily="34" charset="0"/>
                <a:cs typeface="Arial" pitchFamily="34" charset="0"/>
              </a:rPr>
            </a:br>
            <a:r>
              <a:rPr lang="en-US" sz="2400" dirty="0" smtClean="0">
                <a:latin typeface="Georgia" pitchFamily="18" charset="0"/>
                <a:ea typeface="Arial" pitchFamily="34" charset="0"/>
                <a:cs typeface="Arial" pitchFamily="34" charset="0"/>
              </a:rPr>
              <a:t>In common with other forms of matter, water has certain physical properties which include weight, density, buoyancy, Hydrostatic pressure, and surface tension.</a:t>
            </a:r>
            <a:endParaRPr lang="en-US" sz="1050" dirty="0" smtClean="0">
              <a:latin typeface="Georgia" pitchFamily="18" charset="0"/>
              <a:cs typeface="Arial" pitchFamily="34" charset="0"/>
            </a:endParaRPr>
          </a:p>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The most important physical laws of water  that physiotherapist should understand and apply when giving hydrotherapy, are </a:t>
            </a:r>
            <a:r>
              <a:rPr lang="en-US" sz="2400" b="1" dirty="0" smtClean="0">
                <a:latin typeface="Georgia" pitchFamily="18" charset="0"/>
                <a:ea typeface="Arial" pitchFamily="34" charset="0"/>
                <a:cs typeface="Arial" pitchFamily="34" charset="0"/>
              </a:rPr>
              <a:t>buoyancy </a:t>
            </a:r>
            <a:r>
              <a:rPr lang="en-US" sz="2400" dirty="0" smtClean="0">
                <a:latin typeface="Georgia" pitchFamily="18" charset="0"/>
                <a:ea typeface="Arial" pitchFamily="34" charset="0"/>
                <a:cs typeface="Arial" pitchFamily="34" charset="0"/>
              </a:rPr>
              <a:t>and </a:t>
            </a:r>
            <a:r>
              <a:rPr lang="en-US" sz="2400" b="1" dirty="0" smtClean="0">
                <a:latin typeface="Georgia" pitchFamily="18" charset="0"/>
                <a:ea typeface="Arial" pitchFamily="34" charset="0"/>
                <a:cs typeface="Arial" pitchFamily="34" charset="0"/>
              </a:rPr>
              <a:t>hydrostatic pressure</a:t>
            </a:r>
            <a:r>
              <a:rPr lang="en-US" sz="2400" dirty="0" smtClean="0">
                <a:latin typeface="Georgia" pitchFamily="18" charset="0"/>
                <a:ea typeface="Arial" pitchFamily="34" charset="0"/>
                <a:cs typeface="Arial" pitchFamily="34" charset="0"/>
              </a:rPr>
              <a:t>.</a:t>
            </a:r>
          </a:p>
          <a:p>
            <a:pPr lvl="0" eaLnBrk="0" fontAlgn="base" hangingPunct="0">
              <a:spcBef>
                <a:spcPct val="0"/>
              </a:spcBef>
              <a:spcAft>
                <a:spcPct val="0"/>
              </a:spcAft>
              <a:tabLst>
                <a:tab pos="914400" algn="l"/>
              </a:tabLst>
            </a:pPr>
            <a:endParaRPr lang="en-US" sz="1050" dirty="0" smtClean="0">
              <a:latin typeface="Georgia" pitchFamily="18" charset="0"/>
              <a:cs typeface="Arial" pitchFamily="34" charset="0"/>
            </a:endParaRPr>
          </a:p>
          <a:p>
            <a:pPr lvl="1" eaLnBrk="0" fontAlgn="base" hangingPunct="0">
              <a:spcBef>
                <a:spcPct val="0"/>
              </a:spcBef>
              <a:spcAft>
                <a:spcPct val="0"/>
              </a:spcAft>
              <a:buClr>
                <a:srgbClr val="2CA1BE"/>
              </a:buClr>
              <a:buFontTx/>
              <a:buChar char=""/>
              <a:tabLst>
                <a:tab pos="914400" algn="l"/>
              </a:tabLst>
            </a:pPr>
            <a:endParaRPr lang="en-US" sz="1600" dirty="0" smtClean="0">
              <a:latin typeface="Georgia" pitchFamily="18"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pic>
        <p:nvPicPr>
          <p:cNvPr id="29697" name="image15.png"/>
          <p:cNvPicPr>
            <a:picLocks noChangeAspect="1" noChangeArrowheads="1"/>
          </p:cNvPicPr>
          <p:nvPr/>
        </p:nvPicPr>
        <p:blipFill>
          <a:blip r:embed="rId2"/>
          <a:srcRect/>
          <a:stretch>
            <a:fillRect/>
          </a:stretch>
        </p:blipFill>
        <p:spPr bwMode="auto">
          <a:xfrm>
            <a:off x="2205111" y="372794"/>
            <a:ext cx="4343400" cy="495300"/>
          </a:xfrm>
          <a:prstGeom prst="rect">
            <a:avLst/>
          </a:prstGeom>
          <a:noFill/>
        </p:spPr>
      </p:pic>
      <p:sp>
        <p:nvSpPr>
          <p:cNvPr id="29699" name="Rectangle 3"/>
          <p:cNvSpPr>
            <a:spLocks noChangeArrowheads="1"/>
          </p:cNvSpPr>
          <p:nvPr/>
        </p:nvSpPr>
        <p:spPr bwMode="auto">
          <a:xfrm>
            <a:off x="402432" y="952499"/>
            <a:ext cx="7964329" cy="34932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eaLnBrk="0" fontAlgn="base" hangingPunct="0">
              <a:spcBef>
                <a:spcPct val="0"/>
              </a:spcBef>
              <a:spcAft>
                <a:spcPct val="0"/>
              </a:spcAft>
              <a:buClr>
                <a:srgbClr val="2CA1BE"/>
              </a:buClr>
              <a:buFontTx/>
              <a:buChar char=""/>
              <a:tabLst>
                <a:tab pos="914400" algn="l"/>
              </a:tabLst>
            </a:pPr>
            <a:r>
              <a:rPr lang="en-US" sz="2800" dirty="0" smtClean="0">
                <a:latin typeface="Georgia" pitchFamily="18" charset="0"/>
                <a:ea typeface="Arial" pitchFamily="34" charset="0"/>
                <a:cs typeface="Arial" pitchFamily="34" charset="0"/>
              </a:rPr>
              <a:t>Buoyancy is the force experienced as an up thrust which acts in the opposite direction to the force of gravity.</a:t>
            </a:r>
            <a:endParaRPr lang="en-US" sz="1100" dirty="0" smtClean="0">
              <a:latin typeface="Georgia" pitchFamily="18" charset="0"/>
              <a:cs typeface="Arial" pitchFamily="34" charset="0"/>
            </a:endParaRPr>
          </a:p>
          <a:p>
            <a:pPr lvl="1" eaLnBrk="0" fontAlgn="base" hangingPunct="0">
              <a:spcBef>
                <a:spcPct val="0"/>
              </a:spcBef>
              <a:spcAft>
                <a:spcPct val="0"/>
              </a:spcAft>
              <a:buClr>
                <a:srgbClr val="2CA1BE"/>
              </a:buClr>
              <a:buFontTx/>
              <a:buChar char=""/>
              <a:tabLst>
                <a:tab pos="914400" algn="l"/>
              </a:tabLst>
            </a:pPr>
            <a:r>
              <a:rPr lang="en-US" sz="2800" dirty="0" smtClean="0">
                <a:latin typeface="Georgia" pitchFamily="18" charset="0"/>
                <a:ea typeface="Arial" pitchFamily="34" charset="0"/>
                <a:cs typeface="Arial" pitchFamily="34" charset="0"/>
              </a:rPr>
              <a:t>A body in water is therefore subjected to two opposing forces</a:t>
            </a:r>
            <a:endPar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Decrease stress and compression to body tissues (weight-bearing surfaces)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Assist weak muscles.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TotalTime>
  <Words>2503</Words>
  <Application>Microsoft Office PowerPoint</Application>
  <PresentationFormat>On-screen Show (4:3)</PresentationFormat>
  <Paragraphs>292</Paragraphs>
  <Slides>36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Carlito</vt:lpstr>
      <vt:lpstr>Georgia</vt:lpstr>
      <vt:lpstr>Times New Roman</vt:lpstr>
      <vt:lpstr>Trebuchet MS</vt:lpstr>
      <vt:lpstr>Wingdings 3</vt:lpstr>
      <vt:lpstr>Facet</vt:lpstr>
      <vt:lpstr>Sports Medicine Chapter-6</vt:lpstr>
      <vt:lpstr>HYDROTHERAPY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HYDROTHERAPY</dc:title>
  <dc:creator>Administrator</dc:creator>
  <cp:lastModifiedBy>Admin</cp:lastModifiedBy>
  <cp:revision>4</cp:revision>
  <dcterms:created xsi:type="dcterms:W3CDTF">2006-08-16T00:00:00Z</dcterms:created>
  <dcterms:modified xsi:type="dcterms:W3CDTF">2024-08-17T03:49:33Z</dcterms:modified>
</cp:coreProperties>
</file>