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7" r:id="rId11"/>
    <p:sldId id="268" r:id="rId12"/>
    <p:sldId id="269" r:id="rId13"/>
    <p:sldId id="281" r:id="rId14"/>
    <p:sldId id="282" r:id="rId15"/>
    <p:sldId id="270" r:id="rId16"/>
    <p:sldId id="286" r:id="rId17"/>
    <p:sldId id="287" r:id="rId18"/>
    <p:sldId id="290" r:id="rId19"/>
    <p:sldId id="291" r:id="rId20"/>
    <p:sldId id="271" r:id="rId21"/>
    <p:sldId id="283" r:id="rId22"/>
    <p:sldId id="295" r:id="rId23"/>
    <p:sldId id="318" r:id="rId24"/>
    <p:sldId id="304" r:id="rId25"/>
    <p:sldId id="305" r:id="rId26"/>
    <p:sldId id="276" r:id="rId27"/>
    <p:sldId id="272" r:id="rId28"/>
    <p:sldId id="273" r:id="rId29"/>
    <p:sldId id="274" r:id="rId30"/>
    <p:sldId id="275" r:id="rId31"/>
    <p:sldId id="277" r:id="rId32"/>
    <p:sldId id="278" r:id="rId33"/>
    <p:sldId id="279" r:id="rId34"/>
    <p:sldId id="307" r:id="rId35"/>
    <p:sldId id="308" r:id="rId36"/>
    <p:sldId id="309" r:id="rId37"/>
    <p:sldId id="280" r:id="rId38"/>
    <p:sldId id="284" r:id="rId39"/>
    <p:sldId id="285" r:id="rId40"/>
    <p:sldId id="288" r:id="rId41"/>
    <p:sldId id="289" r:id="rId42"/>
    <p:sldId id="296" r:id="rId43"/>
    <p:sldId id="298" r:id="rId44"/>
    <p:sldId id="299" r:id="rId45"/>
    <p:sldId id="300" r:id="rId46"/>
    <p:sldId id="301" r:id="rId47"/>
    <p:sldId id="302" r:id="rId48"/>
    <p:sldId id="313" r:id="rId49"/>
    <p:sldId id="310" r:id="rId50"/>
    <p:sldId id="311" r:id="rId51"/>
    <p:sldId id="312" r:id="rId52"/>
    <p:sldId id="314" r:id="rId53"/>
    <p:sldId id="315" r:id="rId5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33CC33"/>
    <a:srgbClr val="A50021"/>
    <a:srgbClr val="800080"/>
    <a:srgbClr val="FF9900"/>
    <a:srgbClr val="000066"/>
    <a:srgbClr val="FF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289" autoAdjust="0"/>
    <p:restoredTop sz="90929"/>
  </p:normalViewPr>
  <p:slideViewPr>
    <p:cSldViewPr>
      <p:cViewPr varScale="1">
        <p:scale>
          <a:sx n="73" d="100"/>
          <a:sy n="73" d="100"/>
        </p:scale>
        <p:origin x="122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18.xml"/><Relationship Id="rId2" Type="http://schemas.openxmlformats.org/officeDocument/2006/relationships/slide" Target="slides/slide15.xml"/><Relationship Id="rId1" Type="http://schemas.openxmlformats.org/officeDocument/2006/relationships/slide" Target="slides/slide12.xml"/><Relationship Id="rId6" Type="http://schemas.openxmlformats.org/officeDocument/2006/relationships/slide" Target="slides/slide37.xml"/><Relationship Id="rId5" Type="http://schemas.openxmlformats.org/officeDocument/2006/relationships/slide" Target="slides/slide20.xml"/><Relationship Id="rId4" Type="http://schemas.openxmlformats.org/officeDocument/2006/relationships/slide" Target="slides/slide1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AFE4AD8E-DFC6-447C-AF23-5A27E6DF0C5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7A4D4A-EACB-42C6-B661-45D0B451B05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CA8BC5-9B9D-469F-AFBE-4D22D9E5AE3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499EBF-2421-48ED-B8A1-9F917B9928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69613E-45FC-4684-8C33-D1A9B89322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8DF153-42AD-432F-95D4-7BFFD9282FE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DB3657-9342-4053-BE46-B2BD42A89AE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324DE7-0962-4C1D-B369-7336CB2497F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04812A-DB48-4412-AE64-4F6D2D9654E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E1DAF3-8464-4970-90EB-977BC8F3FAC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3FF4F9-3172-493B-8DA3-0CE74F1E2C6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E4266F-DDC1-440B-B092-F230C6F839D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1B4BF96-D30F-44D6-8342-05FBE7AB4D8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5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84BF8DE4-311B-4B12-9FF2-8B36EE925BA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w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wmf"/><Relationship Id="rId4" Type="http://schemas.openxmlformats.org/officeDocument/2006/relationships/image" Target="../media/image22.w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4.em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2.xml"/><Relationship Id="rId6" Type="http://schemas.openxmlformats.org/officeDocument/2006/relationships/audio" Target="../media/audio6.wav"/><Relationship Id="rId5" Type="http://schemas.openxmlformats.org/officeDocument/2006/relationships/audio" Target="../media/audio5.wav"/><Relationship Id="rId4" Type="http://schemas.openxmlformats.org/officeDocument/2006/relationships/audio" Target="../media/audio4.wav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876300"/>
            <a:ext cx="7772400" cy="11430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sz="5400" b="1" dirty="0" smtClean="0">
                <a:latin typeface="Georgia" panose="02040502050405020303" pitchFamily="18" charset="0"/>
              </a:rPr>
              <a:t>NUTRITION</a:t>
            </a:r>
            <a:br>
              <a:rPr lang="en-US" sz="5400" b="1" dirty="0" smtClean="0">
                <a:latin typeface="Georgia" panose="02040502050405020303" pitchFamily="18" charset="0"/>
              </a:rPr>
            </a:br>
            <a:endParaRPr lang="en-US" sz="5400" b="1" dirty="0" smtClean="0">
              <a:latin typeface="Georgia" panose="02040502050405020303" pitchFamily="18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1447800"/>
            <a:ext cx="6400800" cy="3886200"/>
          </a:xfrm>
        </p:spPr>
        <p:txBody>
          <a:bodyPr/>
          <a:lstStyle/>
          <a:p>
            <a:pPr eaLnBrk="1" hangingPunct="1"/>
            <a:endParaRPr lang="en-US" sz="4400" dirty="0" smtClean="0"/>
          </a:p>
          <a:p>
            <a:pPr eaLnBrk="1" hangingPunct="1"/>
            <a:endParaRPr lang="en-US" sz="5400" b="1" dirty="0" smtClean="0"/>
          </a:p>
        </p:txBody>
      </p:sp>
      <p:sp>
        <p:nvSpPr>
          <p:cNvPr id="3077" name="WordArt 5"/>
          <p:cNvSpPr>
            <a:spLocks noChangeArrowheads="1" noChangeShapeType="1" noTextEdit="1"/>
          </p:cNvSpPr>
          <p:nvPr/>
        </p:nvSpPr>
        <p:spPr bwMode="auto">
          <a:xfrm>
            <a:off x="1066800" y="457200"/>
            <a:ext cx="6858000" cy="160020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endParaRPr lang="en-US" sz="3600" kern="10" dirty="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FFCC"/>
                  </a:gs>
                  <a:gs pos="100000">
                    <a:srgbClr val="FF9999"/>
                  </a:gs>
                </a:gsLst>
                <a:lin ang="5400000" scaled="1"/>
              </a:gradFill>
              <a:latin typeface="Times New Roman"/>
              <a:cs typeface="Times New Roma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638300" y="2933700"/>
            <a:ext cx="5715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Padmakshan</a:t>
            </a:r>
            <a:r>
              <a:rPr lang="en-US" dirty="0" smtClean="0"/>
              <a:t> </a:t>
            </a:r>
            <a:r>
              <a:rPr lang="en-US" dirty="0" err="1" smtClean="0"/>
              <a:t>Padmanabhan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600" b="1" smtClean="0"/>
              <a:t>Identify and describe the six classes of dietary nutrients.</a:t>
            </a:r>
          </a:p>
          <a:p>
            <a:pPr eaLnBrk="1" hangingPunct="1">
              <a:lnSpc>
                <a:spcPct val="90000"/>
              </a:lnSpc>
            </a:pPr>
            <a:r>
              <a:rPr lang="en-US" sz="3600" b="1" smtClean="0"/>
              <a:t>Describe the differences among the various types of cholesterol.</a:t>
            </a:r>
          </a:p>
          <a:p>
            <a:pPr eaLnBrk="1" hangingPunct="1">
              <a:lnSpc>
                <a:spcPct val="90000"/>
              </a:lnSpc>
            </a:pPr>
            <a:r>
              <a:rPr lang="en-US" sz="3600" b="1" smtClean="0"/>
              <a:t>Identify problems that can occur from inadequate amounts of certain nutrients.</a:t>
            </a: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Objectives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sz="half" idx="4294967295"/>
          </p:nvPr>
        </p:nvSpPr>
        <p:spPr>
          <a:xfrm>
            <a:off x="5334000" y="2514600"/>
            <a:ext cx="3810000" cy="41148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dirty="0" smtClean="0">
                <a:solidFill>
                  <a:schemeClr val="accent2"/>
                </a:solidFill>
                <a:latin typeface="Georgia" panose="02040502050405020303" pitchFamily="18" charset="0"/>
              </a:rPr>
              <a:t>Vitamins</a:t>
            </a:r>
          </a:p>
          <a:p>
            <a:pPr eaLnBrk="1" hangingPunct="1"/>
            <a:endParaRPr lang="en-US" sz="3600" dirty="0" smtClean="0">
              <a:solidFill>
                <a:schemeClr val="accent2"/>
              </a:solidFill>
              <a:latin typeface="Georgia" panose="02040502050405020303" pitchFamily="18" charset="0"/>
            </a:endParaRPr>
          </a:p>
          <a:p>
            <a:pPr eaLnBrk="1" hangingPunct="1"/>
            <a:r>
              <a:rPr lang="en-US" sz="3600" dirty="0" smtClean="0">
                <a:solidFill>
                  <a:schemeClr val="accent2"/>
                </a:solidFill>
                <a:latin typeface="Georgia" panose="02040502050405020303" pitchFamily="18" charset="0"/>
              </a:rPr>
              <a:t>Minerals</a:t>
            </a:r>
          </a:p>
          <a:p>
            <a:pPr eaLnBrk="1" hangingPunct="1"/>
            <a:endParaRPr lang="en-US" sz="3600" dirty="0" smtClean="0">
              <a:solidFill>
                <a:schemeClr val="accent2"/>
              </a:solidFill>
              <a:latin typeface="Georgia" panose="02040502050405020303" pitchFamily="18" charset="0"/>
            </a:endParaRPr>
          </a:p>
          <a:p>
            <a:pPr eaLnBrk="1" hangingPunct="1"/>
            <a:r>
              <a:rPr lang="en-US" sz="3600" dirty="0" smtClean="0">
                <a:solidFill>
                  <a:srgbClr val="FF0000"/>
                </a:solidFill>
                <a:latin typeface="Georgia" panose="02040502050405020303" pitchFamily="18" charset="0"/>
              </a:rPr>
              <a:t>Water 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0" y="2514600"/>
            <a:ext cx="3810000" cy="41148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dirty="0" smtClean="0">
                <a:solidFill>
                  <a:schemeClr val="accent2"/>
                </a:solidFill>
                <a:latin typeface="Georgia" panose="02040502050405020303" pitchFamily="18" charset="0"/>
              </a:rPr>
              <a:t>Proteins</a:t>
            </a:r>
          </a:p>
          <a:p>
            <a:pPr eaLnBrk="1" hangingPunct="1"/>
            <a:endParaRPr lang="en-US" sz="3600" dirty="0" smtClean="0">
              <a:solidFill>
                <a:schemeClr val="accent2"/>
              </a:solidFill>
              <a:latin typeface="Georgia" panose="02040502050405020303" pitchFamily="18" charset="0"/>
            </a:endParaRPr>
          </a:p>
          <a:p>
            <a:pPr eaLnBrk="1" hangingPunct="1"/>
            <a:r>
              <a:rPr lang="en-US" sz="3600" dirty="0" smtClean="0">
                <a:solidFill>
                  <a:schemeClr val="accent2"/>
                </a:solidFill>
                <a:latin typeface="Georgia" panose="02040502050405020303" pitchFamily="18" charset="0"/>
              </a:rPr>
              <a:t>Carbohydrates</a:t>
            </a:r>
          </a:p>
          <a:p>
            <a:pPr eaLnBrk="1" hangingPunct="1"/>
            <a:endParaRPr lang="en-US" sz="3600" dirty="0" smtClean="0">
              <a:solidFill>
                <a:schemeClr val="accent2"/>
              </a:solidFill>
              <a:latin typeface="Georgia" panose="02040502050405020303" pitchFamily="18" charset="0"/>
            </a:endParaRPr>
          </a:p>
          <a:p>
            <a:pPr eaLnBrk="1" hangingPunct="1"/>
            <a:r>
              <a:rPr lang="en-US" sz="3600" dirty="0" smtClean="0">
                <a:solidFill>
                  <a:schemeClr val="accent2"/>
                </a:solidFill>
                <a:latin typeface="Georgia" panose="02040502050405020303" pitchFamily="18" charset="0"/>
              </a:rPr>
              <a:t>Fats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914400"/>
            <a:ext cx="7772400" cy="1143000"/>
          </a:xfrm>
        </p:spPr>
        <p:txBody>
          <a:bodyPr>
            <a:noAutofit/>
          </a:bodyPr>
          <a:lstStyle/>
          <a:p>
            <a:pPr algn="ctr" eaLnBrk="1" hangingPunct="1"/>
            <a:r>
              <a:rPr lang="en-US" sz="3600" b="1" u="sng" dirty="0" smtClean="0">
                <a:latin typeface="Georgia" panose="02040502050405020303" pitchFamily="18" charset="0"/>
              </a:rPr>
              <a:t>Essential Nutrients</a:t>
            </a:r>
            <a:r>
              <a:rPr lang="en-US" sz="3600" dirty="0" smtClean="0">
                <a:latin typeface="Georgia" panose="02040502050405020303" pitchFamily="18" charset="0"/>
              </a:rPr>
              <a:t/>
            </a:r>
            <a:br>
              <a:rPr lang="en-US" sz="3600" dirty="0" smtClean="0">
                <a:latin typeface="Georgia" panose="02040502050405020303" pitchFamily="18" charset="0"/>
              </a:rPr>
            </a:br>
            <a:r>
              <a:rPr lang="en-US" sz="2800" b="1" dirty="0" smtClean="0">
                <a:latin typeface="Georgia" panose="02040502050405020303" pitchFamily="18" charset="0"/>
              </a:rPr>
              <a:t>substances from food that nourish the body</a:t>
            </a:r>
            <a:endParaRPr lang="en-US" sz="3600" b="1" dirty="0" smtClean="0">
              <a:latin typeface="Georgia" panose="02040502050405020303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300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300"/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300"/>
                                        <p:tgtEl>
                                          <p:spTgt spid="174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Proteins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4000" b="1" smtClean="0"/>
              <a:t>These are the basic components of body tissue and they also provide energy.</a:t>
            </a:r>
          </a:p>
        </p:txBody>
      </p:sp>
      <p:pic>
        <p:nvPicPr>
          <p:cNvPr id="19461" name="Picture 5" descr="c:\Program Files\Microsoft Works\workscor\AN02614_.wmf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8200" y="1524000"/>
            <a:ext cx="4191000" cy="2438400"/>
          </a:xfrm>
        </p:spPr>
      </p:pic>
      <p:pic>
        <p:nvPicPr>
          <p:cNvPr id="19462" name="Picture 6" descr="c:\Program Files\Microsoft Works\workscor\AN02606_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4038600"/>
            <a:ext cx="3581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3"/>
          <p:cNvSpPr txBox="1">
            <a:spLocks noChangeArrowheads="1"/>
          </p:cNvSpPr>
          <p:nvPr/>
        </p:nvSpPr>
        <p:spPr bwMode="auto">
          <a:xfrm>
            <a:off x="457200" y="717550"/>
            <a:ext cx="8305800" cy="545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/>
              <a:t>Protein is made up of carbon, hydrogen, oxygen and nitrogen, it is found in all cells.                                                    </a:t>
            </a:r>
          </a:p>
          <a:p>
            <a:pPr>
              <a:spcBef>
                <a:spcPct val="50000"/>
              </a:spcBef>
            </a:pPr>
            <a:r>
              <a:rPr lang="en-US" sz="3200" b="1" dirty="0"/>
              <a:t>Protein plays a unique role in the growth and repair of body tissue, and they speed up the rate of chemical reactions in the body.                                                         </a:t>
            </a:r>
          </a:p>
          <a:p>
            <a:pPr>
              <a:spcBef>
                <a:spcPct val="50000"/>
              </a:spcBef>
            </a:pPr>
            <a:r>
              <a:rPr lang="en-US" sz="3200" b="1" dirty="0"/>
              <a:t>All proteins are made up of amino acids:  11 of them can be produced by the body and 9 others must be supplied by food.  The 9 that can not be produced by the body are called </a:t>
            </a:r>
            <a:r>
              <a:rPr lang="en-US" sz="3200" b="1" u="sng" dirty="0">
                <a:solidFill>
                  <a:srgbClr val="FF0000"/>
                </a:solidFill>
              </a:rPr>
              <a:t>essential amino acids</a:t>
            </a:r>
            <a:r>
              <a:rPr lang="en-US" sz="3200" b="1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686800" cy="521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 u="sng" dirty="0"/>
              <a:t>There are two types of proteins</a:t>
            </a:r>
          </a:p>
          <a:p>
            <a:pPr algn="ctr">
              <a:spcBef>
                <a:spcPct val="50000"/>
              </a:spcBef>
            </a:pPr>
            <a:r>
              <a:rPr lang="en-US" sz="3200" b="1" u="sng" dirty="0">
                <a:solidFill>
                  <a:srgbClr val="FF0000"/>
                </a:solidFill>
              </a:rPr>
              <a:t>Complete </a:t>
            </a:r>
          </a:p>
          <a:p>
            <a:pPr>
              <a:spcBef>
                <a:spcPct val="50000"/>
              </a:spcBef>
            </a:pPr>
            <a:r>
              <a:rPr lang="en-US" sz="3200" b="1" dirty="0"/>
              <a:t>A protein that contains all 9 essential amino acids.</a:t>
            </a:r>
          </a:p>
          <a:p>
            <a:pPr>
              <a:spcBef>
                <a:spcPct val="50000"/>
              </a:spcBef>
            </a:pPr>
            <a:endParaRPr lang="en-US" sz="3200" b="1" dirty="0"/>
          </a:p>
          <a:p>
            <a:pPr algn="ctr">
              <a:spcBef>
                <a:spcPct val="50000"/>
              </a:spcBef>
            </a:pPr>
            <a:r>
              <a:rPr lang="en-US" sz="3200" b="1" u="sng" dirty="0">
                <a:solidFill>
                  <a:srgbClr val="FF0000"/>
                </a:solidFill>
              </a:rPr>
              <a:t>Incomplete</a:t>
            </a:r>
          </a:p>
          <a:p>
            <a:pPr>
              <a:spcBef>
                <a:spcPct val="50000"/>
              </a:spcBef>
            </a:pPr>
            <a:r>
              <a:rPr lang="en-US" sz="3200" b="1" dirty="0"/>
              <a:t>A protein that lacks one or more of the essential amino acids.</a:t>
            </a:r>
          </a:p>
        </p:txBody>
      </p:sp>
      <p:pic>
        <p:nvPicPr>
          <p:cNvPr id="34819" name="Picture 3" descr="c:\Program Files\Microsoft Works\workscor\j0150335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7600" y="2362200"/>
            <a:ext cx="2057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4" descr="c:\Program Files\Microsoft Works\workscor\j0149542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4876800"/>
            <a:ext cx="30480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Carbohydrates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676400"/>
            <a:ext cx="3810000" cy="46482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4000" b="1" smtClean="0"/>
              <a:t>A class of nutrients containing simple sugars, glycogen and </a:t>
            </a:r>
            <a:r>
              <a:rPr lang="en-US" sz="4000" b="1" smtClean="0">
                <a:solidFill>
                  <a:srgbClr val="FF0000"/>
                </a:solidFill>
              </a:rPr>
              <a:t>dietary fiber</a:t>
            </a:r>
            <a:r>
              <a:rPr lang="en-US" sz="4000" b="1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 sz="4000" b="1" smtClean="0"/>
              <a:t>A main source of energy.</a:t>
            </a:r>
          </a:p>
        </p:txBody>
      </p:sp>
      <p:pic>
        <p:nvPicPr>
          <p:cNvPr id="19460" name="Picture 5" descr="c:\Program Files\Common Files\Microsoft Shared\Clipart\cagcat50\bd08911_.wmf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/>
          <a:stretch>
            <a:fillRect/>
          </a:stretch>
        </p:blipFill>
        <p:spPr>
          <a:xfrm>
            <a:off x="4731944" y="2325231"/>
            <a:ext cx="3642511" cy="34267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771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 dirty="0"/>
              <a:t>There are two types of carbohydrates</a:t>
            </a:r>
          </a:p>
          <a:p>
            <a:pPr algn="ctr">
              <a:spcBef>
                <a:spcPct val="50000"/>
              </a:spcBef>
            </a:pPr>
            <a:r>
              <a:rPr lang="en-US" sz="4000" b="1" u="sng" dirty="0">
                <a:solidFill>
                  <a:srgbClr val="FF0000"/>
                </a:solidFill>
              </a:rPr>
              <a:t>Complex  </a:t>
            </a:r>
            <a:r>
              <a:rPr lang="en-US" sz="4000" b="1" dirty="0">
                <a:solidFill>
                  <a:srgbClr val="FF0000"/>
                </a:solidFill>
              </a:rPr>
              <a:t>  </a:t>
            </a:r>
            <a:r>
              <a:rPr lang="en-US" sz="4000" b="1" dirty="0" smtClean="0">
                <a:solidFill>
                  <a:srgbClr val="FF0000"/>
                </a:solidFill>
              </a:rPr>
              <a:t>A</a:t>
            </a:r>
            <a:r>
              <a:rPr lang="en-US" sz="4000" b="1" dirty="0" smtClean="0"/>
              <a:t>re </a:t>
            </a:r>
            <a:r>
              <a:rPr lang="en-US" sz="4000" b="1" dirty="0"/>
              <a:t>low in fat and rich in vitamins, minerals and fiber.  Examples would include: pasta, rice and whole grains.  These are a longer lasting energy source.</a:t>
            </a:r>
          </a:p>
          <a:p>
            <a:pPr algn="ctr">
              <a:spcBef>
                <a:spcPct val="50000"/>
              </a:spcBef>
            </a:pPr>
            <a:r>
              <a:rPr lang="en-US" sz="4000" b="1" u="sng" dirty="0">
                <a:solidFill>
                  <a:srgbClr val="FF0000"/>
                </a:solidFill>
              </a:rPr>
              <a:t>Simple    </a:t>
            </a:r>
            <a:r>
              <a:rPr lang="en-US" sz="4000" b="1" dirty="0"/>
              <a:t>                                                Low in fat, missing some essential vitamins and mineral and provides you with a short term energy source.</a:t>
            </a:r>
          </a:p>
          <a:p>
            <a:pPr algn="ctr">
              <a:spcBef>
                <a:spcPct val="50000"/>
              </a:spcBef>
            </a:pPr>
            <a:r>
              <a:rPr lang="en-US" sz="4000" b="1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1026"/>
          <p:cNvSpPr txBox="1">
            <a:spLocks noChangeArrowheads="1"/>
          </p:cNvSpPr>
          <p:nvPr/>
        </p:nvSpPr>
        <p:spPr bwMode="auto">
          <a:xfrm>
            <a:off x="304800" y="381000"/>
            <a:ext cx="8534400" cy="618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 u="sng" dirty="0"/>
              <a:t>Dietary fiber</a:t>
            </a:r>
          </a:p>
          <a:p>
            <a:pPr algn="ctr">
              <a:spcBef>
                <a:spcPct val="50000"/>
              </a:spcBef>
            </a:pPr>
            <a:r>
              <a:rPr lang="en-US" sz="4000" b="1" dirty="0"/>
              <a:t>A complex carbohydrate that does not provide energy.  It’s commonly called roughage. It helps to move undigested food through the digestive tract, preventing constipation &amp; reducing the risk of certain diseases.</a:t>
            </a:r>
          </a:p>
          <a:p>
            <a:pPr algn="ctr">
              <a:spcBef>
                <a:spcPct val="50000"/>
              </a:spcBef>
            </a:pPr>
            <a:r>
              <a:rPr lang="en-US" sz="4000" b="1" dirty="0"/>
              <a:t>corn, rice bran, whole grains, greens and veggies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Morning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8001000" cy="41148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b="1" dirty="0" smtClean="0"/>
              <a:t>Eat protein, it will help jump start your brain.</a:t>
            </a:r>
          </a:p>
          <a:p>
            <a:pPr eaLnBrk="1" hangingPunct="1"/>
            <a:r>
              <a:rPr lang="en-US" sz="3600" b="1" dirty="0" smtClean="0"/>
              <a:t>It will keep you going throughout the day.</a:t>
            </a:r>
          </a:p>
        </p:txBody>
      </p:sp>
      <p:pic>
        <p:nvPicPr>
          <p:cNvPr id="45061" name="Picture 5" descr="C:\Program Files\Microsoft Publisher\Clipart\Bizrun.wmf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/>
          <a:stretch>
            <a:fillRect/>
          </a:stretch>
        </p:blipFill>
        <p:spPr>
          <a:xfrm>
            <a:off x="6705600" y="802538"/>
            <a:ext cx="1007669" cy="106436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Evening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8077200" cy="4114800"/>
          </a:xfrm>
        </p:spPr>
        <p:txBody>
          <a:bodyPr/>
          <a:lstStyle/>
          <a:p>
            <a:pPr eaLnBrk="1" hangingPunct="1"/>
            <a:r>
              <a:rPr lang="en-US" sz="4000" b="1" dirty="0" smtClean="0"/>
              <a:t>Carbohydrates will give you the “chill out” or a relaxed feeling.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600" b="1" smtClean="0"/>
              <a:t>Describe the difference between hunger and appetite.</a:t>
            </a:r>
          </a:p>
          <a:p>
            <a:pPr eaLnBrk="1" hangingPunct="1"/>
            <a:r>
              <a:rPr lang="en-US" sz="3600" b="1" smtClean="0"/>
              <a:t>Describe how different factors affect your food choices.</a:t>
            </a:r>
          </a:p>
          <a:p>
            <a:pPr eaLnBrk="1" hangingPunct="1"/>
            <a:r>
              <a:rPr lang="en-US" sz="3600" b="1" smtClean="0"/>
              <a:t>List the short and long term effects of poor nutritional choices.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Objectives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Fats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752600"/>
            <a:ext cx="7772400" cy="41148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4000" b="1" dirty="0" smtClean="0"/>
              <a:t>Fats are energy storage molecules &amp; supply more energy per gram that carbohydrates or proteins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228600" y="22225"/>
            <a:ext cx="8686800" cy="668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 u="sng" dirty="0"/>
              <a:t>There are two types of fats</a:t>
            </a:r>
          </a:p>
          <a:p>
            <a:pPr algn="ctr">
              <a:spcBef>
                <a:spcPct val="50000"/>
              </a:spcBef>
            </a:pPr>
            <a:r>
              <a:rPr lang="en-US" sz="3600" b="1" u="sng" dirty="0">
                <a:solidFill>
                  <a:srgbClr val="FF0000"/>
                </a:solidFill>
              </a:rPr>
              <a:t>Saturated  </a:t>
            </a:r>
            <a:r>
              <a:rPr lang="en-US" sz="3600" b="1" dirty="0">
                <a:solidFill>
                  <a:srgbClr val="FF0000"/>
                </a:solidFill>
              </a:rPr>
              <a:t>                                             </a:t>
            </a:r>
            <a:r>
              <a:rPr lang="en-US" sz="3600" b="1" dirty="0"/>
              <a:t>Usually solid at room temperature and can be found in most animal fats.  They contain single bonds between carbon atoms and the maximum number of bonds of hydrogen atoms.</a:t>
            </a:r>
          </a:p>
          <a:p>
            <a:pPr algn="ctr">
              <a:spcBef>
                <a:spcPct val="50000"/>
              </a:spcBef>
            </a:pPr>
            <a:r>
              <a:rPr lang="en-US" sz="3600" b="1" u="sng" dirty="0">
                <a:solidFill>
                  <a:srgbClr val="FF0000"/>
                </a:solidFill>
              </a:rPr>
              <a:t>Unsaturated</a:t>
            </a:r>
            <a:r>
              <a:rPr lang="en-US" sz="3600" b="1" dirty="0">
                <a:solidFill>
                  <a:srgbClr val="FF0000"/>
                </a:solidFill>
              </a:rPr>
              <a:t>                                            </a:t>
            </a:r>
            <a:r>
              <a:rPr lang="en-US" sz="3600" b="1" dirty="0"/>
              <a:t>Liquid at room temperature and contain fewer bonds of hydrogen.  These are generally found in plants.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WordArt 1026"/>
          <p:cNvSpPr>
            <a:spLocks noChangeArrowheads="1" noChangeShapeType="1" noTextEdit="1"/>
          </p:cNvSpPr>
          <p:nvPr/>
        </p:nvSpPr>
        <p:spPr bwMode="auto">
          <a:xfrm>
            <a:off x="457200" y="457200"/>
            <a:ext cx="7696200" cy="57912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en-US" sz="3600" b="1" i="1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 Black"/>
              </a:rPr>
              <a:t>saturated is bad</a:t>
            </a:r>
          </a:p>
          <a:p>
            <a:pPr algn="ctr"/>
            <a:endParaRPr lang="en-US" sz="3600" b="1" i="1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0000FF"/>
              </a:solidFill>
              <a:latin typeface="Arial Black"/>
            </a:endParaRPr>
          </a:p>
          <a:p>
            <a:pPr algn="ctr"/>
            <a:r>
              <a:rPr lang="en-US" sz="3600" b="1" i="1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 Black"/>
              </a:rPr>
              <a:t>unsaturated is good</a:t>
            </a:r>
          </a:p>
        </p:txBody>
      </p:sp>
      <p:pic>
        <p:nvPicPr>
          <p:cNvPr id="27651" name="Picture 1027" descr="c:\Program Files\Microsoft Works\workscor\j0174641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4038600"/>
            <a:ext cx="2130425" cy="243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1028" descr="c:\Program Files\Microsoft Works\workscor\BD09749_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457200"/>
            <a:ext cx="24384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026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7772400" cy="1143000"/>
          </a:xfrm>
        </p:spPr>
        <p:txBody>
          <a:bodyPr/>
          <a:lstStyle/>
          <a:p>
            <a:pPr eaLnBrk="1" hangingPunct="1"/>
            <a:r>
              <a:rPr lang="en-US" b="1" dirty="0" smtClean="0"/>
              <a:t>Do We Need </a:t>
            </a:r>
            <a:r>
              <a:rPr lang="en-US" b="1" u="sng" dirty="0" smtClean="0"/>
              <a:t>Fat</a:t>
            </a:r>
            <a:r>
              <a:rPr lang="en-US" b="1" dirty="0" smtClean="0"/>
              <a:t> in Our Diets?</a:t>
            </a:r>
          </a:p>
        </p:txBody>
      </p:sp>
      <p:sp>
        <p:nvSpPr>
          <p:cNvPr id="83971" name="Text Box 1027"/>
          <p:cNvSpPr txBox="1">
            <a:spLocks noChangeArrowheads="1"/>
          </p:cNvSpPr>
          <p:nvPr/>
        </p:nvSpPr>
        <p:spPr bwMode="auto">
          <a:xfrm>
            <a:off x="228600" y="1219200"/>
            <a:ext cx="8686800" cy="558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dirty="0"/>
              <a:t>They store energy in a form that can be used when the body needs it.</a:t>
            </a:r>
          </a:p>
          <a:p>
            <a:pPr>
              <a:spcBef>
                <a:spcPct val="50000"/>
              </a:spcBef>
            </a:pPr>
            <a:r>
              <a:rPr lang="en-US" sz="3600" b="1" dirty="0"/>
              <a:t>They protect our organs.</a:t>
            </a:r>
          </a:p>
          <a:p>
            <a:pPr>
              <a:spcBef>
                <a:spcPct val="50000"/>
              </a:spcBef>
            </a:pPr>
            <a:r>
              <a:rPr lang="en-US" sz="3600" b="1" dirty="0"/>
              <a:t>They insulate our body from the cold.</a:t>
            </a:r>
          </a:p>
          <a:p>
            <a:pPr>
              <a:spcBef>
                <a:spcPct val="50000"/>
              </a:spcBef>
            </a:pPr>
            <a:r>
              <a:rPr lang="en-US" sz="3600" b="1" dirty="0"/>
              <a:t>They transport certain vitamins throughout the body.</a:t>
            </a:r>
          </a:p>
          <a:p>
            <a:pPr>
              <a:spcBef>
                <a:spcPct val="50000"/>
              </a:spcBef>
            </a:pPr>
            <a:r>
              <a:rPr lang="en-US" sz="3600" b="1" dirty="0"/>
              <a:t>They are an important ingredient of several hormones.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839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83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1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eaLnBrk="1" hangingPunct="1"/>
            <a:r>
              <a:rPr lang="en-US" sz="4800" b="1" u="sng" smtClean="0"/>
              <a:t>Cholesterol</a:t>
            </a: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0" y="1981200"/>
            <a:ext cx="914400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 b="1" dirty="0"/>
              <a:t>A fat like substance that is part of all animal cells and is needed for the production of some hormones and fat digestion.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1027"/>
          <p:cNvSpPr>
            <a:spLocks noGrp="1" noChangeArrowheads="1"/>
          </p:cNvSpPr>
          <p:nvPr>
            <p:ph sz="half" idx="4294967295"/>
          </p:nvPr>
        </p:nvSpPr>
        <p:spPr>
          <a:xfrm>
            <a:off x="0" y="1371600"/>
            <a:ext cx="3810000" cy="41148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3600" b="1" dirty="0" smtClean="0">
                <a:solidFill>
                  <a:srgbClr val="A50021"/>
                </a:solidFill>
              </a:rPr>
              <a:t>HDL(high-density lipoproteins)</a:t>
            </a:r>
            <a:r>
              <a:rPr lang="en-US" sz="3600" b="1" dirty="0" smtClean="0"/>
              <a:t>  compounds that remove cholesterol from the blood and transport it back to the liver</a:t>
            </a:r>
            <a:r>
              <a:rPr lang="en-US" sz="3200" b="1" dirty="0" smtClean="0"/>
              <a:t>.</a:t>
            </a:r>
          </a:p>
        </p:txBody>
      </p:sp>
      <p:sp>
        <p:nvSpPr>
          <p:cNvPr id="30724" name="Rectangle 1028"/>
          <p:cNvSpPr>
            <a:spLocks noGrp="1" noChangeArrowheads="1"/>
          </p:cNvSpPr>
          <p:nvPr>
            <p:ph sz="half" idx="4294967295"/>
          </p:nvPr>
        </p:nvSpPr>
        <p:spPr>
          <a:xfrm>
            <a:off x="5334000" y="1371600"/>
            <a:ext cx="3810000" cy="41148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3600" b="1" dirty="0" smtClean="0">
                <a:solidFill>
                  <a:srgbClr val="A50021"/>
                </a:solidFill>
              </a:rPr>
              <a:t>LDL(low-density lipoproteins)</a:t>
            </a:r>
            <a:r>
              <a:rPr lang="en-US" sz="3600" b="1" dirty="0" smtClean="0"/>
              <a:t>  compounds that carry cholesterol to the cells for cell processing.</a:t>
            </a:r>
          </a:p>
        </p:txBody>
      </p:sp>
      <p:sp>
        <p:nvSpPr>
          <p:cNvPr id="30722" name="Rectangle 1026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04800"/>
            <a:ext cx="77724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Two Types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WordArt 1026"/>
          <p:cNvSpPr>
            <a:spLocks noChangeArrowheads="1" noChangeShapeType="1" noTextEdit="1"/>
          </p:cNvSpPr>
          <p:nvPr/>
        </p:nvSpPr>
        <p:spPr bwMode="auto">
          <a:xfrm>
            <a:off x="1066800" y="1447800"/>
            <a:ext cx="7162800" cy="8382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7782"/>
              </a:avLst>
            </a:prstTxWarp>
          </a:bodyPr>
          <a:lstStyle/>
          <a:p>
            <a:pPr algn="ctr"/>
            <a:r>
              <a:rPr lang="en-US" sz="40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Georgia" panose="02040502050405020303" pitchFamily="18" charset="0"/>
              </a:rPr>
              <a:t>VITAMINS</a:t>
            </a:r>
          </a:p>
        </p:txBody>
      </p:sp>
      <p:sp>
        <p:nvSpPr>
          <p:cNvPr id="32771" name="Text Box 1027"/>
          <p:cNvSpPr txBox="1">
            <a:spLocks noChangeArrowheads="1"/>
          </p:cNvSpPr>
          <p:nvPr/>
        </p:nvSpPr>
        <p:spPr bwMode="auto">
          <a:xfrm>
            <a:off x="381000" y="4267200"/>
            <a:ext cx="8382000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400" b="1" dirty="0"/>
              <a:t>Organic substances that assist in the chemical reactions that occur in the body.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b="1" u="sng" smtClean="0"/>
              <a:t>Fat Soluble Vitamins</a:t>
            </a: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228600" y="1219200"/>
            <a:ext cx="8610600" cy="515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b="1" dirty="0">
                <a:solidFill>
                  <a:srgbClr val="FF0000"/>
                </a:solidFill>
              </a:rPr>
              <a:t>A:</a:t>
            </a:r>
            <a:r>
              <a:rPr lang="en-US" sz="4000" b="1" dirty="0"/>
              <a:t>   </a:t>
            </a:r>
            <a:r>
              <a:rPr lang="en-US" sz="3600" b="1" dirty="0"/>
              <a:t>maintains healthy eyes, skin, bones, 	teeth and keeps the lining of digestive 	track resistant to infections.</a:t>
            </a:r>
            <a:r>
              <a:rPr lang="en-US" sz="4000" b="1" dirty="0"/>
              <a:t>                               </a:t>
            </a:r>
          </a:p>
          <a:p>
            <a:pPr>
              <a:spcBef>
                <a:spcPct val="50000"/>
              </a:spcBef>
            </a:pPr>
            <a:r>
              <a:rPr lang="en-US" sz="4000" b="1" dirty="0">
                <a:solidFill>
                  <a:srgbClr val="FF0000"/>
                </a:solidFill>
              </a:rPr>
              <a:t>D:</a:t>
            </a:r>
            <a:r>
              <a:rPr lang="en-US" sz="4000" b="1" dirty="0"/>
              <a:t>   </a:t>
            </a:r>
            <a:r>
              <a:rPr lang="en-US" sz="3600" b="1" dirty="0"/>
              <a:t>promotes normal growth.</a:t>
            </a:r>
            <a:r>
              <a:rPr lang="en-US" sz="4000" b="1" dirty="0"/>
              <a:t>                     </a:t>
            </a:r>
          </a:p>
          <a:p>
            <a:pPr>
              <a:spcBef>
                <a:spcPct val="50000"/>
              </a:spcBef>
            </a:pPr>
            <a:r>
              <a:rPr lang="en-US" sz="4000" b="1" dirty="0">
                <a:solidFill>
                  <a:srgbClr val="FF0000"/>
                </a:solidFill>
              </a:rPr>
              <a:t>E:</a:t>
            </a:r>
            <a:r>
              <a:rPr lang="en-US" sz="4000" b="1" dirty="0"/>
              <a:t>   </a:t>
            </a:r>
            <a:r>
              <a:rPr lang="en-US" sz="3600" b="1" dirty="0"/>
              <a:t>prevents the destruction of red blood 	cells.</a:t>
            </a:r>
          </a:p>
          <a:p>
            <a:pPr>
              <a:spcBef>
                <a:spcPct val="50000"/>
              </a:spcBef>
            </a:pPr>
            <a:r>
              <a:rPr lang="en-US" sz="4000" b="1" dirty="0">
                <a:solidFill>
                  <a:srgbClr val="FF0000"/>
                </a:solidFill>
              </a:rPr>
              <a:t>K:</a:t>
            </a:r>
            <a:r>
              <a:rPr lang="en-US" sz="4000" b="1" dirty="0"/>
              <a:t>   </a:t>
            </a:r>
            <a:r>
              <a:rPr lang="en-US" sz="3600" b="1" dirty="0"/>
              <a:t>assists with blood clotting.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68288"/>
            <a:ext cx="7772400" cy="1066800"/>
          </a:xfrm>
        </p:spPr>
        <p:txBody>
          <a:bodyPr/>
          <a:lstStyle/>
          <a:p>
            <a:pPr eaLnBrk="1" hangingPunct="1"/>
            <a:r>
              <a:rPr lang="en-US" b="1" u="sng" smtClean="0"/>
              <a:t>Water Soluble Vitamins</a:t>
            </a: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228600" y="1487487"/>
            <a:ext cx="8686800" cy="628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dirty="0">
                <a:solidFill>
                  <a:srgbClr val="FF0000"/>
                </a:solidFill>
              </a:rPr>
              <a:t>B1:  (Thiamine)</a:t>
            </a:r>
            <a:r>
              <a:rPr lang="en-US" sz="3600" b="1" dirty="0"/>
              <a:t>  assists with conversion of 	carbohydrates to energy.                      </a:t>
            </a:r>
            <a:r>
              <a:rPr lang="en-US" sz="3600" b="1" dirty="0">
                <a:solidFill>
                  <a:srgbClr val="FF0000"/>
                </a:solidFill>
              </a:rPr>
              <a:t>B2:  (Riboflavin)</a:t>
            </a:r>
            <a:r>
              <a:rPr lang="en-US" sz="3600" b="1" dirty="0"/>
              <a:t>  assists with nerve cell 	function.                                               </a:t>
            </a:r>
            <a:r>
              <a:rPr lang="en-US" sz="3600" b="1" dirty="0">
                <a:solidFill>
                  <a:srgbClr val="FF0000"/>
                </a:solidFill>
              </a:rPr>
              <a:t>B3:  (Niacin)</a:t>
            </a:r>
            <a:r>
              <a:rPr lang="en-US" sz="3600" b="1" dirty="0"/>
              <a:t>  maintenance of normal 	metabolism.                                       </a:t>
            </a:r>
            <a:r>
              <a:rPr lang="en-US" sz="3600" b="1" dirty="0">
                <a:solidFill>
                  <a:srgbClr val="FF0000"/>
                </a:solidFill>
              </a:rPr>
              <a:t>B12:</a:t>
            </a:r>
            <a:r>
              <a:rPr lang="en-US" sz="4000" b="1" dirty="0"/>
              <a:t>  </a:t>
            </a:r>
            <a:r>
              <a:rPr lang="en-US" sz="3600" b="1" dirty="0"/>
              <a:t>necessary for formation of red blood 	cells and normal cell function.</a:t>
            </a:r>
          </a:p>
          <a:p>
            <a:pPr>
              <a:spcBef>
                <a:spcPct val="50000"/>
              </a:spcBef>
            </a:pPr>
            <a:endParaRPr lang="en-US" sz="3600" b="1" dirty="0"/>
          </a:p>
          <a:p>
            <a:pPr>
              <a:spcBef>
                <a:spcPct val="50000"/>
              </a:spcBef>
            </a:pPr>
            <a:endParaRPr lang="en-US" sz="40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228600" y="333375"/>
            <a:ext cx="8610600" cy="652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dirty="0">
                <a:solidFill>
                  <a:srgbClr val="FF0000"/>
                </a:solidFill>
              </a:rPr>
              <a:t>B6:  (Pyridoxine)</a:t>
            </a:r>
            <a:r>
              <a:rPr lang="en-US" sz="3600" b="1" dirty="0"/>
              <a:t>  necessary for normal 	carbohydrate, fat and protein 	metabolism.                             </a:t>
            </a:r>
            <a:r>
              <a:rPr lang="en-US" sz="3600" b="1" dirty="0">
                <a:solidFill>
                  <a:srgbClr val="FF0000"/>
                </a:solidFill>
              </a:rPr>
              <a:t>FOLACIN:</a:t>
            </a:r>
            <a:r>
              <a:rPr lang="en-US" sz="3600" b="1" dirty="0"/>
              <a:t>  necessary for the production 	of genetic materials.                        </a:t>
            </a:r>
            <a:r>
              <a:rPr lang="en-US" sz="3600" b="1" dirty="0">
                <a:solidFill>
                  <a:srgbClr val="FF0000"/>
                </a:solidFill>
              </a:rPr>
              <a:t>BIOTIN:</a:t>
            </a:r>
            <a:r>
              <a:rPr lang="en-US" sz="4000" b="1" dirty="0">
                <a:solidFill>
                  <a:srgbClr val="FF0000"/>
                </a:solidFill>
              </a:rPr>
              <a:t>  </a:t>
            </a:r>
            <a:r>
              <a:rPr lang="en-US" sz="3600" b="1" dirty="0"/>
              <a:t>necessary for metabolism of 	carbs. and other B vitamins.          </a:t>
            </a:r>
            <a:r>
              <a:rPr lang="en-US" sz="3600" b="1" dirty="0">
                <a:solidFill>
                  <a:srgbClr val="FF0000"/>
                </a:solidFill>
              </a:rPr>
              <a:t>PANTOTHENIC ACID:</a:t>
            </a:r>
            <a:r>
              <a:rPr lang="en-US" sz="3600" b="1" dirty="0"/>
              <a:t>  used to produce 	some hormones and assists with the 	release of energy.</a:t>
            </a:r>
          </a:p>
          <a:p>
            <a:pPr>
              <a:spcBef>
                <a:spcPct val="50000"/>
              </a:spcBef>
            </a:pPr>
            <a:endParaRPr lang="en-US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0" y="1481138"/>
            <a:ext cx="4038600" cy="4525962"/>
          </a:xfrm>
        </p:spPr>
        <p:txBody>
          <a:bodyPr/>
          <a:lstStyle/>
          <a:p>
            <a:pPr eaLnBrk="1" hangingPunct="1"/>
            <a:r>
              <a:rPr lang="en-US" sz="4000" b="1" smtClean="0"/>
              <a:t>The body’s physical response to the need for food.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sz="half" idx="4294967295"/>
          </p:nvPr>
        </p:nvSpPr>
        <p:spPr>
          <a:xfrm>
            <a:off x="5105400" y="1481138"/>
            <a:ext cx="4038600" cy="4525962"/>
          </a:xfrm>
        </p:spPr>
        <p:txBody>
          <a:bodyPr/>
          <a:lstStyle/>
          <a:p>
            <a:pPr eaLnBrk="1" hangingPunct="1"/>
            <a:r>
              <a:rPr lang="en-US" sz="4000" b="1" smtClean="0"/>
              <a:t>The desire to eat based on the pleasure derived from eating.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Hunger Vs. Appetite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228600" y="381000"/>
            <a:ext cx="86868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dirty="0">
                <a:solidFill>
                  <a:srgbClr val="FF0000"/>
                </a:solidFill>
              </a:rPr>
              <a:t>C:  (Ascorbic Acid)</a:t>
            </a:r>
            <a:r>
              <a:rPr lang="en-US" sz="3600" b="1" dirty="0"/>
              <a:t>  needed for normal 	development of connective tissue.</a:t>
            </a:r>
            <a:endParaRPr lang="en-US" sz="3600" b="1" dirty="0">
              <a:solidFill>
                <a:srgbClr val="FF0000"/>
              </a:solidFill>
            </a:endParaRPr>
          </a:p>
        </p:txBody>
      </p:sp>
      <p:pic>
        <p:nvPicPr>
          <p:cNvPr id="36867" name="Picture 4" descr="C:\Program Files\Microsoft Publisher\Clipart\sparkplg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2400" y="1905000"/>
            <a:ext cx="1295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WordArt 3"/>
          <p:cNvSpPr>
            <a:spLocks noChangeArrowheads="1" noChangeShapeType="1" noTextEdit="1"/>
          </p:cNvSpPr>
          <p:nvPr/>
        </p:nvSpPr>
        <p:spPr bwMode="auto">
          <a:xfrm>
            <a:off x="533400" y="533400"/>
            <a:ext cx="8229600" cy="16764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-1429"/>
              </a:avLst>
            </a:prstTxWarp>
          </a:bodyPr>
          <a:lstStyle/>
          <a:p>
            <a:pPr algn="ctr"/>
            <a:r>
              <a:rPr lang="en-US" sz="4000" kern="10" spc="30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effectLst>
                  <a:outerShdw dist="125724" dir="18900000" algn="ctr" rotWithShape="0">
                    <a:srgbClr val="000099"/>
                  </a:outerShdw>
                </a:effectLst>
                <a:latin typeface="Georgia" panose="02040502050405020303" pitchFamily="18" charset="0"/>
              </a:rPr>
              <a:t>MINERALS</a:t>
            </a:r>
            <a:endParaRPr lang="en-US" sz="4000" kern="10" spc="300" dirty="0">
              <a:ln w="12700">
                <a:solidFill>
                  <a:srgbClr val="000099"/>
                </a:solidFill>
                <a:round/>
                <a:headEnd/>
                <a:tailEnd/>
              </a:ln>
              <a:effectLst>
                <a:outerShdw dist="125724" dir="18900000" algn="ctr" rotWithShape="0">
                  <a:srgbClr val="000099"/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37891" name="Text Box 4"/>
          <p:cNvSpPr txBox="1">
            <a:spLocks noChangeArrowheads="1"/>
          </p:cNvSpPr>
          <p:nvPr/>
        </p:nvSpPr>
        <p:spPr bwMode="auto">
          <a:xfrm>
            <a:off x="304800" y="3810000"/>
            <a:ext cx="8458200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400" b="1" dirty="0"/>
              <a:t>Inorganic substances that are generally absorbed to form structural components of the body.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eaLnBrk="1" hangingPunct="1"/>
            <a:r>
              <a:rPr lang="en-US" b="1" u="sng" smtClean="0"/>
              <a:t>Minerals</a:t>
            </a: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381000" y="1524000"/>
            <a:ext cx="8458200" cy="503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dirty="0">
                <a:solidFill>
                  <a:srgbClr val="FF0000"/>
                </a:solidFill>
              </a:rPr>
              <a:t>CALCIUM:</a:t>
            </a:r>
            <a:r>
              <a:rPr lang="en-US" sz="3600" b="1" dirty="0"/>
              <a:t>  necessary for normal growth 	of bones.                                         </a:t>
            </a:r>
            <a:r>
              <a:rPr lang="en-US" sz="3600" b="1" dirty="0">
                <a:solidFill>
                  <a:srgbClr val="FF0000"/>
                </a:solidFill>
              </a:rPr>
              <a:t>CHLORINE:</a:t>
            </a:r>
            <a:r>
              <a:rPr lang="en-US" sz="3600" b="1" dirty="0"/>
              <a:t>  maintenance of water 	balance.                                         </a:t>
            </a:r>
            <a:r>
              <a:rPr lang="en-US" sz="3600" b="1" dirty="0">
                <a:solidFill>
                  <a:srgbClr val="FF0000"/>
                </a:solidFill>
              </a:rPr>
              <a:t>COPPER:</a:t>
            </a:r>
            <a:r>
              <a:rPr lang="en-US" sz="3600" b="1" dirty="0"/>
              <a:t>  involved in skin color.    </a:t>
            </a:r>
            <a:r>
              <a:rPr lang="en-US" sz="3600" b="1" dirty="0">
                <a:solidFill>
                  <a:srgbClr val="FF0000"/>
                </a:solidFill>
              </a:rPr>
              <a:t>IODINE:</a:t>
            </a:r>
            <a:r>
              <a:rPr lang="en-US" sz="3600" b="1" dirty="0"/>
              <a:t>  production of thyroid hormone.  </a:t>
            </a:r>
            <a:r>
              <a:rPr lang="en-US" sz="3600" b="1" dirty="0">
                <a:solidFill>
                  <a:srgbClr val="FF0000"/>
                </a:solidFill>
              </a:rPr>
              <a:t>IRON:</a:t>
            </a:r>
            <a:r>
              <a:rPr lang="en-US" sz="3600" b="1" dirty="0"/>
              <a:t>  needed for some enzymes. </a:t>
            </a:r>
            <a:r>
              <a:rPr lang="en-US" sz="3600" b="1" dirty="0">
                <a:solidFill>
                  <a:srgbClr val="FF0000"/>
                </a:solidFill>
              </a:rPr>
              <a:t>MAGNESIUM:</a:t>
            </a:r>
            <a:r>
              <a:rPr lang="en-US" sz="3600" b="1" dirty="0"/>
              <a:t>  needed for chemical 	reactions.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457200" y="304800"/>
            <a:ext cx="8305800" cy="613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dirty="0">
                <a:solidFill>
                  <a:srgbClr val="FF0000"/>
                </a:solidFill>
              </a:rPr>
              <a:t>MANGANESE:</a:t>
            </a:r>
            <a:r>
              <a:rPr lang="en-US" sz="3600" b="1" dirty="0"/>
              <a:t>  normal function of 	nerve cells.                           </a:t>
            </a:r>
            <a:r>
              <a:rPr lang="en-US" sz="3600" b="1" dirty="0">
                <a:solidFill>
                  <a:srgbClr val="FF0000"/>
                </a:solidFill>
              </a:rPr>
              <a:t>PHOSOHORUS:</a:t>
            </a:r>
            <a:r>
              <a:rPr lang="en-US" sz="3600" b="1" dirty="0"/>
              <a:t>  plays a role in 	metabolism.                  </a:t>
            </a:r>
            <a:r>
              <a:rPr lang="en-US" sz="3600" b="1" dirty="0">
                <a:solidFill>
                  <a:srgbClr val="FF0000"/>
                </a:solidFill>
              </a:rPr>
              <a:t>POTASSIUM:</a:t>
            </a:r>
            <a:r>
              <a:rPr lang="en-US" sz="3600" b="1" dirty="0"/>
              <a:t>  nerve and muscle 	function.                                       </a:t>
            </a:r>
            <a:r>
              <a:rPr lang="en-US" sz="3600" b="1" dirty="0">
                <a:solidFill>
                  <a:srgbClr val="FF0000"/>
                </a:solidFill>
              </a:rPr>
              <a:t>SODIUM:</a:t>
            </a:r>
            <a:r>
              <a:rPr lang="en-US" sz="3600" b="1" dirty="0"/>
              <a:t>  water balance &amp; nerve 	conduction.                            </a:t>
            </a:r>
            <a:r>
              <a:rPr lang="en-US" sz="3600" b="1" dirty="0">
                <a:solidFill>
                  <a:srgbClr val="FF0000"/>
                </a:solidFill>
              </a:rPr>
              <a:t>SULFUR:</a:t>
            </a:r>
            <a:r>
              <a:rPr lang="en-US" sz="3600" b="1" dirty="0"/>
              <a:t>  found in amino acids.        </a:t>
            </a:r>
            <a:r>
              <a:rPr lang="en-US" sz="3600" b="1" dirty="0">
                <a:solidFill>
                  <a:srgbClr val="FF0000"/>
                </a:solidFill>
              </a:rPr>
              <a:t>ZINC:</a:t>
            </a:r>
            <a:r>
              <a:rPr lang="en-US" sz="3600" b="1" dirty="0"/>
              <a:t>  needed for digestion, respiration, 	healing and metabolism.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2800" b="1" dirty="0" smtClean="0">
                <a:latin typeface="Georgia" panose="02040502050405020303" pitchFamily="18" charset="0"/>
              </a:rPr>
              <a:t>Night blindness and impaired growth can result from lack of </a:t>
            </a:r>
            <a:r>
              <a:rPr lang="en-US" sz="2800" b="1" u="sng" dirty="0" smtClean="0">
                <a:latin typeface="Georgia" panose="02040502050405020303" pitchFamily="18" charset="0"/>
              </a:rPr>
              <a:t>vitamin A</a:t>
            </a:r>
            <a:r>
              <a:rPr lang="en-US" sz="2800" b="1" dirty="0" smtClean="0">
                <a:latin typeface="Georgia" panose="02040502050405020303" pitchFamily="18" charset="0"/>
              </a:rPr>
              <a:t>.</a:t>
            </a:r>
          </a:p>
          <a:p>
            <a:pPr eaLnBrk="1" hangingPunct="1"/>
            <a:r>
              <a:rPr lang="en-US" sz="2800" b="1" dirty="0" smtClean="0">
                <a:latin typeface="Georgia" panose="02040502050405020303" pitchFamily="18" charset="0"/>
              </a:rPr>
              <a:t>Rickets and/or inadequate growth of bones and teeth comes from a lack of </a:t>
            </a:r>
            <a:r>
              <a:rPr lang="en-US" sz="2800" b="1" u="sng" dirty="0" smtClean="0">
                <a:latin typeface="Georgia" panose="02040502050405020303" pitchFamily="18" charset="0"/>
              </a:rPr>
              <a:t>vitamin D</a:t>
            </a:r>
            <a:r>
              <a:rPr lang="en-US" sz="2800" b="1" dirty="0" smtClean="0">
                <a:latin typeface="Georgia" panose="02040502050405020303" pitchFamily="18" charset="0"/>
              </a:rPr>
              <a:t>.</a:t>
            </a:r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n-US" sz="3600" b="1" dirty="0" smtClean="0">
                <a:solidFill>
                  <a:srgbClr val="000066"/>
                </a:solidFill>
                <a:latin typeface="Georgia" panose="02040502050405020303" pitchFamily="18" charset="0"/>
              </a:rPr>
              <a:t>Nutrient Deficiencies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676400"/>
            <a:ext cx="7772400" cy="41148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800" b="1" dirty="0" smtClean="0">
                <a:latin typeface="Georgia" panose="02040502050405020303" pitchFamily="18" charset="0"/>
              </a:rPr>
              <a:t>Lack of vitamin </a:t>
            </a:r>
            <a:r>
              <a:rPr lang="en-US" sz="2800" b="1" u="sng" dirty="0" smtClean="0">
                <a:latin typeface="Georgia" panose="02040502050405020303" pitchFamily="18" charset="0"/>
              </a:rPr>
              <a:t>E </a:t>
            </a:r>
            <a:r>
              <a:rPr lang="en-US" sz="2800" b="1" dirty="0" smtClean="0">
                <a:latin typeface="Georgia" panose="02040502050405020303" pitchFamily="18" charset="0"/>
              </a:rPr>
              <a:t>can result in anemia.</a:t>
            </a:r>
          </a:p>
          <a:p>
            <a:pPr eaLnBrk="1" hangingPunct="1"/>
            <a:r>
              <a:rPr lang="en-US" sz="2800" b="1" dirty="0" smtClean="0">
                <a:latin typeface="Georgia" panose="02040502050405020303" pitchFamily="18" charset="0"/>
              </a:rPr>
              <a:t>Lack of vitamin </a:t>
            </a:r>
            <a:r>
              <a:rPr lang="en-US" sz="2800" b="1" u="sng" dirty="0" smtClean="0">
                <a:latin typeface="Georgia" panose="02040502050405020303" pitchFamily="18" charset="0"/>
              </a:rPr>
              <a:t>K</a:t>
            </a:r>
            <a:r>
              <a:rPr lang="en-US" sz="2800" b="1" dirty="0" smtClean="0">
                <a:latin typeface="Georgia" panose="02040502050405020303" pitchFamily="18" charset="0"/>
              </a:rPr>
              <a:t> can cause slow blood clotting.</a:t>
            </a:r>
          </a:p>
          <a:p>
            <a:pPr eaLnBrk="1" hangingPunct="1"/>
            <a:r>
              <a:rPr lang="en-US" sz="2800" b="1" dirty="0" smtClean="0">
                <a:latin typeface="Georgia" panose="02040502050405020303" pitchFamily="18" charset="0"/>
              </a:rPr>
              <a:t>Deficient in </a:t>
            </a:r>
            <a:r>
              <a:rPr lang="en-US" sz="2800" b="1" u="sng" dirty="0" smtClean="0">
                <a:latin typeface="Georgia" panose="02040502050405020303" pitchFamily="18" charset="0"/>
              </a:rPr>
              <a:t>B1</a:t>
            </a:r>
            <a:r>
              <a:rPr lang="en-US" sz="2800" b="1" dirty="0" smtClean="0">
                <a:latin typeface="Georgia" panose="02040502050405020303" pitchFamily="18" charset="0"/>
              </a:rPr>
              <a:t> can result in muscle weakness &amp; heart problems.</a:t>
            </a:r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b="1" dirty="0" smtClean="0">
                <a:solidFill>
                  <a:srgbClr val="000066"/>
                </a:solidFill>
                <a:latin typeface="Georgia" panose="02040502050405020303" pitchFamily="18" charset="0"/>
              </a:rPr>
              <a:t>Nutrient Deficiencies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3200" b="1" dirty="0" smtClean="0">
                <a:latin typeface="Georgia" panose="02040502050405020303" pitchFamily="18" charset="0"/>
              </a:rPr>
              <a:t>Skin sores can be caused by the lack of </a:t>
            </a:r>
            <a:r>
              <a:rPr lang="en-US" sz="3200" b="1" u="sng" dirty="0" smtClean="0">
                <a:latin typeface="Georgia" panose="02040502050405020303" pitchFamily="18" charset="0"/>
              </a:rPr>
              <a:t>vitamin B2</a:t>
            </a:r>
            <a:r>
              <a:rPr lang="en-US" sz="3200" b="1" dirty="0" smtClean="0">
                <a:latin typeface="Georgia" panose="02040502050405020303" pitchFamily="18" charset="0"/>
              </a:rPr>
              <a:t>.</a:t>
            </a:r>
          </a:p>
          <a:p>
            <a:pPr eaLnBrk="1" hangingPunct="1"/>
            <a:r>
              <a:rPr lang="en-US" sz="3200" b="1" dirty="0" smtClean="0">
                <a:latin typeface="Georgia" panose="02040502050405020303" pitchFamily="18" charset="0"/>
              </a:rPr>
              <a:t>Lack of </a:t>
            </a:r>
            <a:r>
              <a:rPr lang="en-US" sz="3200" b="1" u="sng" dirty="0" smtClean="0">
                <a:latin typeface="Georgia" panose="02040502050405020303" pitchFamily="18" charset="0"/>
              </a:rPr>
              <a:t>B3</a:t>
            </a:r>
            <a:r>
              <a:rPr lang="en-US" sz="3200" b="1" dirty="0" smtClean="0">
                <a:latin typeface="Georgia" panose="02040502050405020303" pitchFamily="18" charset="0"/>
              </a:rPr>
              <a:t> is a contributing factor of depression.</a:t>
            </a:r>
          </a:p>
          <a:p>
            <a:pPr eaLnBrk="1" hangingPunct="1"/>
            <a:r>
              <a:rPr lang="en-US" sz="3200" b="1" dirty="0" smtClean="0">
                <a:latin typeface="Georgia" panose="02040502050405020303" pitchFamily="18" charset="0"/>
              </a:rPr>
              <a:t>Skin disorders and hair loss can be from the lack of </a:t>
            </a:r>
            <a:r>
              <a:rPr lang="en-US" sz="3200" b="1" u="sng" dirty="0" smtClean="0">
                <a:latin typeface="Georgia" panose="02040502050405020303" pitchFamily="18" charset="0"/>
              </a:rPr>
              <a:t>BIOTIN</a:t>
            </a:r>
            <a:r>
              <a:rPr lang="en-US" sz="3200" b="1" dirty="0" smtClean="0">
                <a:latin typeface="Georgia" panose="02040502050405020303" pitchFamily="18" charset="0"/>
              </a:rPr>
              <a:t>.</a:t>
            </a: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b="1" dirty="0" smtClean="0">
                <a:solidFill>
                  <a:srgbClr val="000066"/>
                </a:solidFill>
                <a:latin typeface="Georgia" panose="02040502050405020303" pitchFamily="18" charset="0"/>
              </a:rPr>
              <a:t>Nutrient Deficiencies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tx1"/>
                </a:solidFill>
                <a:latin typeface="Georgia" panose="02040502050405020303" pitchFamily="18" charset="0"/>
              </a:rPr>
              <a:t>WATER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391400" cy="41148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b="1" dirty="0" smtClean="0"/>
              <a:t>Water is an essential component in you diet.</a:t>
            </a:r>
          </a:p>
          <a:p>
            <a:pPr eaLnBrk="1" hangingPunct="1"/>
            <a:r>
              <a:rPr lang="en-US" sz="3600" b="1" dirty="0" smtClean="0"/>
              <a:t>About 2/3 of your body weight is water.</a:t>
            </a:r>
          </a:p>
        </p:txBody>
      </p:sp>
      <p:pic>
        <p:nvPicPr>
          <p:cNvPr id="44037" name="Picture 7" descr="c:\Program Files\Microsoft Works\workscor\j0187911.wmf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/>
          <a:stretch>
            <a:fillRect/>
          </a:stretch>
        </p:blipFill>
        <p:spPr>
          <a:xfrm>
            <a:off x="6595611" y="304800"/>
            <a:ext cx="1834286" cy="1896466"/>
          </a:xfrm>
        </p:spPr>
      </p:pic>
      <p:sp>
        <p:nvSpPr>
          <p:cNvPr id="44036" name="WordArt 6"/>
          <p:cNvSpPr>
            <a:spLocks noChangeArrowheads="1" noChangeShapeType="1" noTextEdit="1"/>
          </p:cNvSpPr>
          <p:nvPr/>
        </p:nvSpPr>
        <p:spPr bwMode="auto">
          <a:xfrm>
            <a:off x="1371600" y="609600"/>
            <a:ext cx="6248400" cy="11430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endParaRPr lang="en-US" sz="4000" b="1" kern="10" spc="-40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0" y="2514600"/>
            <a:ext cx="3810000" cy="4114800"/>
          </a:xfrm>
        </p:spPr>
        <p:txBody>
          <a:bodyPr/>
          <a:lstStyle/>
          <a:p>
            <a:pPr eaLnBrk="1" hangingPunct="1"/>
            <a:r>
              <a:rPr lang="en-US" sz="4400" b="1" dirty="0" smtClean="0"/>
              <a:t>About 65 to 70% of your body weight is water.</a:t>
            </a:r>
          </a:p>
        </p:txBody>
      </p:sp>
      <p:sp>
        <p:nvSpPr>
          <p:cNvPr id="45060" name="Rectangle 4"/>
          <p:cNvSpPr>
            <a:spLocks noGrp="1" noChangeArrowheads="1"/>
          </p:cNvSpPr>
          <p:nvPr>
            <p:ph sz="half" idx="4294967295"/>
          </p:nvPr>
        </p:nvSpPr>
        <p:spPr>
          <a:xfrm>
            <a:off x="5334000" y="2514600"/>
            <a:ext cx="3810000" cy="3505200"/>
          </a:xfrm>
        </p:spPr>
        <p:txBody>
          <a:bodyPr/>
          <a:lstStyle/>
          <a:p>
            <a:pPr eaLnBrk="1" hangingPunct="1"/>
            <a:r>
              <a:rPr lang="en-US" sz="4400" b="1" dirty="0" smtClean="0"/>
              <a:t>About 55 to 65% of your body weight is water.</a:t>
            </a:r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Vs. </a:t>
            </a:r>
          </a:p>
        </p:txBody>
      </p:sp>
      <p:pic>
        <p:nvPicPr>
          <p:cNvPr id="45061" name="Picture 5" descr="c:\Program Files\Common Files\Microsoft Shared\Clipart\cagcat50\bd06784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457200"/>
            <a:ext cx="1819275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2" name="Picture 6" descr="c:\Program Files\Common Files\Microsoft Shared\Clipart\cagcat50\bd06790_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0" y="685800"/>
            <a:ext cx="1812925" cy="149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7772400" cy="1219200"/>
          </a:xfrm>
        </p:spPr>
        <p:txBody>
          <a:bodyPr/>
          <a:lstStyle/>
          <a:p>
            <a:pPr eaLnBrk="1" hangingPunct="1"/>
            <a:r>
              <a:rPr lang="en-US" b="1" u="sng" smtClean="0"/>
              <a:t>Functions of H2O in the Body</a:t>
            </a:r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381000" y="1447800"/>
            <a:ext cx="8534400" cy="503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dirty="0">
                <a:solidFill>
                  <a:schemeClr val="accent2"/>
                </a:solidFill>
              </a:rPr>
              <a:t>*</a:t>
            </a:r>
            <a:r>
              <a:rPr lang="en-US" sz="3600" b="1" dirty="0"/>
              <a:t>All body functions are chemical reaction and most need water to occur.          </a:t>
            </a:r>
            <a:r>
              <a:rPr lang="en-US" sz="3600" b="1" dirty="0">
                <a:solidFill>
                  <a:schemeClr val="accent2"/>
                </a:solidFill>
              </a:rPr>
              <a:t>*</a:t>
            </a:r>
            <a:r>
              <a:rPr lang="en-US" sz="3600" b="1" dirty="0"/>
              <a:t>Helps maintain acidity at the proper level so the chemical reactions can occur.  </a:t>
            </a:r>
            <a:r>
              <a:rPr lang="en-US" sz="3600" b="1" dirty="0">
                <a:solidFill>
                  <a:schemeClr val="accent2"/>
                </a:solidFill>
              </a:rPr>
              <a:t>*</a:t>
            </a:r>
            <a:r>
              <a:rPr lang="en-US" sz="3600" b="1" dirty="0"/>
              <a:t>Helps transport gases, nutrients and waste throughout the body.        </a:t>
            </a:r>
            <a:r>
              <a:rPr lang="en-US" sz="3600" b="1" dirty="0">
                <a:solidFill>
                  <a:schemeClr val="accent2"/>
                </a:solidFill>
              </a:rPr>
              <a:t>*</a:t>
            </a:r>
            <a:r>
              <a:rPr lang="en-US" sz="3600" b="1" dirty="0"/>
              <a:t>Regulates body temperature.          </a:t>
            </a:r>
            <a:r>
              <a:rPr lang="en-US" sz="3600" b="1" dirty="0">
                <a:solidFill>
                  <a:schemeClr val="accent2"/>
                </a:solidFill>
              </a:rPr>
              <a:t>*</a:t>
            </a:r>
            <a:r>
              <a:rPr lang="en-US" sz="3600" b="1" dirty="0"/>
              <a:t>water is a produce of chemical reaction that help drive your body processes.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Program Files\Microsoft Publisher\Clipart\Bottle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1219200"/>
            <a:ext cx="34290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5" descr="C:\Program Files\Microsoft Publisher\Clipart\lunch1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0" y="1219200"/>
            <a:ext cx="3216275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0" y="3810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400" b="1"/>
              <a:t>Hunger			Appetite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2" grpId="0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81000"/>
            <a:ext cx="7772400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3600" b="1" dirty="0" smtClean="0">
                <a:solidFill>
                  <a:schemeClr val="accent2"/>
                </a:solidFill>
                <a:latin typeface="Georgia" panose="02040502050405020303" pitchFamily="18" charset="0"/>
              </a:rPr>
              <a:t>Dehydration</a:t>
            </a:r>
          </a:p>
        </p:txBody>
      </p:sp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304800" y="1371600"/>
            <a:ext cx="8534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n-US" sz="3600" b="1" dirty="0">
                <a:latin typeface="Georgia" panose="02040502050405020303" pitchFamily="18" charset="0"/>
              </a:rPr>
              <a:t>A state which the body has lost more water than has been taken in.</a:t>
            </a:r>
          </a:p>
        </p:txBody>
      </p:sp>
      <p:pic>
        <p:nvPicPr>
          <p:cNvPr id="47108" name="Picture 6" descr="C:\Program Files\Microsoft Publisher\Clipart\Sun2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9400" y="3505200"/>
            <a:ext cx="36576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381000" y="533400"/>
            <a:ext cx="83820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b="1" dirty="0">
                <a:latin typeface="Georgia" panose="02040502050405020303" pitchFamily="18" charset="0"/>
              </a:rPr>
              <a:t>Dehydration can occur as a result of heavy physical activity or an illness that includes vomiting, diarrhea, fever or a situation that cause you to sweat profusely.                              This can happen if you are not drinking enough water.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381000" y="533400"/>
            <a:ext cx="84582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400" b="1" dirty="0" smtClean="0"/>
              <a:t>Analyzing </a:t>
            </a:r>
            <a:r>
              <a:rPr lang="en-US" sz="4400" b="1" dirty="0"/>
              <a:t>your nutritional needs</a:t>
            </a:r>
          </a:p>
        </p:txBody>
      </p:sp>
      <p:sp>
        <p:nvSpPr>
          <p:cNvPr id="2" name="Rectangle 1"/>
          <p:cNvSpPr/>
          <p:nvPr/>
        </p:nvSpPr>
        <p:spPr>
          <a:xfrm>
            <a:off x="2743200" y="1302841"/>
            <a:ext cx="2831224" cy="7232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100" b="1" i="0" u="none" strike="noStrike" kern="0" cap="none" spc="0" normalizeH="0" baseline="0" noProof="0" dirty="0" smtClean="0">
                <a:ln>
                  <a:noFill/>
                </a:ln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Lucida Sans Unicode"/>
                <a:ea typeface="+mj-ea"/>
                <a:cs typeface="+mj-cs"/>
              </a:rPr>
              <a:t>Objectives</a:t>
            </a:r>
            <a:endParaRPr kumimoji="0" lang="en-IN" sz="18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2274838"/>
            <a:ext cx="73152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latin typeface="Georgia" panose="02040502050405020303" pitchFamily="18" charset="0"/>
              </a:rPr>
              <a:t>Define the nutritional requirements for </a:t>
            </a:r>
            <a:r>
              <a:rPr lang="en-US" sz="2800" b="1" dirty="0" smtClean="0">
                <a:latin typeface="Georgia" panose="02040502050405020303" pitchFamily="18" charset="0"/>
              </a:rPr>
              <a:t>healthy </a:t>
            </a:r>
            <a:r>
              <a:rPr lang="en-US" sz="2800" b="1" dirty="0">
                <a:latin typeface="Georgia" panose="02040502050405020303" pitchFamily="18" charset="0"/>
              </a:rPr>
              <a:t>teens.</a:t>
            </a:r>
          </a:p>
          <a:p>
            <a:r>
              <a:rPr lang="en-US" sz="2800" b="1" dirty="0">
                <a:latin typeface="Georgia" panose="02040502050405020303" pitchFamily="18" charset="0"/>
              </a:rPr>
              <a:t>*Classify foods into the appropriate food groups.</a:t>
            </a:r>
          </a:p>
          <a:p>
            <a:r>
              <a:rPr lang="en-US" sz="2800" b="1" dirty="0">
                <a:latin typeface="Georgia" panose="02040502050405020303" pitchFamily="18" charset="0"/>
              </a:rPr>
              <a:t>*Identify special nutritional needs of selected populations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066800"/>
            <a:ext cx="77724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Recommended Dietary Allowances</a:t>
            </a:r>
            <a:br>
              <a:rPr lang="en-US" b="1" dirty="0" smtClean="0">
                <a:solidFill>
                  <a:schemeClr val="tx1"/>
                </a:solidFill>
                <a:latin typeface="Georgia" panose="02040502050405020303" pitchFamily="18" charset="0"/>
              </a:rPr>
            </a:br>
            <a:r>
              <a:rPr lang="en-US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(RDAs)</a:t>
            </a:r>
          </a:p>
        </p:txBody>
      </p:sp>
      <p:sp>
        <p:nvSpPr>
          <p:cNvPr id="52228" name="Text Box 5"/>
          <p:cNvSpPr txBox="1">
            <a:spLocks noChangeArrowheads="1"/>
          </p:cNvSpPr>
          <p:nvPr/>
        </p:nvSpPr>
        <p:spPr bwMode="auto">
          <a:xfrm>
            <a:off x="304800" y="3352800"/>
            <a:ext cx="86106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 dirty="0"/>
              <a:t>These are guidelines set so that you may select foods that provide you with a nutritionally balanced diet.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0" y="1481138"/>
            <a:ext cx="4038600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1400" b="1" dirty="0" smtClean="0"/>
              <a:t>Age</a:t>
            </a:r>
          </a:p>
          <a:p>
            <a:pPr eaLnBrk="1" hangingPunct="1">
              <a:lnSpc>
                <a:spcPct val="90000"/>
              </a:lnSpc>
            </a:pPr>
            <a:r>
              <a:rPr lang="en-US" sz="1400" b="1" dirty="0" smtClean="0"/>
              <a:t>Weight</a:t>
            </a:r>
          </a:p>
          <a:p>
            <a:pPr eaLnBrk="1" hangingPunct="1">
              <a:lnSpc>
                <a:spcPct val="90000"/>
              </a:lnSpc>
            </a:pPr>
            <a:r>
              <a:rPr lang="en-US" sz="1400" b="1" dirty="0" smtClean="0"/>
              <a:t>Height</a:t>
            </a:r>
          </a:p>
          <a:p>
            <a:pPr eaLnBrk="1" hangingPunct="1">
              <a:lnSpc>
                <a:spcPct val="90000"/>
              </a:lnSpc>
            </a:pPr>
            <a:r>
              <a:rPr lang="en-US" sz="1400" b="1" dirty="0" smtClean="0"/>
              <a:t>Activity level</a:t>
            </a:r>
          </a:p>
          <a:p>
            <a:pPr eaLnBrk="1" hangingPunct="1">
              <a:lnSpc>
                <a:spcPct val="90000"/>
              </a:lnSpc>
            </a:pPr>
            <a:r>
              <a:rPr lang="en-US" sz="1400" b="1" dirty="0" smtClean="0"/>
              <a:t>Expectation</a:t>
            </a:r>
          </a:p>
          <a:p>
            <a:pPr eaLnBrk="1" hangingPunct="1">
              <a:lnSpc>
                <a:spcPct val="90000"/>
              </a:lnSpc>
            </a:pPr>
            <a:r>
              <a:rPr lang="en-US" sz="1400" b="1" dirty="0" smtClean="0"/>
              <a:t>Choices</a:t>
            </a:r>
          </a:p>
          <a:p>
            <a:pPr eaLnBrk="1" hangingPunct="1">
              <a:lnSpc>
                <a:spcPct val="90000"/>
              </a:lnSpc>
            </a:pPr>
            <a:endParaRPr lang="en-US" sz="1400" b="1" dirty="0" smtClean="0"/>
          </a:p>
          <a:p>
            <a:pPr eaLnBrk="1" hangingPunct="1">
              <a:lnSpc>
                <a:spcPct val="90000"/>
              </a:lnSpc>
            </a:pPr>
            <a:endParaRPr lang="en-US" sz="1400" b="1" dirty="0" smtClean="0"/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3200" b="1" u="sng" dirty="0" smtClean="0">
                <a:solidFill>
                  <a:schemeClr val="tx1"/>
                </a:solidFill>
                <a:latin typeface="Georgia" panose="02040502050405020303" pitchFamily="18" charset="0"/>
              </a:rPr>
              <a:t>Teens / Adults</a:t>
            </a:r>
            <a:br>
              <a:rPr lang="en-US" sz="3200" b="1" u="sng" dirty="0" smtClean="0">
                <a:solidFill>
                  <a:schemeClr val="tx1"/>
                </a:solidFill>
                <a:latin typeface="Georgia" panose="02040502050405020303" pitchFamily="18" charset="0"/>
              </a:rPr>
            </a:br>
            <a:r>
              <a:rPr lang="en-US" sz="3200" b="1" u="sng" dirty="0" smtClean="0">
                <a:solidFill>
                  <a:schemeClr val="tx1"/>
                </a:solidFill>
                <a:latin typeface="Georgia" panose="02040502050405020303" pitchFamily="18" charset="0"/>
              </a:rPr>
              <a:t>Males &amp; Females</a:t>
            </a:r>
          </a:p>
        </p:txBody>
      </p:sp>
      <p:pic>
        <p:nvPicPr>
          <p:cNvPr id="58373" name="Picture 5" descr="c:\Program Files\Microsoft Works\workscor\j0174545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38600" y="1981200"/>
            <a:ext cx="192722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4" name="Picture 6" descr="c:\Program Files\Common Files\Microsoft Shared\Clipart\cagcat50\hh01669_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7000" y="2209800"/>
            <a:ext cx="22860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5" name="Picture 7" descr="c:\Program Files\Common Files\Microsoft Shared\Clipart\cagcat50\pe01686_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1800" y="4038600"/>
            <a:ext cx="2362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6" name="Picture 8" descr="C:\Program Files\Common Files\Microsoft Shared\Clipart\cagcat50\pe01753_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86200" y="4419600"/>
            <a:ext cx="267017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3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3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8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8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8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8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8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90500"/>
            <a:ext cx="7772400" cy="762000"/>
          </a:xfrm>
        </p:spPr>
        <p:txBody>
          <a:bodyPr/>
          <a:lstStyle/>
          <a:p>
            <a:pPr eaLnBrk="1" hangingPunct="1"/>
            <a:r>
              <a:rPr lang="en-US" sz="1600" b="1" smtClean="0"/>
              <a:t>Example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143000"/>
            <a:ext cx="3810000" cy="4114800"/>
          </a:xfrm>
        </p:spPr>
        <p:txBody>
          <a:bodyPr/>
          <a:lstStyle/>
          <a:p>
            <a:pPr eaLnBrk="1" hangingPunct="1"/>
            <a:r>
              <a:rPr lang="en-US" sz="1600" b="1" smtClean="0"/>
              <a:t>Some guidelines today, suggest this is the proper balance a teenager needs in there diet.</a:t>
            </a:r>
          </a:p>
        </p:txBody>
      </p:sp>
      <p:graphicFrame>
        <p:nvGraphicFramePr>
          <p:cNvPr id="1026" name="Object 0"/>
          <p:cNvGraphicFramePr>
            <a:graphicFrameLocks noGrp="1" noChangeAspect="1"/>
          </p:cNvGraphicFramePr>
          <p:nvPr>
            <p:ph type="chart" sz="half" idx="2"/>
            <p:extLst>
              <p:ext uri="{D42A27DB-BD31-4B8C-83A1-F6EECF244321}">
                <p14:modId xmlns:p14="http://schemas.microsoft.com/office/powerpoint/2010/main" val="1249492190"/>
              </p:ext>
            </p:extLst>
          </p:nvPr>
        </p:nvGraphicFramePr>
        <p:xfrm>
          <a:off x="4800600" y="990600"/>
          <a:ext cx="3810000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Chart" r:id="rId3" imgW="3810095" imgH="4114867" progId="MSGraph.Chart.8">
                  <p:embed followColorScheme="full"/>
                </p:oleObj>
              </mc:Choice>
              <mc:Fallback>
                <p:oleObj name="Chart" r:id="rId3" imgW="3810095" imgH="4114867" progId="MSGraph.Chart.8">
                  <p:embed followColorScheme="full"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990600"/>
                        <a:ext cx="3810000" cy="411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421" name="Text Box 5"/>
          <p:cNvSpPr txBox="1">
            <a:spLocks noChangeArrowheads="1"/>
          </p:cNvSpPr>
          <p:nvPr/>
        </p:nvSpPr>
        <p:spPr bwMode="auto">
          <a:xfrm>
            <a:off x="533400" y="5105400"/>
            <a:ext cx="8153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 u="sng">
                <a:solidFill>
                  <a:srgbClr val="33CC33"/>
                </a:solidFill>
              </a:rPr>
              <a:t>WHAT DO YOU THINK?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604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604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1" grpId="0" autoUpdateAnimBg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381000"/>
            <a:ext cx="4876800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3200" b="1" u="sng" dirty="0" smtClean="0">
                <a:latin typeface="Georgia" panose="02040502050405020303" pitchFamily="18" charset="0"/>
              </a:rPr>
              <a:t>Food Pyramid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981200"/>
            <a:ext cx="3810000" cy="41148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800" b="1" dirty="0" smtClean="0">
                <a:latin typeface="Georgia" panose="02040502050405020303" pitchFamily="18" charset="0"/>
              </a:rPr>
              <a:t>This organizes foods into groups based on the dietary guidelines.</a:t>
            </a:r>
          </a:p>
        </p:txBody>
      </p:sp>
      <p:sp>
        <p:nvSpPr>
          <p:cNvPr id="54276" name="Line 23"/>
          <p:cNvSpPr>
            <a:spLocks noChangeShapeType="1"/>
          </p:cNvSpPr>
          <p:nvPr/>
        </p:nvSpPr>
        <p:spPr bwMode="auto">
          <a:xfrm>
            <a:off x="3962400" y="5105400"/>
            <a:ext cx="419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277" name="Line 24"/>
          <p:cNvSpPr>
            <a:spLocks noChangeShapeType="1"/>
          </p:cNvSpPr>
          <p:nvPr/>
        </p:nvSpPr>
        <p:spPr bwMode="auto">
          <a:xfrm>
            <a:off x="5410200" y="1828800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278" name="Line 25"/>
          <p:cNvSpPr>
            <a:spLocks noChangeShapeType="1"/>
          </p:cNvSpPr>
          <p:nvPr/>
        </p:nvSpPr>
        <p:spPr bwMode="auto">
          <a:xfrm>
            <a:off x="4724400" y="3505200"/>
            <a:ext cx="274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279" name="Line 26"/>
          <p:cNvSpPr>
            <a:spLocks noChangeShapeType="1"/>
          </p:cNvSpPr>
          <p:nvPr/>
        </p:nvSpPr>
        <p:spPr bwMode="auto">
          <a:xfrm>
            <a:off x="6019800" y="1828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280" name="Line 27"/>
          <p:cNvSpPr>
            <a:spLocks noChangeShapeType="1"/>
          </p:cNvSpPr>
          <p:nvPr/>
        </p:nvSpPr>
        <p:spPr bwMode="auto">
          <a:xfrm>
            <a:off x="6248400" y="35052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469" name="Text Box 29"/>
          <p:cNvSpPr txBox="1">
            <a:spLocks noChangeArrowheads="1"/>
          </p:cNvSpPr>
          <p:nvPr/>
        </p:nvSpPr>
        <p:spPr bwMode="auto">
          <a:xfrm>
            <a:off x="5257800" y="2209800"/>
            <a:ext cx="762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 b="1"/>
              <a:t>D</a:t>
            </a:r>
          </a:p>
        </p:txBody>
      </p:sp>
      <p:sp>
        <p:nvSpPr>
          <p:cNvPr id="61470" name="Text Box 30"/>
          <p:cNvSpPr txBox="1">
            <a:spLocks noChangeArrowheads="1"/>
          </p:cNvSpPr>
          <p:nvPr/>
        </p:nvSpPr>
        <p:spPr bwMode="auto">
          <a:xfrm>
            <a:off x="5222966" y="1580355"/>
            <a:ext cx="28194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 b="1" dirty="0"/>
              <a:t>P</a:t>
            </a:r>
          </a:p>
        </p:txBody>
      </p:sp>
      <p:sp>
        <p:nvSpPr>
          <p:cNvPr id="61471" name="Text Box 31"/>
          <p:cNvSpPr txBox="1">
            <a:spLocks noChangeArrowheads="1"/>
          </p:cNvSpPr>
          <p:nvPr/>
        </p:nvSpPr>
        <p:spPr bwMode="auto">
          <a:xfrm>
            <a:off x="4648200" y="3810000"/>
            <a:ext cx="14478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 b="1"/>
              <a:t>V</a:t>
            </a:r>
          </a:p>
        </p:txBody>
      </p:sp>
      <p:sp>
        <p:nvSpPr>
          <p:cNvPr id="61472" name="Text Box 32"/>
          <p:cNvSpPr txBox="1">
            <a:spLocks noChangeArrowheads="1"/>
          </p:cNvSpPr>
          <p:nvPr/>
        </p:nvSpPr>
        <p:spPr bwMode="auto">
          <a:xfrm>
            <a:off x="6324600" y="3810000"/>
            <a:ext cx="12192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 b="1"/>
              <a:t>FR</a:t>
            </a:r>
          </a:p>
        </p:txBody>
      </p:sp>
      <p:sp>
        <p:nvSpPr>
          <p:cNvPr id="61473" name="Text Box 33"/>
          <p:cNvSpPr txBox="1">
            <a:spLocks noChangeArrowheads="1"/>
          </p:cNvSpPr>
          <p:nvPr/>
        </p:nvSpPr>
        <p:spPr bwMode="auto">
          <a:xfrm>
            <a:off x="4038600" y="5410200"/>
            <a:ext cx="41148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 b="1"/>
              <a:t>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ricoche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glas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9" grpId="0" autoUpdateAnimBg="0"/>
      <p:bldP spid="61470" grpId="0" autoUpdateAnimBg="0"/>
      <p:bldP spid="61471" grpId="0" autoUpdateAnimBg="0"/>
      <p:bldP spid="61472" grpId="0" autoUpdateAnimBg="0"/>
      <p:bldP spid="61473" grpId="0" autoUpdateAnimBg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600" b="1" dirty="0" smtClean="0"/>
              <a:t>Carbohydrates = 6 to 11 servings</a:t>
            </a:r>
          </a:p>
          <a:p>
            <a:pPr eaLnBrk="1" hangingPunct="1">
              <a:lnSpc>
                <a:spcPct val="90000"/>
              </a:lnSpc>
            </a:pPr>
            <a:r>
              <a:rPr lang="en-US" sz="3600" b="1" dirty="0" smtClean="0"/>
              <a:t>Vegetables </a:t>
            </a:r>
            <a:r>
              <a:rPr lang="en-US" sz="3600" b="1" dirty="0" smtClean="0"/>
              <a:t>      = </a:t>
            </a:r>
            <a:r>
              <a:rPr lang="en-US" sz="3600" b="1" dirty="0" smtClean="0"/>
              <a:t>3 to 5 servings</a:t>
            </a:r>
          </a:p>
          <a:p>
            <a:pPr eaLnBrk="1" hangingPunct="1">
              <a:lnSpc>
                <a:spcPct val="90000"/>
              </a:lnSpc>
            </a:pPr>
            <a:r>
              <a:rPr lang="en-US" sz="3600" b="1" dirty="0" smtClean="0"/>
              <a:t>Fruits </a:t>
            </a:r>
            <a:r>
              <a:rPr lang="en-US" sz="3600" b="1" dirty="0" smtClean="0"/>
              <a:t>              = </a:t>
            </a:r>
            <a:r>
              <a:rPr lang="en-US" sz="3600" b="1" dirty="0" smtClean="0"/>
              <a:t>2 to 4 servings</a:t>
            </a:r>
          </a:p>
          <a:p>
            <a:pPr eaLnBrk="1" hangingPunct="1">
              <a:lnSpc>
                <a:spcPct val="90000"/>
              </a:lnSpc>
            </a:pPr>
            <a:r>
              <a:rPr lang="en-US" sz="3600" b="1" dirty="0" smtClean="0"/>
              <a:t>Dairy </a:t>
            </a:r>
            <a:r>
              <a:rPr lang="en-US" sz="3600" b="1" dirty="0" smtClean="0"/>
              <a:t>               = </a:t>
            </a:r>
            <a:r>
              <a:rPr lang="en-US" sz="3600" b="1" dirty="0" smtClean="0"/>
              <a:t>2 to 3 servings</a:t>
            </a:r>
          </a:p>
          <a:p>
            <a:pPr eaLnBrk="1" hangingPunct="1">
              <a:lnSpc>
                <a:spcPct val="90000"/>
              </a:lnSpc>
            </a:pPr>
            <a:r>
              <a:rPr lang="en-US" sz="3600" b="1" dirty="0" smtClean="0"/>
              <a:t>Protein </a:t>
            </a:r>
            <a:r>
              <a:rPr lang="en-US" sz="3600" b="1" dirty="0" smtClean="0"/>
              <a:t>            = </a:t>
            </a:r>
            <a:r>
              <a:rPr lang="en-US" sz="3600" b="1" dirty="0" smtClean="0"/>
              <a:t>2 to 3 servings</a:t>
            </a:r>
          </a:p>
          <a:p>
            <a:pPr eaLnBrk="1" hangingPunct="1">
              <a:lnSpc>
                <a:spcPct val="90000"/>
              </a:lnSpc>
            </a:pPr>
            <a:r>
              <a:rPr lang="en-US" sz="3600" b="1" dirty="0" smtClean="0"/>
              <a:t>Fats </a:t>
            </a:r>
            <a:r>
              <a:rPr lang="en-US" sz="3600" b="1" dirty="0" smtClean="0"/>
              <a:t>                 = </a:t>
            </a:r>
            <a:r>
              <a:rPr lang="en-US" sz="3600" b="1" dirty="0" smtClean="0"/>
              <a:t>not a food </a:t>
            </a:r>
            <a:r>
              <a:rPr lang="en-US" sz="3600" b="1" dirty="0" smtClean="0"/>
              <a:t>               				group</a:t>
            </a:r>
            <a:r>
              <a:rPr lang="en-US" sz="3600" b="1" dirty="0" smtClean="0"/>
              <a:t>, use </a:t>
            </a:r>
            <a:r>
              <a:rPr lang="en-US" sz="3600" b="1" dirty="0" smtClean="0"/>
              <a:t>						sparingly</a:t>
            </a:r>
            <a:endParaRPr lang="en-US" sz="3600" b="1" dirty="0" smtClean="0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How Much?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1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1676400" y="990600"/>
            <a:ext cx="4876800" cy="914400"/>
          </a:xfrm>
        </p:spPr>
        <p:txBody>
          <a:bodyPr>
            <a:normAutofit/>
          </a:bodyPr>
          <a:lstStyle/>
          <a:p>
            <a:pPr algn="just" eaLnBrk="1" hangingPunct="1"/>
            <a:r>
              <a:rPr lang="en-US" sz="2400" b="1" dirty="0" smtClean="0">
                <a:latin typeface="Georgia" panose="02040502050405020303" pitchFamily="18" charset="0"/>
              </a:rPr>
              <a:t>What you need to consume each day depends on?</a:t>
            </a:r>
          </a:p>
        </p:txBody>
      </p:sp>
      <p:sp>
        <p:nvSpPr>
          <p:cNvPr id="78852" name="Rectangle 4"/>
          <p:cNvSpPr>
            <a:spLocks noGrp="1" noChangeArrowheads="1"/>
          </p:cNvSpPr>
          <p:nvPr>
            <p:ph sz="half" idx="4294967295"/>
          </p:nvPr>
        </p:nvSpPr>
        <p:spPr>
          <a:xfrm>
            <a:off x="2895600" y="1981200"/>
            <a:ext cx="3048000" cy="35814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400" b="1" dirty="0" smtClean="0">
                <a:latin typeface="Georgia" panose="02040502050405020303" pitchFamily="18" charset="0"/>
              </a:rPr>
              <a:t>AGE</a:t>
            </a:r>
          </a:p>
          <a:p>
            <a:pPr eaLnBrk="1" hangingPunct="1"/>
            <a:r>
              <a:rPr lang="en-US" sz="2400" b="1" dirty="0" smtClean="0">
                <a:latin typeface="Georgia" panose="02040502050405020303" pitchFamily="18" charset="0"/>
              </a:rPr>
              <a:t>GENDER</a:t>
            </a:r>
          </a:p>
          <a:p>
            <a:pPr eaLnBrk="1" hangingPunct="1"/>
            <a:r>
              <a:rPr lang="en-US" sz="2400" b="1" dirty="0" smtClean="0">
                <a:latin typeface="Georgia" panose="02040502050405020303" pitchFamily="18" charset="0"/>
              </a:rPr>
              <a:t>ACTIVITY</a:t>
            </a:r>
          </a:p>
          <a:p>
            <a:pPr eaLnBrk="1" hangingPunct="1"/>
            <a:r>
              <a:rPr lang="en-US" sz="2400" b="1" dirty="0" smtClean="0">
                <a:latin typeface="Georgia" panose="02040502050405020303" pitchFamily="18" charset="0"/>
              </a:rPr>
              <a:t>EXPECTATION</a:t>
            </a:r>
          </a:p>
          <a:p>
            <a:pPr eaLnBrk="1" hangingPunct="1"/>
            <a:r>
              <a:rPr lang="en-US" sz="2400" b="1" dirty="0" smtClean="0">
                <a:latin typeface="Georgia" panose="02040502050405020303" pitchFamily="18" charset="0"/>
              </a:rPr>
              <a:t>HEIGHT</a:t>
            </a:r>
          </a:p>
          <a:p>
            <a:pPr eaLnBrk="1" hangingPunct="1"/>
            <a:r>
              <a:rPr lang="en-US" sz="2400" b="1" dirty="0" smtClean="0">
                <a:latin typeface="Georgia" panose="02040502050405020303" pitchFamily="18" charset="0"/>
              </a:rPr>
              <a:t>WEIGHT</a:t>
            </a:r>
          </a:p>
          <a:p>
            <a:pPr eaLnBrk="1" hangingPunct="1"/>
            <a:r>
              <a:rPr lang="en-US" sz="2400" b="1" dirty="0" smtClean="0">
                <a:latin typeface="Georgia" panose="02040502050405020303" pitchFamily="18" charset="0"/>
              </a:rPr>
              <a:t>CHOICES</a:t>
            </a:r>
          </a:p>
        </p:txBody>
      </p:sp>
      <p:sp>
        <p:nvSpPr>
          <p:cNvPr id="788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7772400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3200" b="1" u="sng" dirty="0" smtClean="0">
                <a:solidFill>
                  <a:schemeClr val="tx1"/>
                </a:solidFill>
                <a:latin typeface="Georgia" panose="02040502050405020303" pitchFamily="18" charset="0"/>
              </a:rPr>
              <a:t>Remember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788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788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788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788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788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788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788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1" grpId="0" build="p" autoUpdateAnimBg="0"/>
      <p:bldP spid="78852" grpId="0" build="p" autoUpdateAnimBg="0"/>
      <p:bldP spid="78850" grpId="0" autoUpdateAnimBg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2800" b="1" u="sng" dirty="0" smtClean="0">
                <a:latin typeface="Georgia" panose="02040502050405020303" pitchFamily="18" charset="0"/>
              </a:rPr>
              <a:t>Teens</a:t>
            </a:r>
          </a:p>
        </p:txBody>
      </p:sp>
      <p:sp>
        <p:nvSpPr>
          <p:cNvPr id="57347" name="Text Box 4"/>
          <p:cNvSpPr txBox="1">
            <a:spLocks noChangeArrowheads="1"/>
          </p:cNvSpPr>
          <p:nvPr/>
        </p:nvSpPr>
        <p:spPr bwMode="auto">
          <a:xfrm>
            <a:off x="609600" y="1676400"/>
            <a:ext cx="8001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n-US" b="1" dirty="0">
                <a:latin typeface="Georgia" panose="02040502050405020303" pitchFamily="18" charset="0"/>
              </a:rPr>
              <a:t>Both boys and girls experience increased demands for energy, protein, vitamins, and minerals to deal with mental and physical changes.</a:t>
            </a:r>
          </a:p>
          <a:p>
            <a:pPr algn="just">
              <a:spcBef>
                <a:spcPct val="50000"/>
              </a:spcBef>
            </a:pPr>
            <a:r>
              <a:rPr lang="en-US" b="1" dirty="0">
                <a:latin typeface="Georgia" panose="02040502050405020303" pitchFamily="18" charset="0"/>
              </a:rPr>
              <a:t>Protein for muscle growth</a:t>
            </a:r>
          </a:p>
          <a:p>
            <a:pPr algn="just">
              <a:spcBef>
                <a:spcPct val="50000"/>
              </a:spcBef>
            </a:pPr>
            <a:r>
              <a:rPr lang="en-US" b="1" dirty="0">
                <a:latin typeface="Georgia" panose="02040502050405020303" pitchFamily="18" charset="0"/>
              </a:rPr>
              <a:t>Calcium and iron for developmental changes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Environmental Factors</a:t>
            </a:r>
          </a:p>
        </p:txBody>
      </p:sp>
      <p:sp>
        <p:nvSpPr>
          <p:cNvPr id="8195" name="Text Box 4"/>
          <p:cNvSpPr txBox="1">
            <a:spLocks noChangeArrowheads="1"/>
          </p:cNvSpPr>
          <p:nvPr/>
        </p:nvSpPr>
        <p:spPr bwMode="auto">
          <a:xfrm>
            <a:off x="533400" y="1752600"/>
            <a:ext cx="8153400" cy="549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/>
              <a:t>*household structure</a:t>
            </a:r>
          </a:p>
          <a:p>
            <a:pPr>
              <a:spcBef>
                <a:spcPct val="50000"/>
              </a:spcBef>
            </a:pPr>
            <a:r>
              <a:rPr lang="en-US" sz="3600" b="1"/>
              <a:t>*income level</a:t>
            </a:r>
          </a:p>
          <a:p>
            <a:pPr>
              <a:spcBef>
                <a:spcPct val="50000"/>
              </a:spcBef>
            </a:pPr>
            <a:r>
              <a:rPr lang="en-US" sz="3600" b="1"/>
              <a:t>*level of education</a:t>
            </a:r>
          </a:p>
          <a:p>
            <a:pPr>
              <a:spcBef>
                <a:spcPct val="50000"/>
              </a:spcBef>
            </a:pPr>
            <a:r>
              <a:rPr lang="en-US" sz="3600" b="1"/>
              <a:t>*nutritional knowledge</a:t>
            </a:r>
          </a:p>
          <a:p>
            <a:pPr>
              <a:spcBef>
                <a:spcPct val="50000"/>
              </a:spcBef>
            </a:pPr>
            <a:r>
              <a:rPr lang="en-US" sz="3600" b="1"/>
              <a:t>*health beliefs</a:t>
            </a:r>
          </a:p>
          <a:p>
            <a:pPr>
              <a:spcBef>
                <a:spcPct val="50000"/>
              </a:spcBef>
            </a:pPr>
            <a:r>
              <a:rPr lang="en-US" sz="3600" b="1"/>
              <a:t>*religious beliefs</a:t>
            </a:r>
          </a:p>
          <a:p>
            <a:pPr>
              <a:spcBef>
                <a:spcPct val="50000"/>
              </a:spcBef>
            </a:pPr>
            <a:endParaRPr lang="en-US" sz="32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algn="ctr" eaLnBrk="1" hangingPunct="1"/>
            <a:r>
              <a:rPr lang="en-US" b="1" u="sng" dirty="0" smtClean="0">
                <a:latin typeface="Georgia" panose="02040502050405020303" pitchFamily="18" charset="0"/>
              </a:rPr>
              <a:t>Pregnant Women</a:t>
            </a:r>
          </a:p>
        </p:txBody>
      </p:sp>
      <p:sp>
        <p:nvSpPr>
          <p:cNvPr id="58371" name="Text Box 3"/>
          <p:cNvSpPr txBox="1">
            <a:spLocks noChangeArrowheads="1"/>
          </p:cNvSpPr>
          <p:nvPr/>
        </p:nvSpPr>
        <p:spPr bwMode="auto">
          <a:xfrm>
            <a:off x="0" y="1600200"/>
            <a:ext cx="91440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n-US" sz="2800" b="1" dirty="0">
                <a:latin typeface="Georgia" panose="02040502050405020303" pitchFamily="18" charset="0"/>
              </a:rPr>
              <a:t>Also an increase demand for protein, vitamins, and minerals.</a:t>
            </a:r>
          </a:p>
          <a:p>
            <a:pPr algn="just">
              <a:spcBef>
                <a:spcPct val="50000"/>
              </a:spcBef>
            </a:pPr>
            <a:r>
              <a:rPr lang="en-US" sz="2800" b="1" dirty="0">
                <a:latin typeface="Georgia" panose="02040502050405020303" pitchFamily="18" charset="0"/>
              </a:rPr>
              <a:t>They need to increase their caloric intake to meet the daily energy demands.</a:t>
            </a:r>
          </a:p>
          <a:p>
            <a:pPr algn="just">
              <a:spcBef>
                <a:spcPct val="50000"/>
              </a:spcBef>
            </a:pPr>
            <a:r>
              <a:rPr lang="en-US" sz="2800" b="1" dirty="0">
                <a:latin typeface="Georgia" panose="02040502050405020303" pitchFamily="18" charset="0"/>
              </a:rPr>
              <a:t>Protein is big, needed for the growing fetus and the it’s environment.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algn="ctr" eaLnBrk="1" hangingPunct="1"/>
            <a:r>
              <a:rPr lang="en-US" b="1" u="sng" dirty="0" smtClean="0">
                <a:latin typeface="Georgia" panose="02040502050405020303" pitchFamily="18" charset="0"/>
              </a:rPr>
              <a:t>Vegetarians</a:t>
            </a:r>
          </a:p>
        </p:txBody>
      </p:sp>
      <p:sp>
        <p:nvSpPr>
          <p:cNvPr id="59395" name="Text Box 3"/>
          <p:cNvSpPr txBox="1">
            <a:spLocks noChangeArrowheads="1"/>
          </p:cNvSpPr>
          <p:nvPr/>
        </p:nvSpPr>
        <p:spPr bwMode="auto">
          <a:xfrm>
            <a:off x="381000" y="1828800"/>
            <a:ext cx="81534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n-US" b="1" dirty="0">
                <a:latin typeface="Georgia" panose="02040502050405020303" pitchFamily="18" charset="0"/>
              </a:rPr>
              <a:t>They choose not to eat meat products and some avoid dairy.</a:t>
            </a:r>
          </a:p>
          <a:p>
            <a:pPr algn="just">
              <a:spcBef>
                <a:spcPct val="50000"/>
              </a:spcBef>
            </a:pPr>
            <a:r>
              <a:rPr lang="en-US" b="1" dirty="0">
                <a:latin typeface="Georgia" panose="02040502050405020303" pitchFamily="18" charset="0"/>
              </a:rPr>
              <a:t>Since not all essential nutrients can be found in plants (B12).  They must eat a very wide variety of veggies and take a supplement to be sure they are receiving the nutrients they need to maintain a healthy life.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algn="ctr" eaLnBrk="1" hangingPunct="1"/>
            <a:r>
              <a:rPr lang="en-US" b="1" u="sng" dirty="0" smtClean="0">
                <a:solidFill>
                  <a:schemeClr val="tx1"/>
                </a:solidFill>
                <a:latin typeface="Georgia" panose="02040502050405020303" pitchFamily="18" charset="0"/>
              </a:rPr>
              <a:t>Athletes</a:t>
            </a:r>
          </a:p>
        </p:txBody>
      </p:sp>
      <p:sp>
        <p:nvSpPr>
          <p:cNvPr id="60419" name="Text Box 3"/>
          <p:cNvSpPr txBox="1">
            <a:spLocks noChangeArrowheads="1"/>
          </p:cNvSpPr>
          <p:nvPr/>
        </p:nvSpPr>
        <p:spPr bwMode="auto">
          <a:xfrm>
            <a:off x="228600" y="1676400"/>
            <a:ext cx="8686800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n-US" sz="2800" b="1" dirty="0">
                <a:latin typeface="Georgia" panose="02040502050405020303" pitchFamily="18" charset="0"/>
              </a:rPr>
              <a:t>They have specific nutritional needs for their training and performance requirements.</a:t>
            </a:r>
          </a:p>
          <a:p>
            <a:pPr algn="just">
              <a:spcBef>
                <a:spcPct val="50000"/>
              </a:spcBef>
            </a:pPr>
            <a:r>
              <a:rPr lang="en-US" sz="2800" b="1" dirty="0">
                <a:latin typeface="Georgia" panose="02040502050405020303" pitchFamily="18" charset="0"/>
              </a:rPr>
              <a:t>The amount of calories consumed depends of the type of activity.  One thing is for sure, they must DRINK WATER BEFORE, DURING and AFTER WORKOUTS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3200" b="1" u="sng" dirty="0" smtClean="0">
                <a:solidFill>
                  <a:schemeClr val="tx1"/>
                </a:solidFill>
                <a:latin typeface="Georgia" panose="02040502050405020303" pitchFamily="18" charset="0"/>
              </a:rPr>
              <a:t>The Elderly</a:t>
            </a:r>
          </a:p>
        </p:txBody>
      </p:sp>
      <p:sp>
        <p:nvSpPr>
          <p:cNvPr id="61443" name="Text Box 3"/>
          <p:cNvSpPr txBox="1">
            <a:spLocks noChangeArrowheads="1"/>
          </p:cNvSpPr>
          <p:nvPr/>
        </p:nvSpPr>
        <p:spPr bwMode="auto">
          <a:xfrm>
            <a:off x="228600" y="1752600"/>
            <a:ext cx="868680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n-US" sz="2800" b="1" dirty="0">
                <a:latin typeface="Georgia" panose="02040502050405020303" pitchFamily="18" charset="0"/>
              </a:rPr>
              <a:t>Their nutritional needs a similar to that of the general population.</a:t>
            </a:r>
          </a:p>
          <a:p>
            <a:pPr algn="just">
              <a:spcBef>
                <a:spcPct val="50000"/>
              </a:spcBef>
            </a:pPr>
            <a:r>
              <a:rPr lang="en-US" sz="2800" b="1" dirty="0">
                <a:latin typeface="Georgia" panose="02040502050405020303" pitchFamily="18" charset="0"/>
              </a:rPr>
              <a:t>As you age you should continue to eat a variety of foods to reduce the likelihood of missing important nutrients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4"/>
          <p:cNvSpPr txBox="1">
            <a:spLocks noChangeArrowheads="1"/>
          </p:cNvSpPr>
          <p:nvPr/>
        </p:nvSpPr>
        <p:spPr bwMode="auto">
          <a:xfrm>
            <a:off x="685800" y="533400"/>
            <a:ext cx="79248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9219" name="Text Box 5"/>
          <p:cNvSpPr txBox="1">
            <a:spLocks noChangeArrowheads="1"/>
          </p:cNvSpPr>
          <p:nvPr/>
        </p:nvSpPr>
        <p:spPr bwMode="auto">
          <a:xfrm>
            <a:off x="533400" y="0"/>
            <a:ext cx="8001000" cy="387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3200"/>
          </a:p>
          <a:p>
            <a:pPr>
              <a:spcBef>
                <a:spcPct val="50000"/>
              </a:spcBef>
            </a:pPr>
            <a:r>
              <a:rPr lang="en-US" sz="3600" b="1"/>
              <a:t>*location of residence</a:t>
            </a:r>
          </a:p>
          <a:p>
            <a:pPr>
              <a:spcBef>
                <a:spcPct val="50000"/>
              </a:spcBef>
            </a:pPr>
            <a:r>
              <a:rPr lang="en-US" sz="3600" b="1"/>
              <a:t>*physiological make-up</a:t>
            </a:r>
          </a:p>
          <a:p>
            <a:pPr>
              <a:spcBef>
                <a:spcPct val="50000"/>
              </a:spcBef>
            </a:pPr>
            <a:r>
              <a:rPr lang="en-US" sz="3600" b="1"/>
              <a:t>*occupation</a:t>
            </a:r>
          </a:p>
          <a:p>
            <a:pPr>
              <a:spcBef>
                <a:spcPct val="50000"/>
              </a:spcBef>
            </a:pPr>
            <a:r>
              <a:rPr lang="en-US" sz="3600" b="1"/>
              <a:t>*cultural background</a:t>
            </a:r>
          </a:p>
        </p:txBody>
      </p:sp>
      <p:pic>
        <p:nvPicPr>
          <p:cNvPr id="9220" name="Picture 6" descr="C:\Program Files\Microsoft Publisher\Clipart\WORLDAIR.cg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0" y="1828800"/>
            <a:ext cx="41910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b="1" u="sng" smtClean="0"/>
              <a:t>Short Term Conditions Related to Poor Diet</a:t>
            </a:r>
          </a:p>
        </p:txBody>
      </p:sp>
      <p:sp>
        <p:nvSpPr>
          <p:cNvPr id="10243" name="Text Box 4"/>
          <p:cNvSpPr txBox="1">
            <a:spLocks noChangeArrowheads="1"/>
          </p:cNvSpPr>
          <p:nvPr/>
        </p:nvSpPr>
        <p:spPr bwMode="auto">
          <a:xfrm>
            <a:off x="1676400" y="2133600"/>
            <a:ext cx="9144000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3600" b="1"/>
          </a:p>
          <a:p>
            <a:pPr algn="ctr">
              <a:spcBef>
                <a:spcPct val="50000"/>
              </a:spcBef>
            </a:pPr>
            <a:r>
              <a:rPr lang="en-US" sz="3600" b="1"/>
              <a:t>Fatigue</a:t>
            </a:r>
          </a:p>
          <a:p>
            <a:pPr algn="ctr">
              <a:spcBef>
                <a:spcPct val="50000"/>
              </a:spcBef>
            </a:pPr>
            <a:r>
              <a:rPr lang="en-US" sz="3600" b="1"/>
              <a:t>Bad moods</a:t>
            </a:r>
          </a:p>
          <a:p>
            <a:pPr algn="ctr">
              <a:spcBef>
                <a:spcPct val="50000"/>
              </a:spcBef>
            </a:pPr>
            <a:r>
              <a:rPr lang="en-US" sz="3600" b="1"/>
              <a:t>depression</a:t>
            </a:r>
          </a:p>
        </p:txBody>
      </p:sp>
      <p:pic>
        <p:nvPicPr>
          <p:cNvPr id="11269" name="Picture 5" descr="C:\Program Files\Microsoft Publisher\Clipart\Sbdjectd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2133600"/>
            <a:ext cx="1922463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b="1" u="sng" smtClean="0"/>
              <a:t>Long Term Conditions Related to Poor Diet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-1447800" y="1828800"/>
            <a:ext cx="9144000" cy="476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/>
              <a:t>Obesity</a:t>
            </a:r>
          </a:p>
          <a:p>
            <a:pPr algn="ctr">
              <a:spcBef>
                <a:spcPct val="50000"/>
              </a:spcBef>
            </a:pPr>
            <a:r>
              <a:rPr lang="en-US" sz="3600" b="1"/>
              <a:t>Heart disease/stroke</a:t>
            </a:r>
          </a:p>
          <a:p>
            <a:pPr algn="ctr">
              <a:spcBef>
                <a:spcPct val="50000"/>
              </a:spcBef>
            </a:pPr>
            <a:r>
              <a:rPr lang="en-US" sz="3600" b="1"/>
              <a:t>High blood pressure</a:t>
            </a:r>
          </a:p>
          <a:p>
            <a:pPr algn="ctr">
              <a:spcBef>
                <a:spcPct val="50000"/>
              </a:spcBef>
            </a:pPr>
            <a:r>
              <a:rPr lang="en-US" sz="3600" b="1"/>
              <a:t>Cancer</a:t>
            </a:r>
          </a:p>
          <a:p>
            <a:pPr algn="ctr">
              <a:spcBef>
                <a:spcPct val="50000"/>
              </a:spcBef>
            </a:pPr>
            <a:r>
              <a:rPr lang="en-US" sz="3600" b="1"/>
              <a:t>Tooth decay</a:t>
            </a:r>
          </a:p>
          <a:p>
            <a:pPr algn="ctr">
              <a:spcBef>
                <a:spcPct val="50000"/>
              </a:spcBef>
            </a:pPr>
            <a:r>
              <a:rPr lang="en-US" sz="3600" b="1"/>
              <a:t>Adult-onset diabetes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1905000"/>
            <a:ext cx="6400800" cy="1752600"/>
          </a:xfrm>
        </p:spPr>
        <p:txBody>
          <a:bodyPr/>
          <a:lstStyle/>
          <a:p>
            <a:pPr eaLnBrk="1" hangingPunct="1"/>
            <a:r>
              <a:rPr lang="en-US" sz="4400" b="1" smtClean="0"/>
              <a:t>Nutritional Components of Food</a:t>
            </a:r>
          </a:p>
        </p:txBody>
      </p:sp>
      <p:pic>
        <p:nvPicPr>
          <p:cNvPr id="13316" name="Picture 4" descr="C:\Program Files\Microsoft Publisher\Clipart\Meal2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3505200"/>
            <a:ext cx="61722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1192</TotalTime>
  <Words>1646</Words>
  <Application>Microsoft Office PowerPoint</Application>
  <PresentationFormat>On-screen Show (4:3)</PresentationFormat>
  <Paragraphs>190</Paragraphs>
  <Slides>53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63" baseType="lpstr">
      <vt:lpstr>Arial Black</vt:lpstr>
      <vt:lpstr>Georgia</vt:lpstr>
      <vt:lpstr>Impact</vt:lpstr>
      <vt:lpstr>Lucida Sans Unicode</vt:lpstr>
      <vt:lpstr>Times New Roman</vt:lpstr>
      <vt:lpstr>Verdana</vt:lpstr>
      <vt:lpstr>Wingdings 2</vt:lpstr>
      <vt:lpstr>Wingdings 3</vt:lpstr>
      <vt:lpstr>Concourse</vt:lpstr>
      <vt:lpstr>Chart</vt:lpstr>
      <vt:lpstr>NUTRITION </vt:lpstr>
      <vt:lpstr>Objectives</vt:lpstr>
      <vt:lpstr>Hunger Vs. Appetite</vt:lpstr>
      <vt:lpstr>PowerPoint Presentation</vt:lpstr>
      <vt:lpstr>Environmental Factors</vt:lpstr>
      <vt:lpstr>PowerPoint Presentation</vt:lpstr>
      <vt:lpstr>Short Term Conditions Related to Poor Diet</vt:lpstr>
      <vt:lpstr>Long Term Conditions Related to Poor Diet</vt:lpstr>
      <vt:lpstr>PowerPoint Presentation</vt:lpstr>
      <vt:lpstr>Objectives</vt:lpstr>
      <vt:lpstr>Essential Nutrients substances from food that nourish the body</vt:lpstr>
      <vt:lpstr>Proteins</vt:lpstr>
      <vt:lpstr>PowerPoint Presentation</vt:lpstr>
      <vt:lpstr>PowerPoint Presentation</vt:lpstr>
      <vt:lpstr>Carbohydrates</vt:lpstr>
      <vt:lpstr>PowerPoint Presentation</vt:lpstr>
      <vt:lpstr>PowerPoint Presentation</vt:lpstr>
      <vt:lpstr>Morning</vt:lpstr>
      <vt:lpstr>Evening</vt:lpstr>
      <vt:lpstr>Fats</vt:lpstr>
      <vt:lpstr>PowerPoint Presentation</vt:lpstr>
      <vt:lpstr>PowerPoint Presentation</vt:lpstr>
      <vt:lpstr>Do We Need Fat in Our Diets?</vt:lpstr>
      <vt:lpstr>Cholesterol</vt:lpstr>
      <vt:lpstr>Two Types</vt:lpstr>
      <vt:lpstr>PowerPoint Presentation</vt:lpstr>
      <vt:lpstr>Fat Soluble Vitamins</vt:lpstr>
      <vt:lpstr>Water Soluble Vitamins</vt:lpstr>
      <vt:lpstr>PowerPoint Presentation</vt:lpstr>
      <vt:lpstr>PowerPoint Presentation</vt:lpstr>
      <vt:lpstr>PowerPoint Presentation</vt:lpstr>
      <vt:lpstr>Minerals</vt:lpstr>
      <vt:lpstr>PowerPoint Presentation</vt:lpstr>
      <vt:lpstr>Nutrient Deficiencies</vt:lpstr>
      <vt:lpstr>Nutrient Deficiencies</vt:lpstr>
      <vt:lpstr>Nutrient Deficiencies</vt:lpstr>
      <vt:lpstr>WATER</vt:lpstr>
      <vt:lpstr>Vs. </vt:lpstr>
      <vt:lpstr>Functions of H2O in the Body</vt:lpstr>
      <vt:lpstr>Dehydration</vt:lpstr>
      <vt:lpstr>PowerPoint Presentation</vt:lpstr>
      <vt:lpstr>PowerPoint Presentation</vt:lpstr>
      <vt:lpstr>Recommended Dietary Allowances (RDAs)</vt:lpstr>
      <vt:lpstr>Teens / Adults Males &amp; Females</vt:lpstr>
      <vt:lpstr>Example</vt:lpstr>
      <vt:lpstr>Food Pyramid</vt:lpstr>
      <vt:lpstr>How Much?</vt:lpstr>
      <vt:lpstr>Remember</vt:lpstr>
      <vt:lpstr>Teens</vt:lpstr>
      <vt:lpstr>Pregnant Women</vt:lpstr>
      <vt:lpstr>Vegetarians</vt:lpstr>
      <vt:lpstr>Athletes</vt:lpstr>
      <vt:lpstr>The Elderly</vt:lpstr>
    </vt:vector>
  </TitlesOfParts>
  <Company>Egg Harbor Township Schools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EHT</dc:creator>
  <cp:lastModifiedBy>Admin</cp:lastModifiedBy>
  <cp:revision>49</cp:revision>
  <dcterms:created xsi:type="dcterms:W3CDTF">2000-10-04T12:43:29Z</dcterms:created>
  <dcterms:modified xsi:type="dcterms:W3CDTF">2024-08-16T11:49:29Z</dcterms:modified>
</cp:coreProperties>
</file>