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93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735427D-2A7B-43C0-BC26-3F4ECDD1663C}" type="datetimeFigureOut">
              <a:rPr lang="en-US" smtClean="0"/>
              <a:pPr/>
              <a:t>6/23/2020</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E38AD9F-36F4-42B5-B1AA-8CCBD05CE644}"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1E38AD9F-36F4-42B5-B1AA-8CCBD05CE644}" type="slidenum">
              <a:rPr lang="en-IN" smtClean="0"/>
              <a:pPr/>
              <a:t>3</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6/23/2020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6/23/2020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6/23/2020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457200"/>
            <a:ext cx="8382000" cy="5447645"/>
          </a:xfrm>
          <a:prstGeom prst="rect">
            <a:avLst/>
          </a:prstGeom>
        </p:spPr>
        <p:txBody>
          <a:bodyPr wrap="square">
            <a:spAutoFit/>
          </a:bodyPr>
          <a:lstStyle/>
          <a:p>
            <a:pPr algn="just"/>
            <a:r>
              <a:rPr lang="en-IN" sz="2400" b="1" dirty="0" smtClean="0">
                <a:latin typeface="Georgia" pitchFamily="18" charset="0"/>
              </a:rPr>
              <a:t>Thermotherapy</a:t>
            </a:r>
            <a:r>
              <a:rPr lang="en-IN" sz="2400" dirty="0" smtClean="0">
                <a:latin typeface="Georgia" pitchFamily="18" charset="0"/>
              </a:rPr>
              <a:t> is the use of heat to treat symptoms of acute or chronic pain, especially those related to muscle tension or spasm. </a:t>
            </a:r>
            <a:r>
              <a:rPr lang="en-IN" sz="2400" b="1" dirty="0" smtClean="0">
                <a:latin typeface="Georgia" pitchFamily="18" charset="0"/>
              </a:rPr>
              <a:t>Thermotherapy</a:t>
            </a:r>
            <a:r>
              <a:rPr lang="en-IN" sz="2400" dirty="0" smtClean="0">
                <a:latin typeface="Georgia" pitchFamily="18" charset="0"/>
              </a:rPr>
              <a:t> widens blood vessels and increases blood flow to the skin. It relaxes superficial muscles, decreases muscle spasm and reduces stiffness of joints.</a:t>
            </a:r>
          </a:p>
          <a:p>
            <a:pPr algn="just"/>
            <a:r>
              <a:rPr lang="en-US" sz="2400" b="1" dirty="0" smtClean="0">
                <a:latin typeface="Georgia" pitchFamily="18" charset="0"/>
              </a:rPr>
              <a:t>What is thermotherapy?</a:t>
            </a:r>
            <a:endParaRPr lang="en-IN" sz="2400" b="1" dirty="0" smtClean="0">
              <a:latin typeface="Georgia" pitchFamily="18" charset="0"/>
            </a:endParaRPr>
          </a:p>
          <a:p>
            <a:pPr lvl="0" algn="just"/>
            <a:r>
              <a:rPr lang="en-US" sz="2400" dirty="0" smtClean="0">
                <a:latin typeface="Georgia" pitchFamily="18" charset="0"/>
              </a:rPr>
              <a:t>The therapeutic application of heat is called thermotherapy</a:t>
            </a:r>
            <a:endParaRPr lang="en-IN" sz="2400" dirty="0" smtClean="0">
              <a:latin typeface="Georgia" pitchFamily="18" charset="0"/>
            </a:endParaRPr>
          </a:p>
          <a:p>
            <a:pPr algn="just"/>
            <a:r>
              <a:rPr lang="en-US" sz="2400" dirty="0" smtClean="0">
                <a:latin typeface="Georgia" pitchFamily="18" charset="0"/>
              </a:rPr>
              <a:t> It is used primarily to control pain, increase circulation, increase soft tissue extensibility and accelerate healing in rehabilitation side</a:t>
            </a:r>
            <a:endParaRPr lang="en-IN" sz="2400" dirty="0" smtClean="0">
              <a:latin typeface="Georgia" pitchFamily="18" charset="0"/>
            </a:endParaRPr>
          </a:p>
          <a:p>
            <a:pPr algn="just"/>
            <a:r>
              <a:rPr lang="en-US" sz="2400" dirty="0" smtClean="0">
                <a:latin typeface="Georgia" pitchFamily="18" charset="0"/>
              </a:rPr>
              <a:t> The heat has some role in hemodynamic, neuromuscular and metabolic processes</a:t>
            </a:r>
            <a:endParaRPr lang="en-IN" sz="2400" dirty="0" smtClean="0">
              <a:latin typeface="Georgia" pitchFamily="18" charset="0"/>
            </a:endParaRPr>
          </a:p>
          <a:p>
            <a:r>
              <a:rPr lang="en-US" dirty="0" smtClean="0"/>
              <a:t/>
            </a:r>
            <a:br>
              <a:rPr lang="en-US" dirty="0" smtClean="0"/>
            </a:br>
            <a:endParaRPr lang="en-IN"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087562"/>
          </a:xfrm>
        </p:spPr>
        <p:txBody>
          <a:bodyPr>
            <a:normAutofit fontScale="90000"/>
          </a:bodyPr>
          <a:lstStyle/>
          <a:p>
            <a:pPr lvl="1"/>
            <a:r>
              <a:rPr lang="en-US" b="1" dirty="0" smtClean="0"/>
              <a:t/>
            </a:r>
            <a:br>
              <a:rPr lang="en-US" b="1" dirty="0" smtClean="0"/>
            </a:br>
            <a:r>
              <a:rPr lang="en-US" sz="2000" b="1" u="sng" dirty="0" smtClean="0">
                <a:latin typeface="Georgia" pitchFamily="18" charset="0"/>
              </a:rPr>
              <a:t>Heating </a:t>
            </a:r>
            <a:r>
              <a:rPr lang="en-US" sz="2000" b="1" u="sng" dirty="0">
                <a:latin typeface="Georgia" pitchFamily="18" charset="0"/>
              </a:rPr>
              <a:t>by conduction </a:t>
            </a:r>
            <a:r>
              <a:rPr lang="en-US" sz="2000" dirty="0">
                <a:latin typeface="Georgia" pitchFamily="18" charset="0"/>
              </a:rPr>
              <a:t>is the result of energy exchange by direct collision between the molecules (molecular agitation) of two materials at different temperature through physical contact.</a:t>
            </a:r>
            <a:r>
              <a:rPr lang="en-IN" sz="2000" dirty="0">
                <a:latin typeface="Georgia" pitchFamily="18" charset="0"/>
              </a:rPr>
              <a:t/>
            </a:r>
            <a:br>
              <a:rPr lang="en-IN" sz="2000" dirty="0">
                <a:latin typeface="Georgia" pitchFamily="18" charset="0"/>
              </a:rPr>
            </a:br>
            <a:r>
              <a:rPr lang="en-US" sz="2000" dirty="0">
                <a:latin typeface="Georgia" pitchFamily="18" charset="0"/>
              </a:rPr>
              <a:t>The faster moving molecules in the warmer material collide with molecules in the cooler material and cause them to accelerate</a:t>
            </a:r>
            <a:r>
              <a:rPr lang="en-IN" sz="2000" dirty="0">
                <a:latin typeface="Georgia" pitchFamily="18" charset="0"/>
              </a:rPr>
              <a:t/>
            </a:r>
            <a:br>
              <a:rPr lang="en-IN" sz="2000" dirty="0">
                <a:latin typeface="Georgia" pitchFamily="18" charset="0"/>
              </a:rPr>
            </a:br>
            <a:endParaRPr lang="en-IN" sz="2000" dirty="0">
              <a:latin typeface="Georgia" pitchFamily="18" charset="0"/>
            </a:endParaRPr>
          </a:p>
        </p:txBody>
      </p:sp>
      <p:grpSp>
        <p:nvGrpSpPr>
          <p:cNvPr id="24578" name="Group 2"/>
          <p:cNvGrpSpPr>
            <a:grpSpLocks noGrp="1"/>
          </p:cNvGrpSpPr>
          <p:nvPr>
            <p:ph idx="1"/>
          </p:nvPr>
        </p:nvGrpSpPr>
        <p:grpSpPr bwMode="auto">
          <a:xfrm>
            <a:off x="457200" y="2209801"/>
            <a:ext cx="8001000" cy="3505200"/>
            <a:chOff x="0" y="360"/>
            <a:chExt cx="13680" cy="10440"/>
          </a:xfrm>
        </p:grpSpPr>
        <p:sp>
          <p:nvSpPr>
            <p:cNvPr id="24579" name="AutoShape 3"/>
            <p:cNvSpPr>
              <a:spLocks/>
            </p:cNvSpPr>
            <p:nvPr/>
          </p:nvSpPr>
          <p:spPr bwMode="auto">
            <a:xfrm>
              <a:off x="785" y="9361"/>
              <a:ext cx="7714" cy="1439"/>
            </a:xfrm>
            <a:custGeom>
              <a:avLst/>
              <a:gdLst/>
              <a:ahLst/>
              <a:cxnLst>
                <a:cxn ang="0">
                  <a:pos x="135" y="33"/>
                </a:cxn>
                <a:cxn ang="0">
                  <a:pos x="5728" y="1438"/>
                </a:cxn>
                <a:cxn ang="0">
                  <a:pos x="7714" y="1438"/>
                </a:cxn>
                <a:cxn ang="0">
                  <a:pos x="135" y="33"/>
                </a:cxn>
                <a:cxn ang="0">
                  <a:pos x="1" y="0"/>
                </a:cxn>
                <a:cxn ang="0">
                  <a:pos x="0" y="8"/>
                </a:cxn>
                <a:cxn ang="0">
                  <a:pos x="135" y="33"/>
                </a:cxn>
                <a:cxn ang="0">
                  <a:pos x="1" y="0"/>
                </a:cxn>
              </a:cxnLst>
              <a:rect l="0" t="0" r="r" b="b"/>
              <a:pathLst>
                <a:path w="7714" h="1439">
                  <a:moveTo>
                    <a:pt x="135" y="33"/>
                  </a:moveTo>
                  <a:lnTo>
                    <a:pt x="5728" y="1438"/>
                  </a:lnTo>
                  <a:lnTo>
                    <a:pt x="7714" y="1438"/>
                  </a:lnTo>
                  <a:lnTo>
                    <a:pt x="135" y="33"/>
                  </a:lnTo>
                  <a:close/>
                  <a:moveTo>
                    <a:pt x="1" y="0"/>
                  </a:moveTo>
                  <a:lnTo>
                    <a:pt x="0" y="8"/>
                  </a:lnTo>
                  <a:lnTo>
                    <a:pt x="135" y="33"/>
                  </a:lnTo>
                  <a:lnTo>
                    <a:pt x="1" y="0"/>
                  </a:lnTo>
                  <a:close/>
                </a:path>
              </a:pathLst>
            </a:custGeom>
            <a:solidFill>
              <a:srgbClr val="9FCADC">
                <a:alpha val="39999"/>
              </a:srgb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4580" name="Freeform 4"/>
            <p:cNvSpPr>
              <a:spLocks/>
            </p:cNvSpPr>
            <p:nvPr/>
          </p:nvSpPr>
          <p:spPr bwMode="auto">
            <a:xfrm>
              <a:off x="765" y="9352"/>
              <a:ext cx="5752" cy="1448"/>
            </a:xfrm>
            <a:custGeom>
              <a:avLst/>
              <a:gdLst/>
              <a:ahLst/>
              <a:cxnLst>
                <a:cxn ang="0">
                  <a:pos x="0" y="0"/>
                </a:cxn>
                <a:cxn ang="0">
                  <a:pos x="13" y="10"/>
                </a:cxn>
                <a:cxn ang="0">
                  <a:pos x="4518" y="1447"/>
                </a:cxn>
                <a:cxn ang="0">
                  <a:pos x="5751" y="1447"/>
                </a:cxn>
                <a:cxn ang="0">
                  <a:pos x="0" y="0"/>
                </a:cxn>
              </a:cxnLst>
              <a:rect l="0" t="0" r="r" b="b"/>
              <a:pathLst>
                <a:path w="5752" h="1448">
                  <a:moveTo>
                    <a:pt x="0" y="0"/>
                  </a:moveTo>
                  <a:lnTo>
                    <a:pt x="13" y="10"/>
                  </a:lnTo>
                  <a:lnTo>
                    <a:pt x="4518" y="1447"/>
                  </a:lnTo>
                  <a:lnTo>
                    <a:pt x="5751" y="1447"/>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pic>
          <p:nvPicPr>
            <p:cNvPr id="24581" name="Picture 5"/>
            <p:cNvPicPr>
              <a:picLocks noChangeAspect="1" noChangeArrowheads="1"/>
            </p:cNvPicPr>
            <p:nvPr/>
          </p:nvPicPr>
          <p:blipFill>
            <a:blip r:embed="rId2"/>
            <a:srcRect/>
            <a:stretch>
              <a:fillRect/>
            </a:stretch>
          </p:blipFill>
          <p:spPr bwMode="auto">
            <a:xfrm>
              <a:off x="0" y="9117"/>
              <a:ext cx="5352" cy="1683"/>
            </a:xfrm>
            <a:prstGeom prst="rect">
              <a:avLst/>
            </a:prstGeom>
            <a:noFill/>
            <a:ln w="9525">
              <a:noFill/>
              <a:miter lim="800000"/>
              <a:headEnd/>
              <a:tailEnd/>
            </a:ln>
          </p:spPr>
        </p:pic>
        <p:pic>
          <p:nvPicPr>
            <p:cNvPr id="24582" name="Picture 6"/>
            <p:cNvPicPr>
              <a:picLocks noChangeAspect="1" noChangeArrowheads="1"/>
            </p:cNvPicPr>
            <p:nvPr/>
          </p:nvPicPr>
          <p:blipFill>
            <a:blip r:embed="rId3"/>
            <a:srcRect/>
            <a:stretch>
              <a:fillRect/>
            </a:stretch>
          </p:blipFill>
          <p:spPr bwMode="auto">
            <a:xfrm>
              <a:off x="0" y="9109"/>
              <a:ext cx="5309" cy="1691"/>
            </a:xfrm>
            <a:prstGeom prst="rect">
              <a:avLst/>
            </a:prstGeom>
            <a:noFill/>
            <a:ln w="9525">
              <a:noFill/>
              <a:miter lim="800000"/>
              <a:headEnd/>
              <a:tailEnd/>
            </a:ln>
          </p:spPr>
        </p:pic>
        <p:pic>
          <p:nvPicPr>
            <p:cNvPr id="24583" name="Picture 7"/>
            <p:cNvPicPr>
              <a:picLocks noChangeAspect="1" noChangeArrowheads="1"/>
            </p:cNvPicPr>
            <p:nvPr/>
          </p:nvPicPr>
          <p:blipFill>
            <a:blip r:embed="rId4"/>
            <a:srcRect/>
            <a:stretch>
              <a:fillRect/>
            </a:stretch>
          </p:blipFill>
          <p:spPr bwMode="auto">
            <a:xfrm>
              <a:off x="840" y="360"/>
              <a:ext cx="12840" cy="9720"/>
            </a:xfrm>
            <a:prstGeom prst="rect">
              <a:avLst/>
            </a:prstGeom>
            <a:noFill/>
            <a:ln w="9525">
              <a:noFill/>
              <a:miter lim="800000"/>
              <a:headEnd/>
              <a:tailEnd/>
            </a:ln>
          </p:spPr>
        </p:pic>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8229600" cy="1676400"/>
          </a:xfrm>
        </p:spPr>
        <p:txBody>
          <a:bodyPr>
            <a:normAutofit fontScale="90000"/>
          </a:bodyPr>
          <a:lstStyle/>
          <a:p>
            <a:pPr lvl="1"/>
            <a:r>
              <a:rPr lang="en-US" sz="2200" b="1" dirty="0" smtClean="0">
                <a:latin typeface="Georgia" pitchFamily="18" charset="0"/>
              </a:rPr>
              <a:t>HEAT BY CONVECTION</a:t>
            </a:r>
            <a:r>
              <a:rPr lang="en-US" sz="2200" dirty="0" smtClean="0">
                <a:latin typeface="Georgia" pitchFamily="18" charset="0"/>
              </a:rPr>
              <a:t>: Here </a:t>
            </a:r>
            <a:r>
              <a:rPr lang="en-US" sz="2200" dirty="0">
                <a:latin typeface="Georgia" pitchFamily="18" charset="0"/>
              </a:rPr>
              <a:t>the heat transfer occurs by the result of direct contact between a circulating medium (fluid or air) and another material of a different </a:t>
            </a:r>
            <a:r>
              <a:rPr lang="en-US" sz="2200" dirty="0" err="1" smtClean="0">
                <a:latin typeface="Georgia" pitchFamily="18" charset="0"/>
              </a:rPr>
              <a:t>temperature.Here</a:t>
            </a:r>
            <a:r>
              <a:rPr lang="en-US" sz="2200" dirty="0" smtClean="0">
                <a:latin typeface="Georgia" pitchFamily="18" charset="0"/>
              </a:rPr>
              <a:t> </a:t>
            </a:r>
            <a:r>
              <a:rPr lang="en-US" sz="2200" dirty="0">
                <a:latin typeface="Georgia" pitchFamily="18" charset="0"/>
              </a:rPr>
              <a:t>the transmission occurs by the physical movements of the molecules over the cooler body parts </a:t>
            </a:r>
            <a:r>
              <a:rPr lang="en-US" sz="2200" dirty="0" err="1">
                <a:latin typeface="Georgia" pitchFamily="18" charset="0"/>
              </a:rPr>
              <a:t>eg</a:t>
            </a:r>
            <a:r>
              <a:rPr lang="en-US" sz="2200" dirty="0">
                <a:latin typeface="Georgia" pitchFamily="18" charset="0"/>
              </a:rPr>
              <a:t>- whirl pool, hydrotherapy and saline bath.</a:t>
            </a:r>
            <a:r>
              <a:rPr lang="en-IN" sz="900" dirty="0"/>
              <a:t/>
            </a:r>
            <a:br>
              <a:rPr lang="en-IN" sz="900" dirty="0"/>
            </a:br>
            <a:endParaRPr lang="en-IN" sz="1400" dirty="0">
              <a:latin typeface="Georgia" pitchFamily="18" charset="0"/>
            </a:endParaRPr>
          </a:p>
        </p:txBody>
      </p:sp>
      <p:grpSp>
        <p:nvGrpSpPr>
          <p:cNvPr id="25602" name="Group 2"/>
          <p:cNvGrpSpPr>
            <a:grpSpLocks noGrp="1"/>
          </p:cNvGrpSpPr>
          <p:nvPr>
            <p:ph idx="1"/>
          </p:nvPr>
        </p:nvGrpSpPr>
        <p:grpSpPr bwMode="auto">
          <a:xfrm>
            <a:off x="457200" y="2057400"/>
            <a:ext cx="8229600" cy="4068763"/>
            <a:chOff x="0" y="0"/>
            <a:chExt cx="14400" cy="10800"/>
          </a:xfrm>
        </p:grpSpPr>
        <p:sp>
          <p:nvSpPr>
            <p:cNvPr id="25603" name="AutoShape 3"/>
            <p:cNvSpPr>
              <a:spLocks/>
            </p:cNvSpPr>
            <p:nvPr/>
          </p:nvSpPr>
          <p:spPr bwMode="auto">
            <a:xfrm>
              <a:off x="785" y="9361"/>
              <a:ext cx="7714" cy="1439"/>
            </a:xfrm>
            <a:custGeom>
              <a:avLst/>
              <a:gdLst/>
              <a:ahLst/>
              <a:cxnLst>
                <a:cxn ang="0">
                  <a:pos x="135" y="33"/>
                </a:cxn>
                <a:cxn ang="0">
                  <a:pos x="5728" y="1438"/>
                </a:cxn>
                <a:cxn ang="0">
                  <a:pos x="7714" y="1438"/>
                </a:cxn>
                <a:cxn ang="0">
                  <a:pos x="135" y="33"/>
                </a:cxn>
                <a:cxn ang="0">
                  <a:pos x="1" y="0"/>
                </a:cxn>
                <a:cxn ang="0">
                  <a:pos x="0" y="8"/>
                </a:cxn>
                <a:cxn ang="0">
                  <a:pos x="135" y="33"/>
                </a:cxn>
                <a:cxn ang="0">
                  <a:pos x="1" y="0"/>
                </a:cxn>
              </a:cxnLst>
              <a:rect l="0" t="0" r="r" b="b"/>
              <a:pathLst>
                <a:path w="7714" h="1439">
                  <a:moveTo>
                    <a:pt x="135" y="33"/>
                  </a:moveTo>
                  <a:lnTo>
                    <a:pt x="5728" y="1438"/>
                  </a:lnTo>
                  <a:lnTo>
                    <a:pt x="7714" y="1438"/>
                  </a:lnTo>
                  <a:lnTo>
                    <a:pt x="135" y="33"/>
                  </a:lnTo>
                  <a:close/>
                  <a:moveTo>
                    <a:pt x="1" y="0"/>
                  </a:moveTo>
                  <a:lnTo>
                    <a:pt x="0" y="8"/>
                  </a:lnTo>
                  <a:lnTo>
                    <a:pt x="135" y="33"/>
                  </a:lnTo>
                  <a:lnTo>
                    <a:pt x="1" y="0"/>
                  </a:lnTo>
                  <a:close/>
                </a:path>
              </a:pathLst>
            </a:custGeom>
            <a:solidFill>
              <a:srgbClr val="9FCADC">
                <a:alpha val="39999"/>
              </a:srgb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5604" name="Freeform 4"/>
            <p:cNvSpPr>
              <a:spLocks/>
            </p:cNvSpPr>
            <p:nvPr/>
          </p:nvSpPr>
          <p:spPr bwMode="auto">
            <a:xfrm>
              <a:off x="765" y="9352"/>
              <a:ext cx="5752" cy="1448"/>
            </a:xfrm>
            <a:custGeom>
              <a:avLst/>
              <a:gdLst/>
              <a:ahLst/>
              <a:cxnLst>
                <a:cxn ang="0">
                  <a:pos x="0" y="0"/>
                </a:cxn>
                <a:cxn ang="0">
                  <a:pos x="13" y="10"/>
                </a:cxn>
                <a:cxn ang="0">
                  <a:pos x="4518" y="1447"/>
                </a:cxn>
                <a:cxn ang="0">
                  <a:pos x="5751" y="1447"/>
                </a:cxn>
                <a:cxn ang="0">
                  <a:pos x="0" y="0"/>
                </a:cxn>
              </a:cxnLst>
              <a:rect l="0" t="0" r="r" b="b"/>
              <a:pathLst>
                <a:path w="5752" h="1448">
                  <a:moveTo>
                    <a:pt x="0" y="0"/>
                  </a:moveTo>
                  <a:lnTo>
                    <a:pt x="13" y="10"/>
                  </a:lnTo>
                  <a:lnTo>
                    <a:pt x="4518" y="1447"/>
                  </a:lnTo>
                  <a:lnTo>
                    <a:pt x="5751" y="1447"/>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pic>
          <p:nvPicPr>
            <p:cNvPr id="25605" name="Picture 5"/>
            <p:cNvPicPr>
              <a:picLocks noChangeAspect="1" noChangeArrowheads="1"/>
            </p:cNvPicPr>
            <p:nvPr/>
          </p:nvPicPr>
          <p:blipFill>
            <a:blip r:embed="rId2"/>
            <a:srcRect/>
            <a:stretch>
              <a:fillRect/>
            </a:stretch>
          </p:blipFill>
          <p:spPr bwMode="auto">
            <a:xfrm>
              <a:off x="0" y="9117"/>
              <a:ext cx="5352" cy="1683"/>
            </a:xfrm>
            <a:prstGeom prst="rect">
              <a:avLst/>
            </a:prstGeom>
            <a:noFill/>
            <a:ln w="9525">
              <a:noFill/>
              <a:miter lim="800000"/>
              <a:headEnd/>
              <a:tailEnd/>
            </a:ln>
          </p:spPr>
        </p:pic>
        <p:pic>
          <p:nvPicPr>
            <p:cNvPr id="25606" name="Picture 6"/>
            <p:cNvPicPr>
              <a:picLocks noChangeAspect="1" noChangeArrowheads="1"/>
            </p:cNvPicPr>
            <p:nvPr/>
          </p:nvPicPr>
          <p:blipFill>
            <a:blip r:embed="rId3"/>
            <a:srcRect/>
            <a:stretch>
              <a:fillRect/>
            </a:stretch>
          </p:blipFill>
          <p:spPr bwMode="auto">
            <a:xfrm>
              <a:off x="0" y="9109"/>
              <a:ext cx="5309" cy="1691"/>
            </a:xfrm>
            <a:prstGeom prst="rect">
              <a:avLst/>
            </a:prstGeom>
            <a:noFill/>
            <a:ln w="9525">
              <a:noFill/>
              <a:miter lim="800000"/>
              <a:headEnd/>
              <a:tailEnd/>
            </a:ln>
          </p:spPr>
        </p:pic>
        <p:pic>
          <p:nvPicPr>
            <p:cNvPr id="25607" name="Picture 7"/>
            <p:cNvPicPr>
              <a:picLocks noChangeAspect="1" noChangeArrowheads="1"/>
            </p:cNvPicPr>
            <p:nvPr/>
          </p:nvPicPr>
          <p:blipFill>
            <a:blip r:embed="rId4"/>
            <a:srcRect/>
            <a:stretch>
              <a:fillRect/>
            </a:stretch>
          </p:blipFill>
          <p:spPr bwMode="auto">
            <a:xfrm>
              <a:off x="0" y="0"/>
              <a:ext cx="8160" cy="10800"/>
            </a:xfrm>
            <a:prstGeom prst="rect">
              <a:avLst/>
            </a:prstGeom>
            <a:noFill/>
            <a:ln w="9525">
              <a:noFill/>
              <a:miter lim="800000"/>
              <a:headEnd/>
              <a:tailEnd/>
            </a:ln>
          </p:spPr>
        </p:pic>
        <p:pic>
          <p:nvPicPr>
            <p:cNvPr id="25608" name="Picture 8"/>
            <p:cNvPicPr>
              <a:picLocks noChangeAspect="1" noChangeArrowheads="1"/>
            </p:cNvPicPr>
            <p:nvPr/>
          </p:nvPicPr>
          <p:blipFill>
            <a:blip r:embed="rId5"/>
            <a:srcRect/>
            <a:stretch>
              <a:fillRect/>
            </a:stretch>
          </p:blipFill>
          <p:spPr bwMode="auto">
            <a:xfrm>
              <a:off x="7560" y="0"/>
              <a:ext cx="6840" cy="10800"/>
            </a:xfrm>
            <a:prstGeom prst="rect">
              <a:avLst/>
            </a:prstGeom>
            <a:noFill/>
            <a:ln w="9525">
              <a:noFill/>
              <a:miter lim="800000"/>
              <a:headEnd/>
              <a:tailEnd/>
            </a:ln>
          </p:spPr>
        </p:pic>
      </p:gr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849562"/>
          </a:xfrm>
        </p:spPr>
        <p:txBody>
          <a:bodyPr>
            <a:normAutofit/>
          </a:bodyPr>
          <a:lstStyle/>
          <a:p>
            <a:pPr lvl="0" algn="l"/>
            <a:r>
              <a:rPr lang="en-US" sz="2000" b="1" dirty="0" smtClean="0">
                <a:latin typeface="Georgia" pitchFamily="18" charset="0"/>
              </a:rPr>
              <a:t>HEAT BY CONVERSION: </a:t>
            </a:r>
            <a:r>
              <a:rPr lang="en-US" sz="2000" dirty="0" smtClean="0">
                <a:latin typeface="Georgia" pitchFamily="18" charset="0"/>
              </a:rPr>
              <a:t>Here the </a:t>
            </a:r>
            <a:r>
              <a:rPr lang="en-US" sz="2000" dirty="0" smtClean="0">
                <a:latin typeface="Georgia" pitchFamily="18" charset="0"/>
              </a:rPr>
              <a:t>heat is produced from the conversion of a non thermal form of energy such as mechanical or electrical in to heat.</a:t>
            </a:r>
            <a:r>
              <a:rPr lang="en-IN" sz="2000" dirty="0" smtClean="0">
                <a:latin typeface="Georgia" pitchFamily="18" charset="0"/>
              </a:rPr>
              <a:t/>
            </a:r>
            <a:br>
              <a:rPr lang="en-IN" sz="2000" dirty="0" smtClean="0">
                <a:latin typeface="Georgia" pitchFamily="18" charset="0"/>
              </a:rPr>
            </a:br>
            <a:r>
              <a:rPr lang="en-US" sz="2000" b="1" i="1" dirty="0" smtClean="0">
                <a:latin typeface="Georgia" pitchFamily="18" charset="0"/>
              </a:rPr>
              <a:t>Ultrasound </a:t>
            </a:r>
            <a:r>
              <a:rPr lang="en-US" sz="2000" dirty="0" smtClean="0">
                <a:latin typeface="Georgia" pitchFamily="18" charset="0"/>
              </a:rPr>
              <a:t>– which is a mechanical form of energy, is converted in to heat when applied to a tissue.</a:t>
            </a:r>
            <a:r>
              <a:rPr lang="en-IN" sz="2000" dirty="0" smtClean="0">
                <a:latin typeface="Georgia" pitchFamily="18" charset="0"/>
              </a:rPr>
              <a:t/>
            </a:r>
            <a:br>
              <a:rPr lang="en-IN" sz="2000" dirty="0" smtClean="0">
                <a:latin typeface="Georgia" pitchFamily="18" charset="0"/>
              </a:rPr>
            </a:br>
            <a:r>
              <a:rPr lang="en-US" sz="2000" dirty="0" smtClean="0">
                <a:latin typeface="Georgia" pitchFamily="18" charset="0"/>
              </a:rPr>
              <a:t>The ultrasound waves causes vibration of the molecules in the tissues, thereby generating friction between molecules resulting in an increased </a:t>
            </a:r>
            <a:r>
              <a:rPr lang="en-US" sz="2000" dirty="0" smtClean="0">
                <a:latin typeface="Georgia" pitchFamily="18" charset="0"/>
              </a:rPr>
              <a:t>tissue temperature</a:t>
            </a:r>
            <a:r>
              <a:rPr lang="en-IN" sz="2000" dirty="0" smtClean="0"/>
              <a:t/>
            </a:r>
            <a:br>
              <a:rPr lang="en-IN" sz="2000" dirty="0" smtClean="0"/>
            </a:br>
            <a:endParaRPr lang="en-IN" sz="2000" dirty="0"/>
          </a:p>
        </p:txBody>
      </p:sp>
      <p:grpSp>
        <p:nvGrpSpPr>
          <p:cNvPr id="26626" name="Group 2"/>
          <p:cNvGrpSpPr>
            <a:grpSpLocks noGrp="1"/>
          </p:cNvGrpSpPr>
          <p:nvPr>
            <p:ph idx="1"/>
          </p:nvPr>
        </p:nvGrpSpPr>
        <p:grpSpPr bwMode="auto">
          <a:xfrm>
            <a:off x="457200" y="2819400"/>
            <a:ext cx="8229600" cy="3306763"/>
            <a:chOff x="0" y="0"/>
            <a:chExt cx="14400" cy="10800"/>
          </a:xfrm>
        </p:grpSpPr>
        <p:sp>
          <p:nvSpPr>
            <p:cNvPr id="26627" name="AutoShape 3"/>
            <p:cNvSpPr>
              <a:spLocks/>
            </p:cNvSpPr>
            <p:nvPr/>
          </p:nvSpPr>
          <p:spPr bwMode="auto">
            <a:xfrm>
              <a:off x="785" y="9361"/>
              <a:ext cx="7714" cy="1439"/>
            </a:xfrm>
            <a:custGeom>
              <a:avLst/>
              <a:gdLst/>
              <a:ahLst/>
              <a:cxnLst>
                <a:cxn ang="0">
                  <a:pos x="135" y="33"/>
                </a:cxn>
                <a:cxn ang="0">
                  <a:pos x="5728" y="1438"/>
                </a:cxn>
                <a:cxn ang="0">
                  <a:pos x="7714" y="1438"/>
                </a:cxn>
                <a:cxn ang="0">
                  <a:pos x="135" y="33"/>
                </a:cxn>
                <a:cxn ang="0">
                  <a:pos x="1" y="0"/>
                </a:cxn>
                <a:cxn ang="0">
                  <a:pos x="0" y="8"/>
                </a:cxn>
                <a:cxn ang="0">
                  <a:pos x="135" y="33"/>
                </a:cxn>
                <a:cxn ang="0">
                  <a:pos x="1" y="0"/>
                </a:cxn>
              </a:cxnLst>
              <a:rect l="0" t="0" r="r" b="b"/>
              <a:pathLst>
                <a:path w="7714" h="1439">
                  <a:moveTo>
                    <a:pt x="135" y="33"/>
                  </a:moveTo>
                  <a:lnTo>
                    <a:pt x="5728" y="1438"/>
                  </a:lnTo>
                  <a:lnTo>
                    <a:pt x="7714" y="1438"/>
                  </a:lnTo>
                  <a:lnTo>
                    <a:pt x="135" y="33"/>
                  </a:lnTo>
                  <a:close/>
                  <a:moveTo>
                    <a:pt x="1" y="0"/>
                  </a:moveTo>
                  <a:lnTo>
                    <a:pt x="0" y="8"/>
                  </a:lnTo>
                  <a:lnTo>
                    <a:pt x="135" y="33"/>
                  </a:lnTo>
                  <a:lnTo>
                    <a:pt x="1" y="0"/>
                  </a:lnTo>
                  <a:close/>
                </a:path>
              </a:pathLst>
            </a:custGeom>
            <a:solidFill>
              <a:srgbClr val="9FCADC">
                <a:alpha val="39999"/>
              </a:srgbClr>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6628" name="Freeform 4"/>
            <p:cNvSpPr>
              <a:spLocks/>
            </p:cNvSpPr>
            <p:nvPr/>
          </p:nvSpPr>
          <p:spPr bwMode="auto">
            <a:xfrm>
              <a:off x="765" y="9352"/>
              <a:ext cx="5752" cy="1448"/>
            </a:xfrm>
            <a:custGeom>
              <a:avLst/>
              <a:gdLst/>
              <a:ahLst/>
              <a:cxnLst>
                <a:cxn ang="0">
                  <a:pos x="0" y="0"/>
                </a:cxn>
                <a:cxn ang="0">
                  <a:pos x="13" y="10"/>
                </a:cxn>
                <a:cxn ang="0">
                  <a:pos x="4518" y="1447"/>
                </a:cxn>
                <a:cxn ang="0">
                  <a:pos x="5751" y="1447"/>
                </a:cxn>
                <a:cxn ang="0">
                  <a:pos x="0" y="0"/>
                </a:cxn>
              </a:cxnLst>
              <a:rect l="0" t="0" r="r" b="b"/>
              <a:pathLst>
                <a:path w="5752" h="1448">
                  <a:moveTo>
                    <a:pt x="0" y="0"/>
                  </a:moveTo>
                  <a:lnTo>
                    <a:pt x="13" y="10"/>
                  </a:lnTo>
                  <a:lnTo>
                    <a:pt x="4518" y="1447"/>
                  </a:lnTo>
                  <a:lnTo>
                    <a:pt x="5751" y="1447"/>
                  </a:lnTo>
                  <a:lnTo>
                    <a:pt x="0" y="0"/>
                  </a:lnTo>
                  <a:close/>
                </a:path>
              </a:pathLst>
            </a:custGeom>
            <a:solidFill>
              <a:srgbClr val="000000"/>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pic>
          <p:nvPicPr>
            <p:cNvPr id="26629" name="Picture 5"/>
            <p:cNvPicPr>
              <a:picLocks noChangeAspect="1" noChangeArrowheads="1"/>
            </p:cNvPicPr>
            <p:nvPr/>
          </p:nvPicPr>
          <p:blipFill>
            <a:blip r:embed="rId2"/>
            <a:srcRect/>
            <a:stretch>
              <a:fillRect/>
            </a:stretch>
          </p:blipFill>
          <p:spPr bwMode="auto">
            <a:xfrm>
              <a:off x="0" y="9117"/>
              <a:ext cx="5352" cy="1683"/>
            </a:xfrm>
            <a:prstGeom prst="rect">
              <a:avLst/>
            </a:prstGeom>
            <a:noFill/>
            <a:ln w="9525">
              <a:noFill/>
              <a:miter lim="800000"/>
              <a:headEnd/>
              <a:tailEnd/>
            </a:ln>
          </p:spPr>
        </p:pic>
        <p:pic>
          <p:nvPicPr>
            <p:cNvPr id="26630" name="Picture 6"/>
            <p:cNvPicPr>
              <a:picLocks noChangeAspect="1" noChangeArrowheads="1"/>
            </p:cNvPicPr>
            <p:nvPr/>
          </p:nvPicPr>
          <p:blipFill>
            <a:blip r:embed="rId3"/>
            <a:srcRect/>
            <a:stretch>
              <a:fillRect/>
            </a:stretch>
          </p:blipFill>
          <p:spPr bwMode="auto">
            <a:xfrm>
              <a:off x="0" y="9109"/>
              <a:ext cx="5309" cy="1691"/>
            </a:xfrm>
            <a:prstGeom prst="rect">
              <a:avLst/>
            </a:prstGeom>
            <a:noFill/>
            <a:ln w="9525">
              <a:noFill/>
              <a:miter lim="800000"/>
              <a:headEnd/>
              <a:tailEnd/>
            </a:ln>
          </p:spPr>
        </p:pic>
        <p:pic>
          <p:nvPicPr>
            <p:cNvPr id="26631" name="Picture 7"/>
            <p:cNvPicPr>
              <a:picLocks noChangeAspect="1" noChangeArrowheads="1"/>
            </p:cNvPicPr>
            <p:nvPr/>
          </p:nvPicPr>
          <p:blipFill>
            <a:blip r:embed="rId4"/>
            <a:srcRect/>
            <a:stretch>
              <a:fillRect/>
            </a:stretch>
          </p:blipFill>
          <p:spPr bwMode="auto">
            <a:xfrm>
              <a:off x="0" y="0"/>
              <a:ext cx="7596" cy="9360"/>
            </a:xfrm>
            <a:prstGeom prst="rect">
              <a:avLst/>
            </a:prstGeom>
            <a:noFill/>
            <a:ln w="9525">
              <a:noFill/>
              <a:miter lim="800000"/>
              <a:headEnd/>
              <a:tailEnd/>
            </a:ln>
          </p:spPr>
        </p:pic>
        <p:pic>
          <p:nvPicPr>
            <p:cNvPr id="26632" name="Picture 8"/>
            <p:cNvPicPr>
              <a:picLocks noChangeAspect="1" noChangeArrowheads="1"/>
            </p:cNvPicPr>
            <p:nvPr/>
          </p:nvPicPr>
          <p:blipFill>
            <a:blip r:embed="rId5"/>
            <a:srcRect/>
            <a:stretch>
              <a:fillRect/>
            </a:stretch>
          </p:blipFill>
          <p:spPr bwMode="auto">
            <a:xfrm>
              <a:off x="6360" y="2280"/>
              <a:ext cx="8040" cy="8280"/>
            </a:xfrm>
            <a:prstGeom prst="rect">
              <a:avLst/>
            </a:prstGeom>
            <a:noFill/>
            <a:ln w="9525">
              <a:noFill/>
              <a:miter lim="800000"/>
              <a:headEnd/>
              <a:tailEnd/>
            </a:ln>
          </p:spPr>
        </p:pic>
      </p:gr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2316162"/>
          </a:xfrm>
        </p:spPr>
        <p:txBody>
          <a:bodyPr>
            <a:normAutofit fontScale="90000"/>
          </a:bodyPr>
          <a:lstStyle/>
          <a:p>
            <a:pPr lvl="0" algn="l"/>
            <a:r>
              <a:rPr lang="en-US" sz="2000" b="1" dirty="0" smtClean="0">
                <a:latin typeface="Georgia" pitchFamily="18" charset="0"/>
              </a:rPr>
              <a:t/>
            </a:r>
            <a:br>
              <a:rPr lang="en-US" sz="2000" b="1" dirty="0" smtClean="0">
                <a:latin typeface="Georgia" pitchFamily="18" charset="0"/>
              </a:rPr>
            </a:br>
            <a:r>
              <a:rPr lang="en-US" sz="2000" b="1" dirty="0" smtClean="0">
                <a:latin typeface="Georgia" pitchFamily="18" charset="0"/>
              </a:rPr>
              <a:t>Heating </a:t>
            </a:r>
            <a:r>
              <a:rPr lang="en-US" sz="2000" b="1" dirty="0" smtClean="0">
                <a:latin typeface="Georgia" pitchFamily="18" charset="0"/>
              </a:rPr>
              <a:t>by radiation </a:t>
            </a:r>
            <a:r>
              <a:rPr lang="en-US" sz="2000" dirty="0" smtClean="0">
                <a:latin typeface="Georgia" pitchFamily="18" charset="0"/>
              </a:rPr>
              <a:t>involves the direct transfer of energy from a material with higher temperature to a material with lower temperature by electromagnetic radiation with out any intervening medium or contact, (IRR,UVR etc..)</a:t>
            </a:r>
            <a:r>
              <a:rPr lang="en-IN" sz="2000" dirty="0" smtClean="0">
                <a:latin typeface="Georgia" pitchFamily="18" charset="0"/>
              </a:rPr>
              <a:t/>
            </a:r>
            <a:br>
              <a:rPr lang="en-IN" sz="2000" dirty="0" smtClean="0">
                <a:latin typeface="Georgia" pitchFamily="18" charset="0"/>
              </a:rPr>
            </a:br>
            <a:r>
              <a:rPr lang="en-US" sz="2000" dirty="0" smtClean="0">
                <a:latin typeface="Georgia" pitchFamily="18" charset="0"/>
              </a:rPr>
              <a:t> </a:t>
            </a:r>
            <a:r>
              <a:rPr lang="en-US" sz="2000" dirty="0" smtClean="0">
                <a:latin typeface="Georgia" pitchFamily="18" charset="0"/>
              </a:rPr>
              <a:t>The </a:t>
            </a:r>
            <a:r>
              <a:rPr lang="en-US" sz="2000" dirty="0" smtClean="0">
                <a:latin typeface="Georgia" pitchFamily="18" charset="0"/>
              </a:rPr>
              <a:t>rate of temperature increases depends on the intensity of the radiation, size of the are been treated, distance of source from the treatment area and the angle of the tissue kept.</a:t>
            </a:r>
            <a:r>
              <a:rPr lang="en-IN" sz="2000" dirty="0" smtClean="0"/>
              <a:t/>
            </a:r>
            <a:br>
              <a:rPr lang="en-IN" sz="2000" dirty="0" smtClean="0"/>
            </a:br>
            <a:endParaRPr lang="en-IN" sz="2000" dirty="0">
              <a:latin typeface="Georgia" pitchFamily="18" charset="0"/>
            </a:endParaRPr>
          </a:p>
        </p:txBody>
      </p:sp>
      <p:pic>
        <p:nvPicPr>
          <p:cNvPr id="27650" name="Picture 2"/>
          <p:cNvPicPr>
            <a:picLocks noGrp="1" noChangeAspect="1" noChangeArrowheads="1"/>
          </p:cNvPicPr>
          <p:nvPr>
            <p:ph idx="1"/>
          </p:nvPr>
        </p:nvPicPr>
        <p:blipFill>
          <a:blip r:embed="rId2"/>
          <a:srcRect/>
          <a:stretch>
            <a:fillRect/>
          </a:stretch>
        </p:blipFill>
        <p:spPr bwMode="auto">
          <a:xfrm>
            <a:off x="685800" y="2514600"/>
            <a:ext cx="7696200" cy="3657600"/>
          </a:xfrm>
          <a:prstGeom prst="rect">
            <a:avLst/>
          </a:prstGeom>
          <a:no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983162"/>
          </a:xfrm>
        </p:spPr>
        <p:txBody>
          <a:bodyPr>
            <a:normAutofit/>
          </a:bodyPr>
          <a:lstStyle/>
          <a:p>
            <a:pPr lvl="1"/>
            <a:r>
              <a:rPr lang="en-US" sz="2800" b="1" dirty="0">
                <a:latin typeface="Georgia" pitchFamily="18" charset="0"/>
              </a:rPr>
              <a:t>For evaporation </a:t>
            </a:r>
            <a:r>
              <a:rPr lang="en-US" sz="2800" dirty="0">
                <a:latin typeface="Georgia" pitchFamily="18" charset="0"/>
              </a:rPr>
              <a:t>a material should absorb an energy and thus change its form from a liquid to gas or vapor.</a:t>
            </a:r>
            <a:r>
              <a:rPr lang="en-IN" sz="2800" dirty="0">
                <a:latin typeface="Georgia" pitchFamily="18" charset="0"/>
              </a:rPr>
              <a:t/>
            </a:r>
            <a:br>
              <a:rPr lang="en-IN" sz="2800" dirty="0">
                <a:latin typeface="Georgia" pitchFamily="18" charset="0"/>
              </a:rPr>
            </a:br>
            <a:r>
              <a:rPr lang="en-US" sz="2800" dirty="0">
                <a:latin typeface="Georgia" pitchFamily="18" charset="0"/>
              </a:rPr>
              <a:t>In human body the heat is absorbed by the liquid on the skin surface and cools the skin as it turns in to a gaseous state.</a:t>
            </a:r>
            <a:r>
              <a:rPr lang="en-IN" sz="2800" dirty="0">
                <a:latin typeface="Georgia" pitchFamily="18" charset="0"/>
              </a:rPr>
              <a:t/>
            </a:r>
            <a:br>
              <a:rPr lang="en-IN" sz="2800" dirty="0">
                <a:latin typeface="Georgia" pitchFamily="18" charset="0"/>
              </a:rPr>
            </a:br>
            <a:r>
              <a:rPr lang="en-US" sz="2800" dirty="0" err="1">
                <a:latin typeface="Georgia" pitchFamily="18" charset="0"/>
              </a:rPr>
              <a:t>Eg</a:t>
            </a:r>
            <a:r>
              <a:rPr lang="en-US" sz="2800" dirty="0">
                <a:latin typeface="Georgia" pitchFamily="18" charset="0"/>
              </a:rPr>
              <a:t>- when a </a:t>
            </a:r>
            <a:r>
              <a:rPr lang="en-US" sz="2800" dirty="0" err="1" smtClean="0">
                <a:latin typeface="Georgia" pitchFamily="18" charset="0"/>
              </a:rPr>
              <a:t>vapo</a:t>
            </a:r>
            <a:r>
              <a:rPr lang="en-US" sz="2800" dirty="0" smtClean="0">
                <a:latin typeface="Georgia" pitchFamily="18" charset="0"/>
              </a:rPr>
              <a:t> coolant </a:t>
            </a:r>
            <a:r>
              <a:rPr lang="en-US" sz="2800" dirty="0">
                <a:latin typeface="Georgia" pitchFamily="18" charset="0"/>
              </a:rPr>
              <a:t>spray is heated	by the warm skin it change from its liquid form to a vapor state, during this process the spray absorbs heat and leaves the skin to cool.</a:t>
            </a:r>
            <a:r>
              <a:rPr lang="en-IN" sz="900" dirty="0"/>
              <a:t/>
            </a:r>
            <a:br>
              <a:rPr lang="en-IN" sz="900" dirty="0"/>
            </a:br>
            <a:endParaRPr lang="en-IN" sz="1400" dirty="0">
              <a:latin typeface="Georgia" pitchFamily="18" charset="0"/>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Autofit/>
          </a:bodyPr>
          <a:lstStyle/>
          <a:p>
            <a:r>
              <a:rPr lang="en-US" sz="2400" dirty="0" smtClean="0">
                <a:latin typeface="Georgia" pitchFamily="18" charset="0"/>
              </a:rPr>
              <a:t>CONTRAST BATH</a:t>
            </a:r>
            <a:endParaRPr lang="en-IN" sz="2400" dirty="0">
              <a:latin typeface="Georgia" pitchFamily="18" charset="0"/>
            </a:endParaRPr>
          </a:p>
        </p:txBody>
      </p:sp>
      <p:sp>
        <p:nvSpPr>
          <p:cNvPr id="3" name="Content Placeholder 2"/>
          <p:cNvSpPr>
            <a:spLocks noGrp="1"/>
          </p:cNvSpPr>
          <p:nvPr>
            <p:ph idx="1"/>
          </p:nvPr>
        </p:nvSpPr>
        <p:spPr>
          <a:xfrm>
            <a:off x="457200" y="914400"/>
            <a:ext cx="8229600" cy="5211763"/>
          </a:xfrm>
        </p:spPr>
        <p:txBody>
          <a:bodyPr>
            <a:normAutofit/>
          </a:bodyPr>
          <a:lstStyle/>
          <a:p>
            <a:r>
              <a:rPr lang="en-US" sz="2400" dirty="0" smtClean="0">
                <a:latin typeface="Georgia" pitchFamily="18" charset="0"/>
              </a:rPr>
              <a:t>It is another  common treatment method fall in thermotherapy where  athlete can self treat. </a:t>
            </a:r>
          </a:p>
          <a:p>
            <a:r>
              <a:rPr lang="en-US" sz="2400" dirty="0" smtClean="0">
                <a:latin typeface="Georgia" pitchFamily="18" charset="0"/>
              </a:rPr>
              <a:t>Take one bucket of warm water/hot water (60-70c) and take another one bucket of ice water (34F).</a:t>
            </a:r>
          </a:p>
          <a:p>
            <a:r>
              <a:rPr lang="en-US" sz="2400" dirty="0" smtClean="0">
                <a:latin typeface="Georgia" pitchFamily="18" charset="0"/>
              </a:rPr>
              <a:t>Immerse the injured portion 3 minute into the cold water and then 01 minute in hot water, Then 3 minute cold water and 2 minute hot water.</a:t>
            </a:r>
          </a:p>
          <a:p>
            <a:r>
              <a:rPr lang="en-US" sz="2400" dirty="0" smtClean="0">
                <a:latin typeface="Georgia" pitchFamily="18" charset="0"/>
              </a:rPr>
              <a:t>Then 2 minute hot water and 3 minute cold water followed by 3 minute hot and 01 minute cold water    </a:t>
            </a:r>
          </a:p>
          <a:p>
            <a:r>
              <a:rPr lang="en-US" sz="2400" dirty="0" smtClean="0">
                <a:latin typeface="Georgia" pitchFamily="18" charset="0"/>
              </a:rPr>
              <a:t>It has to do minimum 2 times in a day around 10 minute each.   </a:t>
            </a:r>
            <a:endParaRPr lang="en-IN" sz="2400" dirty="0">
              <a:latin typeface="Georgia"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639762"/>
          </a:xfrm>
        </p:spPr>
        <p:txBody>
          <a:bodyPr>
            <a:normAutofit/>
          </a:bodyPr>
          <a:lstStyle/>
          <a:p>
            <a:r>
              <a:rPr lang="en-US" sz="2400" dirty="0" smtClean="0">
                <a:latin typeface="Georgia" pitchFamily="18" charset="0"/>
              </a:rPr>
              <a:t>Paraffin wax bath</a:t>
            </a:r>
            <a:endParaRPr lang="en-IN" sz="2400" dirty="0">
              <a:latin typeface="Georgia" pitchFamily="18" charset="0"/>
            </a:endParaRPr>
          </a:p>
        </p:txBody>
      </p:sp>
      <p:sp>
        <p:nvSpPr>
          <p:cNvPr id="3" name="Content Placeholder 2"/>
          <p:cNvSpPr>
            <a:spLocks noGrp="1"/>
          </p:cNvSpPr>
          <p:nvPr>
            <p:ph idx="1"/>
          </p:nvPr>
        </p:nvSpPr>
        <p:spPr>
          <a:xfrm>
            <a:off x="457200" y="914400"/>
            <a:ext cx="8229600" cy="5211763"/>
          </a:xfrm>
        </p:spPr>
        <p:txBody>
          <a:bodyPr>
            <a:normAutofit fontScale="92500" lnSpcReduction="20000"/>
          </a:bodyPr>
          <a:lstStyle/>
          <a:p>
            <a:r>
              <a:rPr lang="en-US" sz="2600" dirty="0" smtClean="0">
                <a:latin typeface="Georgia" pitchFamily="18" charset="0"/>
              </a:rPr>
              <a:t>Paraffin wax bath therapy (P.W.B)is an application of the molten paraffin wax on the body </a:t>
            </a:r>
            <a:r>
              <a:rPr lang="en-US" sz="2600" dirty="0" smtClean="0">
                <a:latin typeface="Georgia" pitchFamily="18" charset="0"/>
              </a:rPr>
              <a:t>part</a:t>
            </a:r>
          </a:p>
          <a:p>
            <a:r>
              <a:rPr lang="en-US" sz="2600" dirty="0" smtClean="0">
                <a:latin typeface="Georgia" pitchFamily="18" charset="0"/>
              </a:rPr>
              <a:t>The melting point of wax is 51-55°c</a:t>
            </a:r>
            <a:r>
              <a:rPr lang="en-US" sz="2600" dirty="0" smtClean="0">
                <a:latin typeface="Georgia" pitchFamily="18" charset="0"/>
              </a:rPr>
              <a:t>.</a:t>
            </a:r>
            <a:endParaRPr lang="en-IN" sz="2600" dirty="0" smtClean="0">
              <a:latin typeface="Georgia" pitchFamily="18" charset="0"/>
            </a:endParaRPr>
          </a:p>
          <a:p>
            <a:r>
              <a:rPr lang="en-US" sz="2600" dirty="0" smtClean="0">
                <a:latin typeface="Georgia" pitchFamily="18" charset="0"/>
              </a:rPr>
              <a:t>If the molten wax at 51-55°c is poured on the body part, its may cause </a:t>
            </a:r>
            <a:r>
              <a:rPr lang="en-US" sz="2600" b="1" dirty="0" smtClean="0">
                <a:latin typeface="Georgia" pitchFamily="18" charset="0"/>
              </a:rPr>
              <a:t>burn</a:t>
            </a:r>
            <a:r>
              <a:rPr lang="en-US" sz="2600" dirty="0" smtClean="0">
                <a:latin typeface="Georgia" pitchFamily="18" charset="0"/>
              </a:rPr>
              <a:t>.</a:t>
            </a:r>
            <a:endParaRPr lang="en-IN" sz="2600" dirty="0" smtClean="0">
              <a:latin typeface="Georgia" pitchFamily="18" charset="0"/>
            </a:endParaRPr>
          </a:p>
          <a:p>
            <a:r>
              <a:rPr lang="en-US" sz="2600" dirty="0" smtClean="0">
                <a:latin typeface="Georgia" pitchFamily="18" charset="0"/>
              </a:rPr>
              <a:t>Some impurity like liquid paraffin or mineral oil is added to </a:t>
            </a:r>
            <a:r>
              <a:rPr lang="en-US" sz="2600" b="1" dirty="0" smtClean="0">
                <a:latin typeface="Georgia" pitchFamily="18" charset="0"/>
              </a:rPr>
              <a:t>lower the melting point for safe application</a:t>
            </a:r>
            <a:r>
              <a:rPr lang="en-US" sz="2600" dirty="0" smtClean="0">
                <a:latin typeface="Georgia" pitchFamily="18" charset="0"/>
              </a:rPr>
              <a:t>.</a:t>
            </a:r>
            <a:endParaRPr lang="en-IN" sz="2600" dirty="0" smtClean="0">
              <a:latin typeface="Georgia" pitchFamily="18" charset="0"/>
            </a:endParaRPr>
          </a:p>
          <a:p>
            <a:r>
              <a:rPr lang="en-US" sz="2600" dirty="0" smtClean="0">
                <a:latin typeface="Georgia" pitchFamily="18" charset="0"/>
              </a:rPr>
              <a:t>Thus the temperature of the paraffin wax is maintained at </a:t>
            </a:r>
            <a:r>
              <a:rPr lang="en-US" sz="2600" b="1" dirty="0" smtClean="0">
                <a:latin typeface="Georgia" pitchFamily="18" charset="0"/>
              </a:rPr>
              <a:t>40-44°c</a:t>
            </a:r>
          </a:p>
          <a:p>
            <a:r>
              <a:rPr lang="en-IN" sz="2600" b="1" dirty="0" smtClean="0">
                <a:latin typeface="Georgia" pitchFamily="18" charset="0"/>
              </a:rPr>
              <a:t>Paraffin Wax Bath</a:t>
            </a:r>
            <a:r>
              <a:rPr lang="en-IN" sz="2600" dirty="0" smtClean="0">
                <a:latin typeface="Georgia" pitchFamily="18" charset="0"/>
              </a:rPr>
              <a:t>. A </a:t>
            </a:r>
            <a:r>
              <a:rPr lang="en-IN" sz="2600" b="1" dirty="0" smtClean="0">
                <a:latin typeface="Georgia" pitchFamily="18" charset="0"/>
              </a:rPr>
              <a:t>paraffin wax</a:t>
            </a:r>
            <a:r>
              <a:rPr lang="en-IN" sz="2600" dirty="0" smtClean="0">
                <a:latin typeface="Georgia" pitchFamily="18" charset="0"/>
              </a:rPr>
              <a:t> unit is a machine that heats and holds </a:t>
            </a:r>
            <a:r>
              <a:rPr lang="en-IN" sz="2600" b="1" dirty="0" smtClean="0">
                <a:latin typeface="Georgia" pitchFamily="18" charset="0"/>
              </a:rPr>
              <a:t>paraffin wax</a:t>
            </a:r>
            <a:r>
              <a:rPr lang="en-IN" sz="2600" dirty="0" smtClean="0">
                <a:latin typeface="Georgia" pitchFamily="18" charset="0"/>
              </a:rPr>
              <a:t>, a type of </a:t>
            </a:r>
            <a:r>
              <a:rPr lang="en-IN" sz="2600" b="1" dirty="0" smtClean="0">
                <a:latin typeface="Georgia" pitchFamily="18" charset="0"/>
              </a:rPr>
              <a:t>wax used for</a:t>
            </a:r>
            <a:r>
              <a:rPr lang="en-IN" sz="2600" dirty="0" smtClean="0">
                <a:latin typeface="Georgia" pitchFamily="18" charset="0"/>
              </a:rPr>
              <a:t> candles. The </a:t>
            </a:r>
            <a:r>
              <a:rPr lang="en-IN" sz="2600" b="1" dirty="0" smtClean="0">
                <a:latin typeface="Georgia" pitchFamily="18" charset="0"/>
              </a:rPr>
              <a:t>wax</a:t>
            </a:r>
            <a:r>
              <a:rPr lang="en-IN" sz="2600" dirty="0" smtClean="0">
                <a:latin typeface="Georgia" pitchFamily="18" charset="0"/>
              </a:rPr>
              <a:t> is intended to completely cover the hand (or other body parts such as the feet). Its warm temperature is meant to provide relief from arthritis pain, sore joints or sore muscles.</a:t>
            </a:r>
          </a:p>
          <a:p>
            <a:endParaRPr lang="en-IN" sz="2400" dirty="0" smtClean="0"/>
          </a:p>
          <a:p>
            <a:endParaRPr lang="en-IN" sz="2400" dirty="0">
              <a:latin typeface="Georgia" pitchFamily="18" charset="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81000"/>
            <a:ext cx="8229600" cy="6096000"/>
          </a:xfrm>
        </p:spPr>
        <p:txBody>
          <a:bodyPr>
            <a:normAutofit fontScale="40000" lnSpcReduction="20000"/>
          </a:bodyPr>
          <a:lstStyle/>
          <a:p>
            <a:r>
              <a:rPr lang="en-US" sz="6000" dirty="0" smtClean="0">
                <a:latin typeface="Georgia" pitchFamily="18" charset="0"/>
              </a:rPr>
              <a:t>The combination of the wax and the mineral oil has</a:t>
            </a:r>
            <a:endParaRPr lang="en-IN" sz="6000" dirty="0" smtClean="0">
              <a:latin typeface="Georgia" pitchFamily="18" charset="0"/>
            </a:endParaRPr>
          </a:p>
          <a:p>
            <a:r>
              <a:rPr lang="en-US" sz="6000" b="1" dirty="0" smtClean="0">
                <a:latin typeface="Georgia" pitchFamily="18" charset="0"/>
              </a:rPr>
              <a:t>low specific </a:t>
            </a:r>
            <a:r>
              <a:rPr lang="en-US" sz="6000" b="1" dirty="0" smtClean="0">
                <a:latin typeface="Georgia" pitchFamily="18" charset="0"/>
              </a:rPr>
              <a:t>heat</a:t>
            </a:r>
            <a:endParaRPr lang="en-IN" sz="6000" dirty="0" smtClean="0">
              <a:latin typeface="Georgia" pitchFamily="18" charset="0"/>
            </a:endParaRPr>
          </a:p>
          <a:p>
            <a:r>
              <a:rPr lang="en-US" sz="6000" dirty="0" smtClean="0">
                <a:latin typeface="Georgia" pitchFamily="18" charset="0"/>
              </a:rPr>
              <a:t>This </a:t>
            </a:r>
            <a:r>
              <a:rPr lang="en-US" sz="6000" b="1" dirty="0" smtClean="0">
                <a:latin typeface="Georgia" pitchFamily="18" charset="0"/>
              </a:rPr>
              <a:t>enhances the patient’s ability to tolerate heat </a:t>
            </a:r>
            <a:r>
              <a:rPr lang="en-US" sz="6000" dirty="0" smtClean="0">
                <a:latin typeface="Georgia" pitchFamily="18" charset="0"/>
              </a:rPr>
              <a:t>from the wax better than from the water of the same temperature</a:t>
            </a:r>
            <a:r>
              <a:rPr lang="en-US" sz="6000" dirty="0" smtClean="0">
                <a:latin typeface="Georgia" pitchFamily="18" charset="0"/>
              </a:rPr>
              <a:t>.</a:t>
            </a:r>
            <a:endParaRPr lang="en-IN" sz="6000" dirty="0" smtClean="0">
              <a:latin typeface="Georgia" pitchFamily="18" charset="0"/>
            </a:endParaRPr>
          </a:p>
          <a:p>
            <a:r>
              <a:rPr lang="en-US" sz="6000" dirty="0" smtClean="0">
                <a:latin typeface="Georgia" pitchFamily="18" charset="0"/>
              </a:rPr>
              <a:t>The composition of the </a:t>
            </a:r>
            <a:r>
              <a:rPr lang="en-US" sz="6000" b="1" dirty="0" smtClean="0">
                <a:latin typeface="Georgia" pitchFamily="18" charset="0"/>
              </a:rPr>
              <a:t>wax: paraffin: mineral oil </a:t>
            </a:r>
            <a:r>
              <a:rPr lang="en-US" sz="6000" dirty="0" smtClean="0">
                <a:latin typeface="Georgia" pitchFamily="18" charset="0"/>
              </a:rPr>
              <a:t>is</a:t>
            </a:r>
            <a:endParaRPr lang="en-IN" sz="6000" dirty="0" smtClean="0">
              <a:latin typeface="Georgia" pitchFamily="18" charset="0"/>
            </a:endParaRPr>
          </a:p>
          <a:p>
            <a:r>
              <a:rPr lang="en-US" sz="6000" b="1" dirty="0" smtClean="0">
                <a:latin typeface="Georgia" pitchFamily="18" charset="0"/>
              </a:rPr>
              <a:t>7:3:1 </a:t>
            </a:r>
            <a:r>
              <a:rPr lang="en-US" sz="6000" dirty="0" smtClean="0">
                <a:latin typeface="Georgia" pitchFamily="18" charset="0"/>
              </a:rPr>
              <a:t>or </a:t>
            </a:r>
            <a:r>
              <a:rPr lang="en-US" sz="6000" b="1" dirty="0" smtClean="0">
                <a:latin typeface="Georgia" pitchFamily="18" charset="0"/>
              </a:rPr>
              <a:t>Wax: paraffin </a:t>
            </a:r>
            <a:r>
              <a:rPr lang="en-US" sz="6000" dirty="0" smtClean="0">
                <a:latin typeface="Georgia" pitchFamily="18" charset="0"/>
              </a:rPr>
              <a:t>or </a:t>
            </a:r>
            <a:r>
              <a:rPr lang="en-US" sz="6000" b="1" dirty="0" smtClean="0">
                <a:latin typeface="Georgia" pitchFamily="18" charset="0"/>
              </a:rPr>
              <a:t>mineral oil </a:t>
            </a:r>
            <a:r>
              <a:rPr lang="en-US" sz="6000" dirty="0" smtClean="0">
                <a:latin typeface="Georgia" pitchFamily="18" charset="0"/>
              </a:rPr>
              <a:t>is </a:t>
            </a:r>
            <a:r>
              <a:rPr lang="en-US" sz="6000" b="1" dirty="0" smtClean="0">
                <a:latin typeface="Georgia" pitchFamily="18" charset="0"/>
              </a:rPr>
              <a:t>7:1</a:t>
            </a:r>
            <a:r>
              <a:rPr lang="en-US" sz="6000" b="1" dirty="0" smtClean="0">
                <a:latin typeface="Georgia" pitchFamily="18" charset="0"/>
              </a:rPr>
              <a:t>.</a:t>
            </a:r>
            <a:endParaRPr lang="en-IN" sz="6000" dirty="0" smtClean="0">
              <a:latin typeface="Georgia" pitchFamily="18" charset="0"/>
            </a:endParaRPr>
          </a:p>
          <a:p>
            <a:r>
              <a:rPr lang="en-US" sz="6000" dirty="0" smtClean="0">
                <a:latin typeface="Georgia" pitchFamily="18" charset="0"/>
              </a:rPr>
              <a:t>The mode of the transmission of heat from paraffin to the patient skin is through </a:t>
            </a:r>
            <a:r>
              <a:rPr lang="en-US" sz="6000" b="1" dirty="0" smtClean="0">
                <a:latin typeface="Georgia" pitchFamily="18" charset="0"/>
              </a:rPr>
              <a:t>conduction</a:t>
            </a:r>
            <a:r>
              <a:rPr lang="en-US" sz="6000" b="1" dirty="0" smtClean="0">
                <a:latin typeface="Georgia" pitchFamily="18" charset="0"/>
              </a:rPr>
              <a:t>.</a:t>
            </a:r>
          </a:p>
          <a:p>
            <a:r>
              <a:rPr lang="en-US" sz="6000" b="1" dirty="0" smtClean="0">
                <a:latin typeface="Georgia" pitchFamily="18" charset="0"/>
              </a:rPr>
              <a:t>Paraffin has a slow thermal </a:t>
            </a:r>
            <a:r>
              <a:rPr lang="en-US" sz="6000" b="1" dirty="0" smtClean="0">
                <a:latin typeface="Georgia" pitchFamily="18" charset="0"/>
              </a:rPr>
              <a:t>conductivity</a:t>
            </a:r>
            <a:endParaRPr lang="en-IN" sz="6000" dirty="0" smtClean="0">
              <a:latin typeface="Georgia" pitchFamily="18" charset="0"/>
            </a:endParaRPr>
          </a:p>
          <a:p>
            <a:pPr lvl="0"/>
            <a:r>
              <a:rPr lang="en-US" sz="6000" dirty="0" smtClean="0">
                <a:latin typeface="Georgia" pitchFamily="18" charset="0"/>
              </a:rPr>
              <a:t>Slow heat diffusion (6 times lower than water</a:t>
            </a:r>
            <a:r>
              <a:rPr lang="en-US" sz="6000" dirty="0" smtClean="0">
                <a:latin typeface="Georgia" pitchFamily="18" charset="0"/>
              </a:rPr>
              <a:t>).</a:t>
            </a:r>
            <a:endParaRPr lang="en-IN" sz="6000" dirty="0" smtClean="0">
              <a:latin typeface="Georgia" pitchFamily="18" charset="0"/>
            </a:endParaRPr>
          </a:p>
          <a:p>
            <a:pPr lvl="0"/>
            <a:r>
              <a:rPr lang="en-US" sz="6000" dirty="0" err="1" smtClean="0">
                <a:latin typeface="Georgia" pitchFamily="18" charset="0"/>
              </a:rPr>
              <a:t>Paraffine</a:t>
            </a:r>
            <a:r>
              <a:rPr lang="en-US" sz="6000" dirty="0" smtClean="0">
                <a:latin typeface="Georgia" pitchFamily="18" charset="0"/>
              </a:rPr>
              <a:t> wax	has a low melting point (55</a:t>
            </a:r>
            <a:r>
              <a:rPr lang="en-US" sz="6000" dirty="0" smtClean="0">
                <a:latin typeface="Georgia" pitchFamily="18" charset="0"/>
              </a:rPr>
              <a:t>°).</a:t>
            </a:r>
            <a:endParaRPr lang="en-IN" sz="6000" dirty="0" smtClean="0">
              <a:latin typeface="Georgia" pitchFamily="18" charset="0"/>
            </a:endParaRPr>
          </a:p>
          <a:p>
            <a:pPr lvl="0"/>
            <a:r>
              <a:rPr lang="en-US" sz="6000" dirty="0" smtClean="0">
                <a:latin typeface="Georgia" pitchFamily="18" charset="0"/>
              </a:rPr>
              <a:t>When the oil is added, the paraffin will remain at a temperature of 40° to 44°C</a:t>
            </a:r>
            <a:r>
              <a:rPr lang="en-US" sz="6000" dirty="0" smtClean="0">
                <a:latin typeface="Georgia" pitchFamily="18" charset="0"/>
              </a:rPr>
              <a:t>.</a:t>
            </a:r>
            <a:endParaRPr lang="en-IN" sz="6000" dirty="0" smtClean="0">
              <a:latin typeface="Georgia" pitchFamily="18" charset="0"/>
            </a:endParaRPr>
          </a:p>
          <a:p>
            <a:pPr lvl="0"/>
            <a:r>
              <a:rPr lang="en-US" sz="6000" dirty="0" smtClean="0">
                <a:latin typeface="Georgia" pitchFamily="18" charset="0"/>
              </a:rPr>
              <a:t>This low specific heat will enhance the patient to tolerate heat from the </a:t>
            </a:r>
            <a:r>
              <a:rPr lang="en-US" sz="6000" dirty="0" err="1" smtClean="0">
                <a:latin typeface="Georgia" pitchFamily="18" charset="0"/>
              </a:rPr>
              <a:t>paraffine</a:t>
            </a:r>
            <a:r>
              <a:rPr lang="en-US" sz="6000" dirty="0" smtClean="0">
                <a:latin typeface="Georgia" pitchFamily="18" charset="0"/>
              </a:rPr>
              <a:t> better than from water of the same temperature.</a:t>
            </a:r>
            <a:endParaRPr lang="en-IN" sz="6000" dirty="0" smtClean="0">
              <a:latin typeface="Georgia" pitchFamily="18" charset="0"/>
            </a:endParaRPr>
          </a:p>
          <a:p>
            <a:endParaRPr lang="en-IN" dirty="0" smtClean="0"/>
          </a:p>
          <a:p>
            <a:endParaRPr lang="en-IN"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ChangeArrowheads="1"/>
          </p:cNvSpPr>
          <p:nvPr/>
        </p:nvSpPr>
        <p:spPr bwMode="auto">
          <a:xfrm>
            <a:off x="609600" y="304800"/>
            <a:ext cx="7924800" cy="3000821"/>
          </a:xfrm>
          <a:prstGeom prst="rect">
            <a:avLst/>
          </a:prstGeom>
          <a:noFill/>
          <a:ln w="9525">
            <a:noFill/>
            <a:miter lim="800000"/>
            <a:headEnd/>
            <a:tailEnd/>
          </a:ln>
          <a:effectLst/>
        </p:spPr>
        <p:txBody>
          <a:bodyPr vert="horz" wrap="square" lIns="76176" tIns="4572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473075" algn="l"/>
              </a:tabLst>
            </a:pPr>
            <a:r>
              <a:rPr kumimoji="0" lang="en-US" sz="2400" b="1" i="0" u="none" strike="noStrike" cap="none" normalizeH="0" baseline="0" dirty="0" smtClean="0">
                <a:ln>
                  <a:noFill/>
                </a:ln>
                <a:effectLst/>
                <a:latin typeface="Georgia" pitchFamily="18" charset="0"/>
                <a:ea typeface="Carlito"/>
                <a:cs typeface="Carlito"/>
              </a:rPr>
              <a:t>Self insulator</a:t>
            </a:r>
            <a:r>
              <a:rPr kumimoji="0" lang="en-US" sz="2400" b="0" i="0" u="none" strike="noStrike" cap="none" normalizeH="0" baseline="0" dirty="0" smtClean="0">
                <a:ln>
                  <a:noFill/>
                </a:ln>
                <a:effectLst/>
                <a:latin typeface="Georgia" pitchFamily="18" charset="0"/>
                <a:ea typeface="Carlito"/>
                <a:cs typeface="Carlito"/>
              </a:rPr>
              <a:t>:</a:t>
            </a:r>
            <a:endParaRPr kumimoji="0" lang="en-US" sz="2400" b="1" i="0" u="none" strike="noStrike" cap="none" normalizeH="0" baseline="0" dirty="0" smtClean="0">
              <a:ln>
                <a:noFill/>
              </a:ln>
              <a:effectLst/>
              <a:latin typeface="Georgia" pitchFamily="18" charset="0"/>
              <a:ea typeface="Carlito"/>
              <a:cs typeface="Carlito"/>
            </a:endParaRPr>
          </a:p>
          <a:p>
            <a:pPr marL="0" marR="0" lvl="0" indent="0" algn="l" defTabSz="914400" rtl="0" eaLnBrk="0" fontAlgn="base" latinLnBrk="0" hangingPunct="0">
              <a:lnSpc>
                <a:spcPct val="100000"/>
              </a:lnSpc>
              <a:spcBef>
                <a:spcPct val="0"/>
              </a:spcBef>
              <a:spcAft>
                <a:spcPct val="0"/>
              </a:spcAft>
              <a:buClrTx/>
              <a:buSzTx/>
              <a:buFontTx/>
              <a:buChar char="•"/>
              <a:tabLst>
                <a:tab pos="473075" algn="l"/>
              </a:tabLst>
            </a:pPr>
            <a:r>
              <a:rPr kumimoji="0" lang="en-US" sz="2400" b="0" i="0" u="none" strike="noStrike" cap="none" normalizeH="0" baseline="0" dirty="0" smtClean="0">
                <a:ln>
                  <a:noFill/>
                </a:ln>
                <a:effectLst/>
                <a:latin typeface="Georgia" pitchFamily="18" charset="0"/>
                <a:ea typeface="Carlito"/>
                <a:cs typeface="Carlito"/>
              </a:rPr>
              <a:t>It gives </a:t>
            </a:r>
            <a:r>
              <a:rPr kumimoji="0" lang="en-US" sz="2400" i="0" u="none" strike="noStrike" cap="none" normalizeH="0" baseline="0" dirty="0" smtClean="0">
                <a:ln>
                  <a:noFill/>
                </a:ln>
                <a:effectLst/>
                <a:latin typeface="Georgia" pitchFamily="18" charset="0"/>
                <a:ea typeface="Carlito"/>
                <a:cs typeface="Carlito"/>
              </a:rPr>
              <a:t>moist heat </a:t>
            </a:r>
            <a:r>
              <a:rPr kumimoji="0" lang="en-US" sz="2400" b="0" i="0" u="none" strike="noStrike" cap="none" normalizeH="0" baseline="0" dirty="0" smtClean="0">
                <a:ln>
                  <a:noFill/>
                </a:ln>
                <a:effectLst/>
                <a:latin typeface="Georgia" pitchFamily="18" charset="0"/>
                <a:ea typeface="Carlito"/>
                <a:cs typeface="Carlito"/>
              </a:rPr>
              <a:t>:there is a layer between the skin and the wax producing heat and sweating which does not evaporate. After removal the heated part </a:t>
            </a:r>
            <a:r>
              <a:rPr kumimoji="0" lang="en-US" sz="2400" i="0" u="none" strike="noStrike" cap="none" normalizeH="0" baseline="0" dirty="0" smtClean="0">
                <a:ln>
                  <a:noFill/>
                </a:ln>
                <a:effectLst/>
                <a:latin typeface="Georgia" pitchFamily="18" charset="0"/>
                <a:ea typeface="Carlito"/>
                <a:cs typeface="Carlito"/>
              </a:rPr>
              <a:t>cools quickly by evaporation.</a:t>
            </a:r>
            <a:endParaRPr kumimoji="0" lang="en-US" sz="2400" i="0" u="none" strike="noStrike" cap="none" normalizeH="0" baseline="0" dirty="0" smtClean="0">
              <a:ln>
                <a:noFill/>
              </a:ln>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473075" algn="l"/>
              </a:tabLst>
            </a:pPr>
            <a:r>
              <a:rPr kumimoji="0" lang="en-US" sz="2400" b="1" i="0" u="none" strike="noStrike" cap="none" normalizeH="0" baseline="0" dirty="0" smtClean="0">
                <a:ln>
                  <a:noFill/>
                </a:ln>
                <a:effectLst/>
                <a:latin typeface="Georgia" pitchFamily="18" charset="0"/>
                <a:ea typeface="Carlito"/>
                <a:cs typeface="Carlito"/>
              </a:rPr>
              <a:t>It is analgesic</a:t>
            </a:r>
            <a:r>
              <a:rPr kumimoji="0" lang="en-US" sz="2400" b="0" i="0" u="none" strike="noStrike" cap="none" normalizeH="0" baseline="0" dirty="0" smtClean="0">
                <a:ln>
                  <a:noFill/>
                </a:ln>
                <a:effectLst/>
                <a:latin typeface="Georgia" pitchFamily="18" charset="0"/>
                <a:ea typeface="Carlito"/>
                <a:cs typeface="Carlito"/>
              </a:rPr>
              <a:t>: This insulating layer keeps the heat and is effective in relief of pain</a:t>
            </a:r>
            <a:r>
              <a:rPr kumimoji="0" lang="en-US" sz="2400" b="0" i="0" u="none" strike="noStrike" cap="none" normalizeH="0" baseline="0" dirty="0" smtClean="0">
                <a:ln>
                  <a:noFill/>
                </a:ln>
                <a:effectLst/>
                <a:latin typeface="Georgia" pitchFamily="18" charset="0"/>
                <a:cs typeface="Arial"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tab pos="473075" algn="l"/>
              </a:tabLst>
            </a:pPr>
            <a:endParaRPr kumimoji="0" lang="en-US" sz="2400" b="0" i="0" u="none" strike="noStrike" cap="none" normalizeH="0" baseline="0" dirty="0" smtClean="0">
              <a:ln>
                <a:noFill/>
              </a:ln>
              <a:effectLst/>
              <a:latin typeface="Georgia" pitchFamily="18" charset="0"/>
              <a:cs typeface="Arial" pitchFamily="34" charset="0"/>
            </a:endParaRPr>
          </a:p>
        </p:txBody>
      </p:sp>
      <p:pic>
        <p:nvPicPr>
          <p:cNvPr id="3" name="image4.jpeg" descr="E:\DOWNLOADS\12wax-250x250.jpg"/>
          <p:cNvPicPr/>
          <p:nvPr/>
        </p:nvPicPr>
        <p:blipFill>
          <a:blip r:embed="rId2" cstate="print"/>
          <a:stretch>
            <a:fillRect/>
          </a:stretch>
        </p:blipFill>
        <p:spPr>
          <a:xfrm>
            <a:off x="228600" y="3200400"/>
            <a:ext cx="4102874" cy="3427013"/>
          </a:xfrm>
          <a:prstGeom prst="rect">
            <a:avLst/>
          </a:prstGeom>
        </p:spPr>
      </p:pic>
      <p:pic>
        <p:nvPicPr>
          <p:cNvPr id="4" name="image5.jpeg" descr="Thera%20Parabath%20refill"/>
          <p:cNvPicPr/>
          <p:nvPr/>
        </p:nvPicPr>
        <p:blipFill>
          <a:blip r:embed="rId3" cstate="print"/>
          <a:stretch>
            <a:fillRect/>
          </a:stretch>
        </p:blipFill>
        <p:spPr>
          <a:xfrm>
            <a:off x="5257800" y="2971800"/>
            <a:ext cx="3427013" cy="3427013"/>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229600" cy="4525963"/>
          </a:xfrm>
        </p:spPr>
        <p:txBody>
          <a:bodyPr>
            <a:normAutofit/>
          </a:bodyPr>
          <a:lstStyle/>
          <a:p>
            <a:r>
              <a:rPr lang="en-US" sz="2400" dirty="0" smtClean="0">
                <a:latin typeface="Georgia" pitchFamily="18" charset="0"/>
              </a:rPr>
              <a:t>most common method.</a:t>
            </a:r>
            <a:endParaRPr lang="en-IN" sz="2400" dirty="0" smtClean="0">
              <a:latin typeface="Georgia" pitchFamily="18" charset="0"/>
            </a:endParaRPr>
          </a:p>
          <a:p>
            <a:r>
              <a:rPr lang="en-US" sz="2400" dirty="0" smtClean="0">
                <a:latin typeface="Georgia" pitchFamily="18" charset="0"/>
              </a:rPr>
              <a:t>Involves placing the body part to be treated in a paraffin bath, followed by removing it and allowing the paraffin to cool and harden.</a:t>
            </a:r>
            <a:endParaRPr lang="en-IN" sz="2400" dirty="0" smtClean="0">
              <a:latin typeface="Georgia" pitchFamily="18" charset="0"/>
            </a:endParaRPr>
          </a:p>
          <a:p>
            <a:r>
              <a:rPr lang="en-US" sz="2400" dirty="0" smtClean="0">
                <a:latin typeface="Georgia" pitchFamily="18" charset="0"/>
              </a:rPr>
              <a:t>Approximately 7 to 12 dips are done</a:t>
            </a:r>
            <a:endParaRPr lang="en-IN" sz="2400" dirty="0" smtClean="0">
              <a:latin typeface="Georgia" pitchFamily="18" charset="0"/>
            </a:endParaRPr>
          </a:p>
          <a:p>
            <a:r>
              <a:rPr lang="en-US" sz="2400" dirty="0" smtClean="0">
                <a:latin typeface="Georgia" pitchFamily="18" charset="0"/>
              </a:rPr>
              <a:t>followed by wrapping in wax paper or plastic, which is covered by towels or insulated mitts.</a:t>
            </a:r>
            <a:endParaRPr lang="en-IN" sz="2400" dirty="0" smtClean="0">
              <a:latin typeface="Georgia" pitchFamily="18" charset="0"/>
            </a:endParaRPr>
          </a:p>
          <a:p>
            <a:r>
              <a:rPr lang="en-US" sz="2400" dirty="0" smtClean="0">
                <a:latin typeface="Georgia" pitchFamily="18" charset="0"/>
              </a:rPr>
              <a:t>Application time is 20 to 30 minutes or till wax cools</a:t>
            </a:r>
            <a:r>
              <a:rPr lang="en-US" sz="2400" dirty="0" smtClean="0">
                <a:latin typeface="Georgia" pitchFamily="18" charset="0"/>
              </a:rPr>
              <a:t>.</a:t>
            </a:r>
          </a:p>
          <a:p>
            <a:endParaRPr lang="en-IN" dirty="0" smtClean="0"/>
          </a:p>
          <a:p>
            <a:endParaRPr lang="en-IN" dirty="0"/>
          </a:p>
        </p:txBody>
      </p:sp>
      <p:pic>
        <p:nvPicPr>
          <p:cNvPr id="4" name="image7.jpeg" descr="Paraffin Warm for Body, paraffin wax bath heating equipment PB-IIp"/>
          <p:cNvPicPr/>
          <p:nvPr/>
        </p:nvPicPr>
        <p:blipFill>
          <a:blip r:embed="rId2" cstate="print"/>
          <a:stretch>
            <a:fillRect/>
          </a:stretch>
        </p:blipFill>
        <p:spPr>
          <a:xfrm>
            <a:off x="457200" y="3733800"/>
            <a:ext cx="3800463" cy="2362200"/>
          </a:xfrm>
          <a:prstGeom prst="rect">
            <a:avLst/>
          </a:prstGeom>
        </p:spPr>
      </p:pic>
      <p:pic>
        <p:nvPicPr>
          <p:cNvPr id="5" name="image8.jpeg" descr="Paraffin Warm for Body, paraffin wax bath heating equipment PB-IIp"/>
          <p:cNvPicPr/>
          <p:nvPr/>
        </p:nvPicPr>
        <p:blipFill>
          <a:blip r:embed="rId3" cstate="print"/>
          <a:stretch>
            <a:fillRect/>
          </a:stretch>
        </p:blipFill>
        <p:spPr>
          <a:xfrm>
            <a:off x="4648200" y="3733800"/>
            <a:ext cx="3507188" cy="2209799"/>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image22.png"/>
          <p:cNvPicPr>
            <a:picLocks noChangeAspect="1" noChangeArrowheads="1"/>
          </p:cNvPicPr>
          <p:nvPr/>
        </p:nvPicPr>
        <p:blipFill>
          <a:blip r:embed="rId2"/>
          <a:srcRect/>
          <a:stretch>
            <a:fillRect/>
          </a:stretch>
        </p:blipFill>
        <p:spPr bwMode="auto">
          <a:xfrm>
            <a:off x="3505200" y="228600"/>
            <a:ext cx="1514475" cy="438150"/>
          </a:xfrm>
          <a:prstGeom prst="rect">
            <a:avLst/>
          </a:prstGeom>
          <a:noFill/>
        </p:spPr>
      </p:pic>
      <p:sp>
        <p:nvSpPr>
          <p:cNvPr id="2049" name="Freeform 1"/>
          <p:cNvSpPr>
            <a:spLocks/>
          </p:cNvSpPr>
          <p:nvPr/>
        </p:nvSpPr>
        <p:spPr bwMode="auto">
          <a:xfrm>
            <a:off x="2895600" y="2209800"/>
            <a:ext cx="790575" cy="1355725"/>
          </a:xfrm>
          <a:custGeom>
            <a:avLst/>
            <a:gdLst/>
            <a:ahLst/>
            <a:cxnLst>
              <a:cxn ang="0">
                <a:pos x="1244" y="0"/>
              </a:cxn>
              <a:cxn ang="0">
                <a:pos x="1091" y="32"/>
              </a:cxn>
              <a:cxn ang="0">
                <a:pos x="1086" y="33"/>
              </a:cxn>
              <a:cxn ang="0">
                <a:pos x="1083" y="39"/>
              </a:cxn>
              <a:cxn ang="0">
                <a:pos x="1085" y="50"/>
              </a:cxn>
              <a:cxn ang="0">
                <a:pos x="1090" y="53"/>
              </a:cxn>
              <a:cxn ang="0">
                <a:pos x="1096" y="52"/>
              </a:cxn>
              <a:cxn ang="0">
                <a:pos x="1195" y="31"/>
              </a:cxn>
              <a:cxn ang="0">
                <a:pos x="0" y="1117"/>
              </a:cxn>
              <a:cxn ang="0">
                <a:pos x="6" y="1124"/>
              </a:cxn>
              <a:cxn ang="0">
                <a:pos x="0" y="1130"/>
              </a:cxn>
              <a:cxn ang="0">
                <a:pos x="972" y="2102"/>
              </a:cxn>
              <a:cxn ang="0">
                <a:pos x="868" y="2075"/>
              </a:cxn>
              <a:cxn ang="0">
                <a:pos x="862" y="2078"/>
              </a:cxn>
              <a:cxn ang="0">
                <a:pos x="860" y="2089"/>
              </a:cxn>
              <a:cxn ang="0">
                <a:pos x="863" y="2094"/>
              </a:cxn>
              <a:cxn ang="0">
                <a:pos x="1019" y="2136"/>
              </a:cxn>
              <a:cxn ang="0">
                <a:pos x="1017" y="2129"/>
              </a:cxn>
              <a:cxn ang="0">
                <a:pos x="979" y="1984"/>
              </a:cxn>
              <a:cxn ang="0">
                <a:pos x="978" y="1979"/>
              </a:cxn>
              <a:cxn ang="0">
                <a:pos x="973" y="1976"/>
              </a:cxn>
              <a:cxn ang="0">
                <a:pos x="962" y="1979"/>
              </a:cxn>
              <a:cxn ang="0">
                <a:pos x="959" y="1984"/>
              </a:cxn>
              <a:cxn ang="0">
                <a:pos x="960" y="1990"/>
              </a:cxn>
              <a:cxn ang="0">
                <a:pos x="986" y="2088"/>
              </a:cxn>
              <a:cxn ang="0">
                <a:pos x="22" y="1124"/>
              </a:cxn>
              <a:cxn ang="0">
                <a:pos x="1209" y="45"/>
              </a:cxn>
              <a:cxn ang="0">
                <a:pos x="1178" y="143"/>
              </a:cxn>
              <a:cxn ang="0">
                <a:pos x="1177" y="148"/>
              </a:cxn>
              <a:cxn ang="0">
                <a:pos x="1179" y="154"/>
              </a:cxn>
              <a:cxn ang="0">
                <a:pos x="1185" y="155"/>
              </a:cxn>
              <a:cxn ang="0">
                <a:pos x="1190" y="157"/>
              </a:cxn>
              <a:cxn ang="0">
                <a:pos x="1196" y="154"/>
              </a:cxn>
              <a:cxn ang="0">
                <a:pos x="1197" y="148"/>
              </a:cxn>
              <a:cxn ang="0">
                <a:pos x="1242" y="6"/>
              </a:cxn>
              <a:cxn ang="0">
                <a:pos x="1244" y="0"/>
              </a:cxn>
            </a:cxnLst>
            <a:rect l="0" t="0" r="r" b="b"/>
            <a:pathLst>
              <a:path w="1245" h="2136">
                <a:moveTo>
                  <a:pt x="1244" y="0"/>
                </a:moveTo>
                <a:lnTo>
                  <a:pt x="1091" y="32"/>
                </a:lnTo>
                <a:lnTo>
                  <a:pt x="1086" y="33"/>
                </a:lnTo>
                <a:lnTo>
                  <a:pt x="1083" y="39"/>
                </a:lnTo>
                <a:lnTo>
                  <a:pt x="1085" y="50"/>
                </a:lnTo>
                <a:lnTo>
                  <a:pt x="1090" y="53"/>
                </a:lnTo>
                <a:lnTo>
                  <a:pt x="1096" y="52"/>
                </a:lnTo>
                <a:lnTo>
                  <a:pt x="1195" y="31"/>
                </a:lnTo>
                <a:lnTo>
                  <a:pt x="0" y="1117"/>
                </a:lnTo>
                <a:lnTo>
                  <a:pt x="6" y="1124"/>
                </a:lnTo>
                <a:lnTo>
                  <a:pt x="0" y="1130"/>
                </a:lnTo>
                <a:lnTo>
                  <a:pt x="972" y="2102"/>
                </a:lnTo>
                <a:lnTo>
                  <a:pt x="868" y="2075"/>
                </a:lnTo>
                <a:lnTo>
                  <a:pt x="862" y="2078"/>
                </a:lnTo>
                <a:lnTo>
                  <a:pt x="860" y="2089"/>
                </a:lnTo>
                <a:lnTo>
                  <a:pt x="863" y="2094"/>
                </a:lnTo>
                <a:lnTo>
                  <a:pt x="1019" y="2136"/>
                </a:lnTo>
                <a:lnTo>
                  <a:pt x="1017" y="2129"/>
                </a:lnTo>
                <a:lnTo>
                  <a:pt x="979" y="1984"/>
                </a:lnTo>
                <a:lnTo>
                  <a:pt x="978" y="1979"/>
                </a:lnTo>
                <a:lnTo>
                  <a:pt x="973" y="1976"/>
                </a:lnTo>
                <a:lnTo>
                  <a:pt x="962" y="1979"/>
                </a:lnTo>
                <a:lnTo>
                  <a:pt x="959" y="1984"/>
                </a:lnTo>
                <a:lnTo>
                  <a:pt x="960" y="1990"/>
                </a:lnTo>
                <a:lnTo>
                  <a:pt x="986" y="2088"/>
                </a:lnTo>
                <a:lnTo>
                  <a:pt x="22" y="1124"/>
                </a:lnTo>
                <a:lnTo>
                  <a:pt x="1209" y="45"/>
                </a:lnTo>
                <a:lnTo>
                  <a:pt x="1178" y="143"/>
                </a:lnTo>
                <a:lnTo>
                  <a:pt x="1177" y="148"/>
                </a:lnTo>
                <a:lnTo>
                  <a:pt x="1179" y="154"/>
                </a:lnTo>
                <a:lnTo>
                  <a:pt x="1185" y="155"/>
                </a:lnTo>
                <a:lnTo>
                  <a:pt x="1190" y="157"/>
                </a:lnTo>
                <a:lnTo>
                  <a:pt x="1196" y="154"/>
                </a:lnTo>
                <a:lnTo>
                  <a:pt x="1197" y="148"/>
                </a:lnTo>
                <a:lnTo>
                  <a:pt x="1242" y="6"/>
                </a:lnTo>
                <a:lnTo>
                  <a:pt x="1244" y="0"/>
                </a:lnTo>
                <a:close/>
              </a:path>
            </a:pathLst>
          </a:custGeom>
          <a:solidFill>
            <a:srgbClr val="2CA1BE"/>
          </a:solidFill>
          <a:ln w="9525">
            <a:noFill/>
            <a:round/>
            <a:headEnd/>
            <a:tailEnd/>
          </a:ln>
        </p:spPr>
        <p:txBody>
          <a:bodyPr vert="horz" wrap="square" lIns="91440" tIns="45720" rIns="91440" bIns="45720" numCol="1" anchor="t" anchorCtr="0" compatLnSpc="1">
            <a:prstTxWarp prst="textNoShape">
              <a:avLst/>
            </a:prstTxWarp>
          </a:bodyPr>
          <a:lstStyle/>
          <a:p>
            <a:endParaRPr lang="en-IN"/>
          </a:p>
        </p:txBody>
      </p:sp>
      <p:sp>
        <p:nvSpPr>
          <p:cNvPr id="2051"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584016" rIns="25392" bIns="1066464" numCol="1" anchor="ctr" anchorCtr="0" compatLnSpc="1">
            <a:prstTxWarp prst="textNoShape">
              <a:avLst/>
            </a:prstTxWarp>
            <a:spAutoFit/>
          </a:bodyPr>
          <a:lstStyle/>
          <a:p>
            <a:endParaRPr lang="en-IN"/>
          </a:p>
        </p:txBody>
      </p:sp>
      <p:sp>
        <p:nvSpPr>
          <p:cNvPr id="2052" name="Rectangle 4"/>
          <p:cNvSpPr>
            <a:spLocks noChangeArrowheads="1"/>
          </p:cNvSpPr>
          <p:nvPr/>
        </p:nvSpPr>
        <p:spPr bwMode="auto">
          <a:xfrm>
            <a:off x="3810000" y="1371600"/>
            <a:ext cx="1914884" cy="1046440"/>
          </a:xfrm>
          <a:prstGeom prst="rect">
            <a:avLst/>
          </a:prstGeom>
          <a:noFill/>
          <a:ln w="9525">
            <a:noFill/>
            <a:miter lim="800000"/>
            <a:headEnd/>
            <a:tailEnd/>
          </a:ln>
          <a:effectLst/>
        </p:spPr>
        <p:txBody>
          <a:bodyPr vert="horz" wrap="none" lIns="199962" tIns="4572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100" b="0" i="0" u="none" strike="noStrike" cap="none" normalizeH="0" baseline="0" dirty="0" smtClean="0">
                <a:ln>
                  <a:noFill/>
                </a:ln>
                <a:solidFill>
                  <a:schemeClr val="tx1"/>
                </a:solidFill>
                <a:effectLst/>
                <a:latin typeface="Arial" pitchFamily="34" charset="0"/>
                <a:ea typeface="DejaVu Sans"/>
                <a:cs typeface="DejaVu Sans"/>
              </a:rPr>
              <a:t/>
            </a:r>
            <a:br>
              <a:rPr kumimoji="0" lang="en-US" sz="1100" b="0" i="0" u="none" strike="noStrike" cap="none" normalizeH="0" baseline="0" dirty="0" smtClean="0">
                <a:ln>
                  <a:noFill/>
                </a:ln>
                <a:solidFill>
                  <a:schemeClr val="tx1"/>
                </a:solidFill>
                <a:effectLst/>
                <a:latin typeface="Arial" pitchFamily="34" charset="0"/>
                <a:ea typeface="DejaVu Sans"/>
                <a:cs typeface="DejaVu Sans"/>
              </a:rPr>
            </a:b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chemeClr val="tx1"/>
                </a:solidFill>
                <a:effectLst/>
                <a:latin typeface="Arial" pitchFamily="34" charset="0"/>
                <a:ea typeface="DejaVu Sans"/>
                <a:cs typeface="DejaVu Sans"/>
              </a:rPr>
              <a:t>superficial</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 name="Rectangle 6"/>
          <p:cNvSpPr/>
          <p:nvPr/>
        </p:nvSpPr>
        <p:spPr>
          <a:xfrm>
            <a:off x="990600" y="2667000"/>
            <a:ext cx="1774845" cy="369332"/>
          </a:xfrm>
          <a:prstGeom prst="rect">
            <a:avLst/>
          </a:prstGeom>
        </p:spPr>
        <p:txBody>
          <a:bodyPr wrap="none">
            <a:spAutoFit/>
          </a:bodyPr>
          <a:lstStyle/>
          <a:p>
            <a:pPr lvl="0" eaLnBrk="0" fontAlgn="base" hangingPunct="0">
              <a:spcBef>
                <a:spcPct val="0"/>
              </a:spcBef>
              <a:spcAft>
                <a:spcPct val="0"/>
              </a:spcAft>
            </a:pPr>
            <a:r>
              <a:rPr lang="en-US" dirty="0" smtClean="0">
                <a:latin typeface="Arial" pitchFamily="34" charset="0"/>
                <a:ea typeface="DejaVu Sans"/>
                <a:cs typeface="DejaVu Sans"/>
              </a:rPr>
              <a:t>Heat modalities</a:t>
            </a:r>
          </a:p>
        </p:txBody>
      </p:sp>
      <p:sp>
        <p:nvSpPr>
          <p:cNvPr id="8" name="Rectangle 7"/>
          <p:cNvSpPr/>
          <p:nvPr/>
        </p:nvSpPr>
        <p:spPr>
          <a:xfrm>
            <a:off x="3810000" y="3429000"/>
            <a:ext cx="736099" cy="369332"/>
          </a:xfrm>
          <a:prstGeom prst="rect">
            <a:avLst/>
          </a:prstGeom>
        </p:spPr>
        <p:txBody>
          <a:bodyPr wrap="none">
            <a:spAutoFit/>
          </a:bodyPr>
          <a:lstStyle/>
          <a:p>
            <a:pPr lvl="0" eaLnBrk="0" fontAlgn="base" hangingPunct="0">
              <a:spcBef>
                <a:spcPct val="0"/>
              </a:spcBef>
              <a:spcAft>
                <a:spcPct val="0"/>
              </a:spcAft>
            </a:pPr>
            <a:r>
              <a:rPr lang="en-US" dirty="0" smtClean="0">
                <a:latin typeface="Arial" pitchFamily="34" charset="0"/>
                <a:ea typeface="DejaVu Sans"/>
                <a:cs typeface="DejaVu Sans"/>
              </a:rPr>
              <a:t>Deep</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28600"/>
            <a:ext cx="8229600" cy="4525963"/>
          </a:xfrm>
        </p:spPr>
        <p:txBody>
          <a:bodyPr>
            <a:normAutofit lnSpcReduction="10000"/>
          </a:bodyPr>
          <a:lstStyle/>
          <a:p>
            <a:r>
              <a:rPr lang="en-US" sz="2400" dirty="0" smtClean="0">
                <a:latin typeface="Georgia" pitchFamily="18" charset="0"/>
              </a:rPr>
              <a:t>Dip once for having a glove</a:t>
            </a:r>
            <a:endParaRPr lang="en-IN" sz="2400" dirty="0" smtClean="0">
              <a:latin typeface="Georgia" pitchFamily="18" charset="0"/>
            </a:endParaRPr>
          </a:p>
          <a:p>
            <a:r>
              <a:rPr lang="en-US" sz="2400" dirty="0" smtClean="0">
                <a:latin typeface="Georgia" pitchFamily="18" charset="0"/>
              </a:rPr>
              <a:t>    Then immerse for 15 to 20 min.</a:t>
            </a:r>
            <a:endParaRPr lang="en-IN" sz="2400" dirty="0" smtClean="0">
              <a:latin typeface="Georgia" pitchFamily="18" charset="0"/>
            </a:endParaRPr>
          </a:p>
          <a:p>
            <a:r>
              <a:rPr lang="en-US" sz="2400" dirty="0" smtClean="0">
                <a:latin typeface="Georgia" pitchFamily="18" charset="0"/>
              </a:rPr>
              <a:t>    Never immerse at first for a long time without making a glove</a:t>
            </a:r>
            <a:endParaRPr lang="en-IN" sz="2400" dirty="0" smtClean="0">
              <a:latin typeface="Georgia" pitchFamily="18" charset="0"/>
            </a:endParaRPr>
          </a:p>
          <a:p>
            <a:r>
              <a:rPr lang="en-US" sz="2400" dirty="0" smtClean="0">
                <a:latin typeface="Georgia" pitchFamily="18" charset="0"/>
              </a:rPr>
              <a:t>    dry before to have </a:t>
            </a:r>
            <a:r>
              <a:rPr lang="en-US" sz="2400" dirty="0" err="1" smtClean="0">
                <a:latin typeface="Georgia" pitchFamily="18" charset="0"/>
              </a:rPr>
              <a:t>insultions</a:t>
            </a:r>
            <a:r>
              <a:rPr lang="en-US" sz="2400" dirty="0" smtClean="0">
                <a:latin typeface="Georgia" pitchFamily="18" charset="0"/>
              </a:rPr>
              <a:t>.</a:t>
            </a:r>
          </a:p>
          <a:p>
            <a:pPr algn="ctr"/>
            <a:r>
              <a:rPr lang="en-US" sz="2400" b="1" dirty="0" smtClean="0">
                <a:latin typeface="Georgia" pitchFamily="18" charset="0"/>
              </a:rPr>
              <a:t>Direct pouring method</a:t>
            </a:r>
            <a:r>
              <a:rPr lang="en-US" sz="2400" b="1" dirty="0" smtClean="0">
                <a:latin typeface="Georgia" pitchFamily="18" charset="0"/>
              </a:rPr>
              <a:t>:</a:t>
            </a:r>
            <a:endParaRPr lang="en-IN" sz="2400" dirty="0" smtClean="0">
              <a:latin typeface="Georgia" pitchFamily="18" charset="0"/>
            </a:endParaRPr>
          </a:p>
          <a:p>
            <a:r>
              <a:rPr lang="en-US" sz="2400" dirty="0" smtClean="0">
                <a:latin typeface="Georgia" pitchFamily="18" charset="0"/>
              </a:rPr>
              <a:t>The molten Wax is directly poured by a mug or utensil on the part to be treated </a:t>
            </a:r>
            <a:r>
              <a:rPr lang="en-US" sz="2400" dirty="0" smtClean="0">
                <a:latin typeface="Georgia" pitchFamily="18" charset="0"/>
              </a:rPr>
              <a:t>and</a:t>
            </a:r>
            <a:endParaRPr lang="en-IN" sz="2400" dirty="0" smtClean="0">
              <a:latin typeface="Georgia" pitchFamily="18" charset="0"/>
            </a:endParaRPr>
          </a:p>
          <a:p>
            <a:r>
              <a:rPr lang="en-US" sz="2400" dirty="0" smtClean="0">
                <a:latin typeface="Georgia" pitchFamily="18" charset="0"/>
              </a:rPr>
              <a:t>wrapped around by a towel</a:t>
            </a:r>
            <a:r>
              <a:rPr lang="en-US" sz="2400" dirty="0" smtClean="0">
                <a:latin typeface="Georgia" pitchFamily="18" charset="0"/>
              </a:rPr>
              <a:t>.</a:t>
            </a:r>
            <a:endParaRPr lang="en-IN" sz="2400" dirty="0" smtClean="0">
              <a:latin typeface="Georgia" pitchFamily="18" charset="0"/>
            </a:endParaRPr>
          </a:p>
          <a:p>
            <a:r>
              <a:rPr lang="en-US" sz="2400" dirty="0" smtClean="0">
                <a:latin typeface="Georgia" pitchFamily="18" charset="0"/>
              </a:rPr>
              <a:t>The wax is allowed to solidify for about 10-20 minutes</a:t>
            </a:r>
            <a:r>
              <a:rPr lang="en-US" sz="2400" dirty="0" smtClean="0">
                <a:latin typeface="Georgia" pitchFamily="18" charset="0"/>
              </a:rPr>
              <a:t>.</a:t>
            </a:r>
            <a:endParaRPr lang="en-IN" sz="2400" dirty="0" smtClean="0">
              <a:latin typeface="Georgia" pitchFamily="18" charset="0"/>
            </a:endParaRPr>
          </a:p>
          <a:p>
            <a:r>
              <a:rPr lang="en-US" sz="2400" dirty="0" smtClean="0">
                <a:latin typeface="Georgia" pitchFamily="18" charset="0"/>
              </a:rPr>
              <a:t>Several (4-6) layers can be made over the body tissues.</a:t>
            </a:r>
            <a:endParaRPr lang="en-IN" sz="2400" dirty="0" smtClean="0">
              <a:latin typeface="Georgia" pitchFamily="18" charset="0"/>
            </a:endParaRPr>
          </a:p>
          <a:p>
            <a:endParaRPr lang="en-IN" sz="2400" dirty="0" smtClean="0">
              <a:latin typeface="Georgia" pitchFamily="18" charset="0"/>
            </a:endParaRPr>
          </a:p>
          <a:p>
            <a:endParaRPr lang="en-IN"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81000"/>
            <a:ext cx="8229600" cy="4525963"/>
          </a:xfrm>
        </p:spPr>
        <p:txBody>
          <a:bodyPr>
            <a:normAutofit/>
          </a:bodyPr>
          <a:lstStyle/>
          <a:p>
            <a:r>
              <a:rPr lang="en-US" b="1" dirty="0" smtClean="0"/>
              <a:t>Toweling or bandaging method</a:t>
            </a:r>
            <a:r>
              <a:rPr lang="en-US" b="1" dirty="0" smtClean="0"/>
              <a:t>:</a:t>
            </a:r>
            <a:endParaRPr lang="en-IN" dirty="0" smtClean="0"/>
          </a:p>
          <a:p>
            <a:r>
              <a:rPr lang="en-US" dirty="0" smtClean="0"/>
              <a:t>A towel or a roll of bandage is immersed in molten paraffin wax </a:t>
            </a:r>
            <a:r>
              <a:rPr lang="en-US" dirty="0" smtClean="0"/>
              <a:t>and</a:t>
            </a:r>
            <a:endParaRPr lang="en-IN" dirty="0" smtClean="0"/>
          </a:p>
          <a:p>
            <a:r>
              <a:rPr lang="en-US" dirty="0" smtClean="0"/>
              <a:t>wrapped around the body part</a:t>
            </a:r>
            <a:r>
              <a:rPr lang="en-US" dirty="0" smtClean="0"/>
              <a:t>.</a:t>
            </a:r>
            <a:endParaRPr lang="en-IN" dirty="0" smtClean="0"/>
          </a:p>
          <a:p>
            <a:r>
              <a:rPr lang="en-US" dirty="0" smtClean="0"/>
              <a:t>Several layers can be made over the body part</a:t>
            </a:r>
            <a:r>
              <a:rPr lang="en-US" dirty="0" smtClean="0"/>
              <a:t>.</a:t>
            </a:r>
            <a:endParaRPr lang="en-IN" dirty="0" smtClean="0"/>
          </a:p>
          <a:p>
            <a:r>
              <a:rPr lang="en-US" dirty="0" smtClean="0"/>
              <a:t>This method is preferably used for treating proximal parts of the body.</a:t>
            </a:r>
            <a:endParaRPr lang="en-IN" dirty="0" smtClean="0"/>
          </a:p>
          <a:p>
            <a:endParaRPr lang="en-I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304800"/>
            <a:ext cx="8229600" cy="6324600"/>
          </a:xfrm>
        </p:spPr>
        <p:txBody>
          <a:bodyPr>
            <a:normAutofit/>
          </a:bodyPr>
          <a:lstStyle/>
          <a:p>
            <a:r>
              <a:rPr lang="en-US" b="1" dirty="0" smtClean="0"/>
              <a:t>Brushing method:</a:t>
            </a:r>
            <a:endParaRPr lang="en-IN" dirty="0" smtClean="0"/>
          </a:p>
          <a:p>
            <a:r>
              <a:rPr lang="en-US" dirty="0" smtClean="0"/>
              <a:t>    It is a less commonly used method of paraffin wax application</a:t>
            </a:r>
            <a:r>
              <a:rPr lang="en-US" dirty="0" smtClean="0"/>
              <a:t>.</a:t>
            </a:r>
            <a:endParaRPr lang="en-IN" dirty="0" smtClean="0"/>
          </a:p>
          <a:p>
            <a:r>
              <a:rPr lang="en-US" dirty="0" smtClean="0"/>
              <a:t>8-10 coats of wax are applied to the area with a paint brush using even and rapid </a:t>
            </a:r>
            <a:r>
              <a:rPr lang="en-US" dirty="0" smtClean="0"/>
              <a:t>strokes</a:t>
            </a:r>
            <a:endParaRPr lang="en-IN" dirty="0" smtClean="0"/>
          </a:p>
          <a:p>
            <a:r>
              <a:rPr lang="en-US" dirty="0" smtClean="0"/>
              <a:t>The area is then wrapped with towel for 10-20 minutes and after this time, paraffin wax is removed and discarded</a:t>
            </a:r>
            <a:endParaRPr lang="en-IN" dirty="0" smtClean="0"/>
          </a:p>
          <a:p>
            <a:endParaRPr lang="en-IN" dirty="0"/>
          </a:p>
        </p:txBody>
      </p:sp>
      <p:pic>
        <p:nvPicPr>
          <p:cNvPr id="4" name="image9.jpeg" descr="E:\DOWNLOADS\wax brushing.jpg"/>
          <p:cNvPicPr/>
          <p:nvPr/>
        </p:nvPicPr>
        <p:blipFill>
          <a:blip r:embed="rId2" cstate="print"/>
          <a:stretch>
            <a:fillRect/>
          </a:stretch>
        </p:blipFill>
        <p:spPr>
          <a:xfrm>
            <a:off x="5486400" y="4419601"/>
            <a:ext cx="3057939" cy="1905000"/>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228600"/>
            <a:ext cx="8229600" cy="4525963"/>
          </a:xfrm>
        </p:spPr>
        <p:txBody>
          <a:bodyPr>
            <a:normAutofit/>
          </a:bodyPr>
          <a:lstStyle/>
          <a:p>
            <a:r>
              <a:rPr lang="en-US" b="1" dirty="0" smtClean="0">
                <a:latin typeface="Georgia" pitchFamily="18" charset="0"/>
              </a:rPr>
              <a:t>Physiological Effects of </a:t>
            </a:r>
            <a:r>
              <a:rPr lang="en-US" b="1" dirty="0" smtClean="0">
                <a:latin typeface="Georgia" pitchFamily="18" charset="0"/>
              </a:rPr>
              <a:t>hea</a:t>
            </a:r>
            <a:r>
              <a:rPr lang="en-US" dirty="0" smtClean="0">
                <a:latin typeface="Georgia" pitchFamily="18" charset="0"/>
              </a:rPr>
              <a:t>t</a:t>
            </a:r>
            <a:endParaRPr lang="en-IN" dirty="0" smtClean="0">
              <a:latin typeface="Georgia" pitchFamily="18" charset="0"/>
            </a:endParaRPr>
          </a:p>
          <a:p>
            <a:r>
              <a:rPr lang="en-US" dirty="0" smtClean="0">
                <a:latin typeface="Georgia" pitchFamily="18" charset="0"/>
              </a:rPr>
              <a:t>Hemodynamic </a:t>
            </a:r>
            <a:r>
              <a:rPr lang="en-US" dirty="0" smtClean="0">
                <a:latin typeface="Georgia" pitchFamily="18" charset="0"/>
              </a:rPr>
              <a:t>effect</a:t>
            </a:r>
            <a:endParaRPr lang="en-IN" dirty="0" smtClean="0">
              <a:latin typeface="Georgia" pitchFamily="18" charset="0"/>
            </a:endParaRPr>
          </a:p>
          <a:p>
            <a:r>
              <a:rPr lang="en-US" dirty="0" smtClean="0">
                <a:latin typeface="Georgia" pitchFamily="18" charset="0"/>
              </a:rPr>
              <a:t>Neuromuscular </a:t>
            </a:r>
            <a:r>
              <a:rPr lang="en-US" dirty="0" smtClean="0">
                <a:latin typeface="Georgia" pitchFamily="18" charset="0"/>
              </a:rPr>
              <a:t>effect</a:t>
            </a:r>
            <a:endParaRPr lang="en-IN" dirty="0" smtClean="0">
              <a:latin typeface="Georgia" pitchFamily="18" charset="0"/>
            </a:endParaRPr>
          </a:p>
          <a:p>
            <a:r>
              <a:rPr lang="en-US" dirty="0" smtClean="0">
                <a:latin typeface="Georgia" pitchFamily="18" charset="0"/>
              </a:rPr>
              <a:t>Metabolic </a:t>
            </a:r>
            <a:r>
              <a:rPr lang="en-US" dirty="0" smtClean="0">
                <a:latin typeface="Georgia" pitchFamily="18" charset="0"/>
              </a:rPr>
              <a:t>effect</a:t>
            </a:r>
            <a:endParaRPr lang="en-IN" dirty="0" smtClean="0">
              <a:latin typeface="Georgia" pitchFamily="18" charset="0"/>
            </a:endParaRPr>
          </a:p>
          <a:p>
            <a:r>
              <a:rPr lang="en-US" dirty="0" smtClean="0">
                <a:latin typeface="Georgia" pitchFamily="18" charset="0"/>
              </a:rPr>
              <a:t>Tissue extensibility</a:t>
            </a:r>
            <a:endParaRPr lang="en-IN" dirty="0" smtClean="0">
              <a:latin typeface="Georgia" pitchFamily="18" charset="0"/>
            </a:endParaRPr>
          </a:p>
          <a:p>
            <a:r>
              <a:rPr lang="en-US" dirty="0" smtClean="0">
                <a:latin typeface="Georgia" pitchFamily="18" charset="0"/>
              </a:rPr>
              <a:t>Pain and </a:t>
            </a:r>
            <a:r>
              <a:rPr lang="en-US" dirty="0" err="1" smtClean="0">
                <a:latin typeface="Georgia" pitchFamily="18" charset="0"/>
              </a:rPr>
              <a:t>musle</a:t>
            </a:r>
            <a:r>
              <a:rPr lang="en-US" dirty="0" smtClean="0">
                <a:latin typeface="Georgia" pitchFamily="18" charset="0"/>
              </a:rPr>
              <a:t> spasm: especially in the distal extremities</a:t>
            </a:r>
            <a:endParaRPr lang="en-IN" dirty="0" smtClean="0">
              <a:latin typeface="Georgia" pitchFamily="18" charset="0"/>
            </a:endParaRPr>
          </a:p>
          <a:p>
            <a:endParaRPr lang="en-IN" dirty="0">
              <a:latin typeface="Georgia"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304800"/>
            <a:ext cx="8229600" cy="4525963"/>
          </a:xfrm>
        </p:spPr>
        <p:txBody>
          <a:bodyPr>
            <a:normAutofit fontScale="77500" lnSpcReduction="20000"/>
          </a:bodyPr>
          <a:lstStyle/>
          <a:p>
            <a:pPr lvl="0"/>
            <a:r>
              <a:rPr lang="en-US" b="1" dirty="0" smtClean="0">
                <a:latin typeface="Georgia" pitchFamily="18" charset="0"/>
              </a:rPr>
              <a:t>INDICATIONS</a:t>
            </a:r>
          </a:p>
          <a:p>
            <a:pPr lvl="0"/>
            <a:r>
              <a:rPr lang="en-US" dirty="0" smtClean="0">
                <a:latin typeface="Georgia" pitchFamily="18" charset="0"/>
              </a:rPr>
              <a:t>Pain </a:t>
            </a:r>
            <a:r>
              <a:rPr lang="en-US" dirty="0" smtClean="0">
                <a:latin typeface="Georgia" pitchFamily="18" charset="0"/>
              </a:rPr>
              <a:t>and </a:t>
            </a:r>
            <a:r>
              <a:rPr lang="en-US" dirty="0" err="1" smtClean="0">
                <a:latin typeface="Georgia" pitchFamily="18" charset="0"/>
              </a:rPr>
              <a:t>musle</a:t>
            </a:r>
            <a:r>
              <a:rPr lang="en-US" dirty="0" smtClean="0">
                <a:latin typeface="Georgia" pitchFamily="18" charset="0"/>
              </a:rPr>
              <a:t> spasm: especially in the distal extremities</a:t>
            </a:r>
            <a:r>
              <a:rPr lang="en-US" dirty="0" smtClean="0">
                <a:latin typeface="Georgia" pitchFamily="18" charset="0"/>
              </a:rPr>
              <a:t>.</a:t>
            </a:r>
            <a:endParaRPr lang="en-IN" dirty="0" smtClean="0">
              <a:latin typeface="Georgia" pitchFamily="18" charset="0"/>
            </a:endParaRPr>
          </a:p>
          <a:p>
            <a:pPr lvl="0"/>
            <a:r>
              <a:rPr lang="en-US" dirty="0" err="1" smtClean="0">
                <a:latin typeface="Georgia" pitchFamily="18" charset="0"/>
              </a:rPr>
              <a:t>Oedema</a:t>
            </a:r>
            <a:r>
              <a:rPr lang="en-US" dirty="0" smtClean="0">
                <a:latin typeface="Georgia" pitchFamily="18" charset="0"/>
              </a:rPr>
              <a:t> and inflammation: gentle heat reduces: Post-traumatic swelling of the hands and feet Swelling of the hands in rheumatoid arthritis.</a:t>
            </a:r>
            <a:endParaRPr lang="en-IN" dirty="0" smtClean="0">
              <a:latin typeface="Georgia" pitchFamily="18" charset="0"/>
            </a:endParaRPr>
          </a:p>
          <a:p>
            <a:r>
              <a:rPr lang="en-US" dirty="0" smtClean="0">
                <a:latin typeface="Georgia" pitchFamily="18" charset="0"/>
              </a:rPr>
              <a:t>Swelling	of the hands in degenerative joints disease. Especially in sub-acute and early chronic stages or inflammation.</a:t>
            </a:r>
            <a:endParaRPr lang="en-IN" dirty="0" smtClean="0">
              <a:latin typeface="Georgia" pitchFamily="18" charset="0"/>
            </a:endParaRPr>
          </a:p>
          <a:p>
            <a:r>
              <a:rPr lang="en-US" dirty="0" smtClean="0">
                <a:latin typeface="Georgia" pitchFamily="18" charset="0"/>
              </a:rPr>
              <a:t>Caution is needed in acute phase of arthritic pain and swelling</a:t>
            </a:r>
            <a:r>
              <a:rPr lang="en-US" dirty="0" smtClean="0">
                <a:latin typeface="Georgia" pitchFamily="18" charset="0"/>
              </a:rPr>
              <a:t>.</a:t>
            </a:r>
            <a:endParaRPr lang="en-IN" dirty="0" smtClean="0">
              <a:latin typeface="Georgia" pitchFamily="18" charset="0"/>
            </a:endParaRPr>
          </a:p>
          <a:p>
            <a:pPr lvl="0"/>
            <a:r>
              <a:rPr lang="en-US" dirty="0" smtClean="0">
                <a:latin typeface="Georgia" pitchFamily="18" charset="0"/>
              </a:rPr>
              <a:t>Adhesions and scars : wax softens and facilitates the mobilization and stretching procedures.</a:t>
            </a:r>
            <a:endParaRPr lang="en-IN" dirty="0" smtClean="0">
              <a:latin typeface="Georgia" pitchFamily="18" charset="0"/>
            </a:endParaRPr>
          </a:p>
          <a:p>
            <a:endParaRPr lang="en-IN"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228600"/>
            <a:ext cx="8229600" cy="6248400"/>
          </a:xfrm>
        </p:spPr>
        <p:txBody>
          <a:bodyPr>
            <a:normAutofit fontScale="47500" lnSpcReduction="20000"/>
          </a:bodyPr>
          <a:lstStyle/>
          <a:p>
            <a:r>
              <a:rPr lang="en-US" sz="4400" b="1" dirty="0" smtClean="0">
                <a:latin typeface="Georgia" pitchFamily="18" charset="0"/>
              </a:rPr>
              <a:t>CONTRAINDICATIONS</a:t>
            </a:r>
          </a:p>
          <a:p>
            <a:r>
              <a:rPr lang="en-US" sz="4400" b="1" dirty="0" smtClean="0">
                <a:latin typeface="Georgia" pitchFamily="18" charset="0"/>
              </a:rPr>
              <a:t>Ischemia</a:t>
            </a:r>
            <a:r>
              <a:rPr lang="en-US" sz="4400" dirty="0" smtClean="0">
                <a:latin typeface="Georgia" pitchFamily="18" charset="0"/>
              </a:rPr>
              <a:t>. e.g., arterial </a:t>
            </a:r>
            <a:r>
              <a:rPr lang="en-US" sz="4400" dirty="0" smtClean="0">
                <a:latin typeface="Georgia" pitchFamily="18" charset="0"/>
              </a:rPr>
              <a:t>insufficiency</a:t>
            </a:r>
            <a:endParaRPr lang="en-IN" sz="4400" dirty="0" smtClean="0">
              <a:latin typeface="Georgia" pitchFamily="18" charset="0"/>
            </a:endParaRPr>
          </a:p>
          <a:p>
            <a:r>
              <a:rPr lang="en-US" sz="4400" b="1" dirty="0" err="1" smtClean="0">
                <a:latin typeface="Georgia" pitchFamily="18" charset="0"/>
              </a:rPr>
              <a:t>Haemorrhage</a:t>
            </a:r>
            <a:r>
              <a:rPr lang="en-US" sz="4400" dirty="0" smtClean="0">
                <a:latin typeface="Georgia" pitchFamily="18" charset="0"/>
              </a:rPr>
              <a:t>. there is an increased arterial and capillary blood flow with </a:t>
            </a:r>
            <a:r>
              <a:rPr lang="en-US" sz="4400" dirty="0" smtClean="0">
                <a:latin typeface="Georgia" pitchFamily="18" charset="0"/>
              </a:rPr>
              <a:t>heat</a:t>
            </a:r>
            <a:endParaRPr lang="en-IN" sz="4400" dirty="0" smtClean="0">
              <a:latin typeface="Georgia" pitchFamily="18" charset="0"/>
            </a:endParaRPr>
          </a:p>
          <a:p>
            <a:r>
              <a:rPr lang="en-US" sz="4400" b="1" dirty="0" smtClean="0">
                <a:latin typeface="Georgia" pitchFamily="18" charset="0"/>
              </a:rPr>
              <a:t>Impaired sensation</a:t>
            </a:r>
            <a:r>
              <a:rPr lang="en-US" sz="4400" dirty="0" smtClean="0">
                <a:latin typeface="Georgia" pitchFamily="18" charset="0"/>
              </a:rPr>
              <a:t>. e.g., spinal cord injury (SCI) may predispose to </a:t>
            </a:r>
            <a:r>
              <a:rPr lang="en-US" sz="4400" dirty="0" smtClean="0">
                <a:latin typeface="Georgia" pitchFamily="18" charset="0"/>
              </a:rPr>
              <a:t>burns</a:t>
            </a:r>
            <a:endParaRPr lang="en-IN" sz="4400" dirty="0" smtClean="0">
              <a:latin typeface="Georgia" pitchFamily="18" charset="0"/>
            </a:endParaRPr>
          </a:p>
          <a:p>
            <a:r>
              <a:rPr lang="en-US" sz="4400" b="1" dirty="0" smtClean="0">
                <a:latin typeface="Georgia" pitchFamily="18" charset="0"/>
              </a:rPr>
              <a:t>Inability to communicate or respond to pain</a:t>
            </a:r>
            <a:r>
              <a:rPr lang="en-US" sz="4400" dirty="0" smtClean="0">
                <a:latin typeface="Georgia" pitchFamily="18" charset="0"/>
              </a:rPr>
              <a:t>. e.g., </a:t>
            </a:r>
            <a:r>
              <a:rPr lang="en-US" sz="4400" dirty="0" smtClean="0">
                <a:latin typeface="Georgia" pitchFamily="18" charset="0"/>
              </a:rPr>
              <a:t>dementia</a:t>
            </a:r>
          </a:p>
          <a:p>
            <a:r>
              <a:rPr lang="en-US" sz="4400" b="1" dirty="0" smtClean="0">
                <a:latin typeface="Georgia" pitchFamily="18" charset="0"/>
              </a:rPr>
              <a:t>Malignancy</a:t>
            </a:r>
            <a:r>
              <a:rPr lang="en-US" sz="4400" dirty="0" smtClean="0">
                <a:latin typeface="Georgia" pitchFamily="18" charset="0"/>
              </a:rPr>
              <a:t>. May increase </a:t>
            </a:r>
            <a:r>
              <a:rPr lang="en-US" sz="4400" dirty="0" err="1" smtClean="0">
                <a:latin typeface="Georgia" pitchFamily="18" charset="0"/>
              </a:rPr>
              <a:t>tumour</a:t>
            </a:r>
            <a:r>
              <a:rPr lang="en-US" sz="4400" dirty="0" smtClean="0">
                <a:latin typeface="Georgia" pitchFamily="18" charset="0"/>
              </a:rPr>
              <a:t> </a:t>
            </a:r>
            <a:r>
              <a:rPr lang="en-US" sz="4400" dirty="0" smtClean="0">
                <a:latin typeface="Georgia" pitchFamily="18" charset="0"/>
              </a:rPr>
              <a:t>growth</a:t>
            </a:r>
            <a:endParaRPr lang="en-IN" sz="4400" dirty="0" smtClean="0">
              <a:latin typeface="Georgia" pitchFamily="18" charset="0"/>
            </a:endParaRPr>
          </a:p>
          <a:p>
            <a:r>
              <a:rPr lang="en-US" sz="4400" b="1" dirty="0" smtClean="0">
                <a:latin typeface="Georgia" pitchFamily="18" charset="0"/>
              </a:rPr>
              <a:t>Acute trauma or inflammation</a:t>
            </a:r>
            <a:r>
              <a:rPr lang="en-US" sz="4400" dirty="0" smtClean="0">
                <a:latin typeface="Georgia" pitchFamily="18" charset="0"/>
              </a:rPr>
              <a:t>. Diffusion across membranes is </a:t>
            </a:r>
            <a:r>
              <a:rPr lang="en-US" sz="4400" dirty="0" smtClean="0">
                <a:latin typeface="Georgia" pitchFamily="18" charset="0"/>
              </a:rPr>
              <a:t>increased</a:t>
            </a:r>
            <a:endParaRPr lang="en-IN" sz="4400" dirty="0" smtClean="0">
              <a:latin typeface="Georgia" pitchFamily="18" charset="0"/>
            </a:endParaRPr>
          </a:p>
          <a:p>
            <a:r>
              <a:rPr lang="en-US" sz="4400" b="1" dirty="0" smtClean="0">
                <a:latin typeface="Georgia" pitchFamily="18" charset="0"/>
              </a:rPr>
              <a:t>Scar tissue</a:t>
            </a:r>
            <a:r>
              <a:rPr lang="en-US" sz="4400" dirty="0" smtClean="0">
                <a:latin typeface="Georgia" pitchFamily="18" charset="0"/>
              </a:rPr>
              <a:t>. Elevation of temperature increases the metabolic demand of the tissue. Scar tissue has inadequate vascular supply, and is not able to provide an adequate vascular response when heated, which can lead to ischemic necrosis.</a:t>
            </a:r>
            <a:endParaRPr lang="en-IN" sz="4400" dirty="0" smtClean="0">
              <a:latin typeface="Georgia" pitchFamily="18" charset="0"/>
            </a:endParaRPr>
          </a:p>
          <a:p>
            <a:endParaRPr lang="en-US" sz="4400" dirty="0" smtClean="0">
              <a:latin typeface="Georgia" pitchFamily="18" charset="0"/>
            </a:endParaRPr>
          </a:p>
          <a:p>
            <a:r>
              <a:rPr lang="en-US" sz="6700" dirty="0" smtClean="0">
                <a:latin typeface="Georgia" pitchFamily="18" charset="0"/>
              </a:rPr>
              <a:t> It is a passive treatment: exercise may not be performed simultaneously.</a:t>
            </a:r>
            <a:endParaRPr lang="en-IN" sz="6700" dirty="0" smtClean="0">
              <a:latin typeface="Georgia" pitchFamily="18" charset="0"/>
            </a:endParaRPr>
          </a:p>
          <a:p>
            <a:pPr>
              <a:buNone/>
            </a:pPr>
            <a:r>
              <a:rPr lang="en-US" sz="6700" dirty="0" smtClean="0">
                <a:latin typeface="Georgia" pitchFamily="18" charset="0"/>
              </a:rPr>
              <a:t> </a:t>
            </a:r>
            <a:endParaRPr lang="en-IN" sz="6700" dirty="0" smtClean="0">
              <a:latin typeface="Georgia" pitchFamily="18" charset="0"/>
            </a:endParaRPr>
          </a:p>
          <a:p>
            <a:endParaRPr lang="en-IN" sz="42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2590800" y="1676400"/>
            <a:ext cx="5592677" cy="3210934"/>
          </a:xfrm>
          <a:prstGeom prst="rect">
            <a:avLst/>
          </a:prstGeom>
          <a:noFill/>
          <a:ln w="9525">
            <a:noFill/>
            <a:miter lim="800000"/>
            <a:headEnd/>
            <a:tailEnd/>
          </a:ln>
          <a:effectLst/>
        </p:spPr>
        <p:txBody>
          <a:bodyPr vert="horz" wrap="none" lIns="91440" tIns="634800" rIns="25392"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01675" algn="l"/>
              </a:tabLst>
            </a:pPr>
            <a:endParaRPr kumimoji="0" lang="en-US" sz="2400" b="1" i="0" u="sng" strike="noStrike" cap="none" normalizeH="0" baseline="0" dirty="0" smtClean="0">
              <a:ln>
                <a:noFill/>
              </a:ln>
              <a:solidFill>
                <a:srgbClr val="FF0000"/>
              </a:solidFill>
              <a:effectLst/>
              <a:latin typeface="Arial" pitchFamily="34" charset="0"/>
              <a:ea typeface="DejaVu Sans"/>
              <a:cs typeface="DejaVu Sans"/>
            </a:endParaRPr>
          </a:p>
          <a:p>
            <a:pPr marL="0" marR="0" lvl="0" indent="0" algn="l" defTabSz="914400" rtl="0" eaLnBrk="1" fontAlgn="base" latinLnBrk="0" hangingPunct="1">
              <a:lnSpc>
                <a:spcPct val="100000"/>
              </a:lnSpc>
              <a:spcBef>
                <a:spcPct val="0"/>
              </a:spcBef>
              <a:spcAft>
                <a:spcPct val="0"/>
              </a:spcAft>
              <a:buClrTx/>
              <a:buSzTx/>
              <a:buFontTx/>
              <a:buNone/>
              <a:tabLst>
                <a:tab pos="701675" algn="l"/>
              </a:tabLst>
            </a:pPr>
            <a:r>
              <a:rPr kumimoji="0" lang="en-US" sz="2400" b="1" i="0" u="sng" strike="noStrike" cap="none" normalizeH="0" baseline="0" dirty="0" smtClean="0">
                <a:ln>
                  <a:noFill/>
                </a:ln>
                <a:solidFill>
                  <a:srgbClr val="FF0000"/>
                </a:solidFill>
                <a:effectLst/>
                <a:latin typeface="Arial" pitchFamily="34" charset="0"/>
                <a:ea typeface="DejaVu Sans"/>
                <a:cs typeface="DejaVu Sans"/>
              </a:rPr>
              <a:t>SUPERFICIAL HEATING MODALITIES</a:t>
            </a:r>
          </a:p>
          <a:p>
            <a:pPr marL="0" marR="0" lvl="0" indent="0" algn="l" defTabSz="914400" rtl="0" eaLnBrk="0" fontAlgn="base" latinLnBrk="0" hangingPunct="0">
              <a:lnSpc>
                <a:spcPct val="100000"/>
              </a:lnSpc>
              <a:spcBef>
                <a:spcPct val="0"/>
              </a:spcBef>
              <a:spcAft>
                <a:spcPct val="0"/>
              </a:spcAft>
              <a:buClrTx/>
              <a:buSzTx/>
              <a:buFontTx/>
              <a:buNone/>
              <a:tabLst>
                <a:tab pos="701675" algn="l"/>
              </a:tabLst>
            </a:pPr>
            <a:r>
              <a:rPr kumimoji="0" lang="en-US" sz="2400" b="1" i="0" u="sng" strike="noStrike" cap="none" normalizeH="0" baseline="0" dirty="0" smtClean="0">
                <a:ln>
                  <a:noFill/>
                </a:ln>
                <a:solidFill>
                  <a:srgbClr val="FF0000"/>
                </a:solidFill>
                <a:effectLst/>
                <a:latin typeface="Arial" pitchFamily="34" charset="0"/>
                <a:ea typeface="DejaVu Sans"/>
                <a:cs typeface="DejaVu Sans"/>
              </a:rPr>
              <a:t/>
            </a:r>
            <a:br>
              <a:rPr kumimoji="0" lang="en-US" sz="2400" b="1" i="0" u="sng" strike="noStrike" cap="none" normalizeH="0" baseline="0" dirty="0" smtClean="0">
                <a:ln>
                  <a:noFill/>
                </a:ln>
                <a:solidFill>
                  <a:srgbClr val="FF0000"/>
                </a:solidFill>
                <a:effectLst/>
                <a:latin typeface="Arial" pitchFamily="34" charset="0"/>
                <a:ea typeface="DejaVu Sans"/>
                <a:cs typeface="DejaVu Sans"/>
              </a:rPr>
            </a:b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457200" marR="0" lvl="1" indent="0" algn="l" defTabSz="914400" rtl="0" eaLnBrk="0" fontAlgn="base" latinLnBrk="0" hangingPunct="0">
              <a:lnSpc>
                <a:spcPct val="100000"/>
              </a:lnSpc>
              <a:spcBef>
                <a:spcPct val="0"/>
              </a:spcBef>
              <a:spcAft>
                <a:spcPct val="0"/>
              </a:spcAft>
              <a:buClrTx/>
              <a:buSzTx/>
              <a:buFontTx/>
              <a:buChar char=""/>
              <a:tabLst>
                <a:tab pos="701675" algn="l"/>
              </a:tabLst>
            </a:pPr>
            <a:r>
              <a:rPr kumimoji="0" lang="en-US" sz="2400" b="1" i="0" u="sng" strike="noStrike" cap="none" normalizeH="0" baseline="0" dirty="0" smtClean="0">
                <a:ln>
                  <a:noFill/>
                </a:ln>
                <a:solidFill>
                  <a:srgbClr val="FF0000"/>
                </a:solidFill>
                <a:effectLst/>
                <a:latin typeface="Arial" pitchFamily="34" charset="0"/>
                <a:ea typeface="DejaVu Sans"/>
                <a:cs typeface="DejaVu Sans"/>
              </a:rPr>
              <a:t>DEEP HEATING MODALITIES</a:t>
            </a:r>
            <a:endParaRPr kumimoji="0" lang="en-US" sz="1600" b="0" i="0" u="none" strike="noStrike" cap="none" normalizeH="0" baseline="0" dirty="0" smtClean="0">
              <a:ln>
                <a:noFill/>
              </a:ln>
              <a:solidFill>
                <a:schemeClr val="tx1"/>
              </a:solidFill>
              <a:effectLst/>
              <a:latin typeface="Arial" pitchFamily="34" charset="0"/>
              <a:ea typeface="DejaVu Sans"/>
              <a:cs typeface="DejaVu Sans"/>
            </a:endParaRPr>
          </a:p>
          <a:p>
            <a:pPr marL="0" marR="0" lvl="0" indent="0" algn="l" defTabSz="914400" rtl="0" eaLnBrk="0" fontAlgn="base" latinLnBrk="0" hangingPunct="0">
              <a:lnSpc>
                <a:spcPct val="100000"/>
              </a:lnSpc>
              <a:spcBef>
                <a:spcPct val="0"/>
              </a:spcBef>
              <a:spcAft>
                <a:spcPct val="0"/>
              </a:spcAft>
              <a:buClrTx/>
              <a:buSzTx/>
              <a:buFontTx/>
              <a:buNone/>
              <a:tabLst>
                <a:tab pos="701675" algn="l"/>
              </a:tabLst>
            </a:pPr>
            <a:r>
              <a:rPr kumimoji="0" lang="en-US" sz="1600" b="0" i="0" u="none" strike="noStrike" cap="none" normalizeH="0" baseline="0" dirty="0" smtClean="0">
                <a:ln>
                  <a:noFill/>
                </a:ln>
                <a:solidFill>
                  <a:schemeClr val="tx1"/>
                </a:solidFill>
                <a:effectLst/>
                <a:latin typeface="Arial" pitchFamily="34" charset="0"/>
                <a:ea typeface="DejaVu Sans"/>
                <a:cs typeface="DejaVu Sans"/>
              </a:rPr>
              <a:t/>
            </a:r>
            <a:br>
              <a:rPr kumimoji="0" lang="en-US" sz="1600" b="0" i="0" u="none" strike="noStrike" cap="none" normalizeH="0" baseline="0" dirty="0" smtClean="0">
                <a:ln>
                  <a:noFill/>
                </a:ln>
                <a:solidFill>
                  <a:schemeClr val="tx1"/>
                </a:solidFill>
                <a:effectLst/>
                <a:latin typeface="Arial" pitchFamily="34" charset="0"/>
                <a:ea typeface="DejaVu Sans"/>
                <a:cs typeface="DejaVu Sans"/>
              </a:rPr>
            </a:b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701675" algn="l"/>
              </a:tabLst>
            </a:pPr>
            <a:r>
              <a:rPr kumimoji="0" lang="en-US" sz="1000" b="0" i="0" u="none" strike="noStrike" cap="none" normalizeH="0" baseline="0" dirty="0" smtClean="0">
                <a:ln>
                  <a:noFill/>
                </a:ln>
                <a:solidFill>
                  <a:schemeClr val="tx1"/>
                </a:solidFill>
                <a:effectLst/>
                <a:latin typeface="Arial" pitchFamily="34" charset="0"/>
                <a:ea typeface="DejaVu Sans"/>
                <a:cs typeface="DejaVu Sans"/>
              </a:rPr>
              <a:t/>
            </a:r>
            <a:br>
              <a:rPr kumimoji="0" lang="en-US" sz="1000" b="0" i="0" u="none" strike="noStrike" cap="none" normalizeH="0" baseline="0" dirty="0" smtClean="0">
                <a:ln>
                  <a:noFill/>
                </a:ln>
                <a:solidFill>
                  <a:schemeClr val="tx1"/>
                </a:solidFill>
                <a:effectLst/>
                <a:latin typeface="Arial" pitchFamily="34" charset="0"/>
                <a:ea typeface="DejaVu Sans"/>
                <a:cs typeface="DejaVu Sans"/>
              </a:rPr>
            </a:b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701675"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385" name="image23.png"/>
          <p:cNvPicPr>
            <a:picLocks noChangeAspect="1" noChangeArrowheads="1"/>
          </p:cNvPicPr>
          <p:nvPr/>
        </p:nvPicPr>
        <p:blipFill>
          <a:blip r:embed="rId3"/>
          <a:srcRect/>
          <a:stretch>
            <a:fillRect/>
          </a:stretch>
        </p:blipFill>
        <p:spPr bwMode="auto">
          <a:xfrm>
            <a:off x="0" y="457200"/>
            <a:ext cx="9144000" cy="6858000"/>
          </a:xfrm>
          <a:prstGeom prst="rect">
            <a:avLst/>
          </a:prstGeom>
          <a:noFill/>
        </p:spPr>
      </p:pic>
      <p:sp>
        <p:nvSpPr>
          <p:cNvPr id="16387" name="Rectangle 3"/>
          <p:cNvSpPr>
            <a:spLocks noChangeArrowheads="1"/>
          </p:cNvSpPr>
          <p:nvPr/>
        </p:nvSpPr>
        <p:spPr bwMode="auto">
          <a:xfrm>
            <a:off x="1063624" y="760413"/>
            <a:ext cx="7699375"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063625" algn="l"/>
              </a:tabLst>
            </a:pPr>
            <a:r>
              <a:rPr kumimoji="0" lang="en-US" sz="2400" b="1" i="0" u="none" strike="noStrike" cap="none" normalizeH="0" baseline="0" dirty="0" smtClean="0">
                <a:ln>
                  <a:noFill/>
                </a:ln>
                <a:solidFill>
                  <a:srgbClr val="FF0000"/>
                </a:solidFill>
                <a:effectLst/>
                <a:latin typeface="Arial" pitchFamily="34" charset="0"/>
                <a:ea typeface="DejaVu Sans"/>
                <a:cs typeface="DejaVu Sans"/>
              </a:rPr>
              <a:t>SUPER FICIAL HEATING MODALITIES</a:t>
            </a:r>
          </a:p>
          <a:p>
            <a:pPr marL="0" marR="0" lvl="0" indent="0" algn="l" defTabSz="914400" rtl="0" eaLnBrk="1" fontAlgn="base" latinLnBrk="0" hangingPunct="1">
              <a:lnSpc>
                <a:spcPct val="100000"/>
              </a:lnSpc>
              <a:spcBef>
                <a:spcPct val="0"/>
              </a:spcBef>
              <a:spcAft>
                <a:spcPct val="0"/>
              </a:spcAft>
              <a:buClrTx/>
              <a:buSzTx/>
              <a:buFontTx/>
              <a:buNone/>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WAX THERAP</a:t>
            </a:r>
          </a:p>
          <a:p>
            <a:pPr marL="0" marR="0" lvl="0" indent="0" algn="l" defTabSz="914400" rtl="0" eaLnBrk="1" fontAlgn="base" latinLnBrk="0" hangingPunct="1">
              <a:lnSpc>
                <a:spcPct val="100000"/>
              </a:lnSpc>
              <a:spcBef>
                <a:spcPct val="0"/>
              </a:spcBef>
              <a:spcAft>
                <a:spcPct val="0"/>
              </a:spcAft>
              <a:buClrTx/>
              <a:buSzTx/>
              <a:buFontTx/>
              <a:buNone/>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MOIST HEAT</a:t>
            </a:r>
            <a:endParaRPr lang="en-US" sz="800" dirty="0" smtClean="0">
              <a:latin typeface="Arial" pitchFamily="34" charset="0"/>
              <a:ea typeface="DejaVu Sans"/>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CONTRAST BATH</a:t>
            </a:r>
            <a:endParaRPr lang="en-US" sz="800" dirty="0" smtClean="0">
              <a:latin typeface="Arial" pitchFamily="34" charset="0"/>
              <a:ea typeface="DejaVu Sans"/>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FLUIDOTHERAPY</a:t>
            </a:r>
            <a:endParaRPr lang="en-US" sz="800" dirty="0" smtClean="0">
              <a:latin typeface="Arial" pitchFamily="34" charset="0"/>
              <a:ea typeface="DejaVu Sans"/>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WHIRL POOL BATH</a:t>
            </a:r>
          </a:p>
          <a:p>
            <a:pPr marL="0" marR="0" lvl="0" indent="0" algn="l" defTabSz="914400" rtl="0" eaLnBrk="0" fontAlgn="base" latinLnBrk="0" hangingPunct="0">
              <a:lnSpc>
                <a:spcPct val="100000"/>
              </a:lnSpc>
              <a:spcBef>
                <a:spcPct val="0"/>
              </a:spcBef>
              <a:spcAft>
                <a:spcPct val="0"/>
              </a:spcAft>
              <a:buClrTx/>
              <a:buSzTx/>
              <a:buFontTx/>
              <a:buNone/>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
            </a:r>
            <a:br>
              <a:rPr kumimoji="0" lang="en-US" sz="2400" b="1" i="0" u="none" strike="noStrike" cap="none" normalizeH="0" baseline="0" dirty="0" smtClean="0">
                <a:ln>
                  <a:noFill/>
                </a:ln>
                <a:solidFill>
                  <a:schemeClr val="tx1"/>
                </a:solidFill>
                <a:effectLst/>
                <a:latin typeface="Arial" pitchFamily="34" charset="0"/>
                <a:ea typeface="DejaVu Sans"/>
                <a:cs typeface="DejaVu Sans"/>
              </a:rPr>
            </a:br>
            <a:r>
              <a:rPr kumimoji="0" lang="en-US" sz="2400" b="1" i="0" u="none" strike="noStrike" cap="none" normalizeH="0" baseline="0" dirty="0" smtClean="0">
                <a:ln>
                  <a:noFill/>
                </a:ln>
                <a:solidFill>
                  <a:srgbClr val="FF0000"/>
                </a:solidFill>
                <a:effectLst/>
                <a:latin typeface="Arial" pitchFamily="34" charset="0"/>
                <a:ea typeface="DejaVu Sans"/>
                <a:cs typeface="DejaVu Sans"/>
              </a:rPr>
              <a:t>DEEP HEATING MODALITIES</a:t>
            </a:r>
            <a:endParaRPr kumimoji="0" lang="en-US" sz="800" b="0" i="0" u="none" strike="noStrike" cap="none" normalizeH="0" baseline="0" dirty="0" smtClean="0">
              <a:ln>
                <a:noFill/>
              </a:ln>
              <a:solidFill>
                <a:srgbClr val="FF0000"/>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SWD(short wave diathermy)</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MWD(microwave diathermy)</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UST(Therapeutic Ultra Sound)</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IRR(Internal Rate of Return)</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UVR(Ultra Violate Radiation)</a:t>
            </a:r>
            <a:endParaRPr kumimoji="0" lang="en-US" sz="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1063625" algn="l"/>
              </a:tabLst>
            </a:pPr>
            <a:r>
              <a:rPr kumimoji="0" lang="en-US" sz="2400" b="1" i="0" u="none" strike="noStrike" cap="none" normalizeH="0" baseline="0" dirty="0" smtClean="0">
                <a:ln>
                  <a:noFill/>
                </a:ln>
                <a:solidFill>
                  <a:schemeClr val="tx1"/>
                </a:solidFill>
                <a:effectLst/>
                <a:latin typeface="Arial" pitchFamily="34" charset="0"/>
                <a:ea typeface="DejaVu Sans"/>
                <a:cs typeface="DejaVu Sans"/>
              </a:rPr>
              <a:t>LASER</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4" name="Rectangle 6"/>
          <p:cNvSpPr>
            <a:spLocks noChangeArrowheads="1"/>
          </p:cNvSpPr>
          <p:nvPr/>
        </p:nvSpPr>
        <p:spPr bwMode="auto">
          <a:xfrm>
            <a:off x="381000" y="304800"/>
            <a:ext cx="8458200" cy="5709561"/>
          </a:xfrm>
          <a:prstGeom prst="rect">
            <a:avLst/>
          </a:prstGeom>
          <a:noFill/>
          <a:ln w="9525">
            <a:noFill/>
            <a:miter lim="800000"/>
            <a:headEnd/>
            <a:tailEnd/>
          </a:ln>
          <a:effectLst/>
        </p:spPr>
        <p:txBody>
          <a:bodyPr vert="horz" wrap="square" lIns="914112" tIns="46023" rIns="817305"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 pos="5786438" algn="l"/>
              </a:tabLst>
            </a:pPr>
            <a:endParaRPr kumimoji="0" lang="en-US" sz="2800" b="1" i="0" u="none" strike="noStrike" cap="none" normalizeH="0" baseline="0" dirty="0" smtClean="0">
              <a:ln>
                <a:noFill/>
              </a:ln>
              <a:solidFill>
                <a:schemeClr val="tx1"/>
              </a:solidFill>
              <a:effectLst/>
              <a:latin typeface="Times New Roman" pitchFamily="18" charset="0"/>
              <a:ea typeface="DejaVu Sans"/>
              <a:cs typeface="Times New Roman" pitchFamily="18" charset="0"/>
            </a:endParaRPr>
          </a:p>
          <a:p>
            <a:pPr marL="0" marR="0" lvl="0" indent="0" algn="l" defTabSz="914400" rtl="0" eaLnBrk="1" fontAlgn="base" latinLnBrk="0" hangingPunct="1">
              <a:lnSpc>
                <a:spcPct val="100000"/>
              </a:lnSpc>
              <a:spcBef>
                <a:spcPct val="0"/>
              </a:spcBef>
              <a:spcAft>
                <a:spcPct val="0"/>
              </a:spcAft>
              <a:buClrTx/>
              <a:buSzTx/>
              <a:buFontTx/>
              <a:buNone/>
              <a:tabLst>
                <a:tab pos="914400" algn="l"/>
                <a:tab pos="5786438" algn="l"/>
              </a:tabLst>
            </a:pPr>
            <a:endParaRPr lang="en-US" sz="2800" b="1" dirty="0" smtClean="0">
              <a:latin typeface="Times New Roman" pitchFamily="18" charset="0"/>
              <a:ea typeface="DejaVu Sans"/>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tab pos="914400" algn="l"/>
                <a:tab pos="5786438" algn="l"/>
              </a:tabLst>
            </a:pPr>
            <a:r>
              <a:rPr kumimoji="0" lang="en-US" sz="2400" b="1" i="0" u="none" strike="noStrike" cap="none" normalizeH="0" baseline="0" dirty="0" smtClean="0">
                <a:ln>
                  <a:noFill/>
                </a:ln>
                <a:solidFill>
                  <a:schemeClr val="tx1"/>
                </a:solidFill>
                <a:effectLst/>
                <a:latin typeface="Georgia" pitchFamily="18" charset="0"/>
                <a:ea typeface="DejaVu Sans"/>
                <a:cs typeface="Times New Roman" pitchFamily="18" charset="0"/>
              </a:rPr>
              <a:t>Vasodilatation or increased blood supply</a:t>
            </a:r>
            <a:endParaRPr lang="en-US" sz="2400" dirty="0" smtClean="0">
              <a:latin typeface="Georgia" pitchFamily="18" charset="0"/>
              <a:ea typeface="DejaVu Sans"/>
              <a:cs typeface="Times New Roman" pitchFamily="18" charset="0"/>
            </a:endParaRPr>
          </a:p>
          <a:p>
            <a:pPr marL="0" marR="0" lvl="0" indent="0" algn="just" defTabSz="914400" rtl="0" eaLnBrk="1" fontAlgn="base" latinLnBrk="0" hangingPunct="1">
              <a:lnSpc>
                <a:spcPct val="100000"/>
              </a:lnSpc>
              <a:spcBef>
                <a:spcPct val="0"/>
              </a:spcBef>
              <a:spcAft>
                <a:spcPct val="0"/>
              </a:spcAft>
              <a:buClrTx/>
              <a:buSzTx/>
              <a:buFontTx/>
              <a:buNone/>
              <a:tabLst>
                <a:tab pos="914400" algn="l"/>
                <a:tab pos="5786438" algn="l"/>
              </a:tabLst>
            </a:pPr>
            <a:r>
              <a:rPr kumimoji="0" lang="en-US" sz="2400" b="0" i="0" u="none" strike="noStrike" cap="none" normalizeH="0" baseline="0" dirty="0" smtClean="0">
                <a:ln>
                  <a:noFill/>
                </a:ln>
                <a:solidFill>
                  <a:schemeClr val="tx1"/>
                </a:solidFill>
                <a:effectLst/>
                <a:latin typeface="Georgia" pitchFamily="18" charset="0"/>
                <a:ea typeface="DejaVu Sans"/>
                <a:cs typeface="Times New Roman" pitchFamily="18" charset="0"/>
              </a:rPr>
              <a:t>Heat causes </a:t>
            </a:r>
            <a:r>
              <a:rPr kumimoji="0" lang="en-US" sz="2400" b="0" i="0" u="none" strike="noStrike" cap="none" normalizeH="0" baseline="0" dirty="0" err="1" smtClean="0">
                <a:ln>
                  <a:noFill/>
                </a:ln>
                <a:solidFill>
                  <a:schemeClr val="tx1"/>
                </a:solidFill>
                <a:effectLst/>
                <a:latin typeface="Georgia" pitchFamily="18" charset="0"/>
                <a:ea typeface="DejaVu Sans"/>
                <a:cs typeface="Times New Roman" pitchFamily="18" charset="0"/>
              </a:rPr>
              <a:t>vasodialation</a:t>
            </a:r>
            <a:r>
              <a:rPr kumimoji="0" lang="en-US" sz="2400" b="0" i="0" u="none" strike="noStrike" cap="none" normalizeH="0" baseline="0" dirty="0" smtClean="0">
                <a:ln>
                  <a:noFill/>
                </a:ln>
                <a:solidFill>
                  <a:schemeClr val="tx1"/>
                </a:solidFill>
                <a:effectLst/>
                <a:latin typeface="Georgia" pitchFamily="18" charset="0"/>
                <a:ea typeface="DejaVu Sans"/>
                <a:cs typeface="Times New Roman" pitchFamily="18" charset="0"/>
              </a:rPr>
              <a:t> in the local </a:t>
            </a:r>
            <a:r>
              <a:rPr kumimoji="0" lang="en-US" sz="2400" b="0" i="0" u="none" strike="noStrike" cap="none" normalizeH="0" baseline="0" dirty="0" err="1" smtClean="0">
                <a:ln>
                  <a:noFill/>
                </a:ln>
                <a:solidFill>
                  <a:schemeClr val="tx1"/>
                </a:solidFill>
                <a:effectLst/>
                <a:latin typeface="Georgia" pitchFamily="18" charset="0"/>
                <a:ea typeface="DejaVu Sans"/>
                <a:cs typeface="Times New Roman" pitchFamily="18" charset="0"/>
              </a:rPr>
              <a:t>cutaneous</a:t>
            </a:r>
            <a:r>
              <a:rPr kumimoji="0" lang="en-US" sz="2400" b="0" i="0" u="none" strike="noStrike" cap="none" normalizeH="0" baseline="0" dirty="0" smtClean="0">
                <a:ln>
                  <a:noFill/>
                </a:ln>
                <a:solidFill>
                  <a:schemeClr val="tx1"/>
                </a:solidFill>
                <a:effectLst/>
                <a:latin typeface="Georgia" pitchFamily="18" charset="0"/>
                <a:ea typeface="DejaVu Sans"/>
                <a:cs typeface="Times New Roman" pitchFamily="18" charset="0"/>
              </a:rPr>
              <a:t> blood vessels and results in an increased blood flow to the </a:t>
            </a:r>
            <a:r>
              <a:rPr kumimoji="0" lang="en-US" sz="2400" b="0" i="0" u="none" strike="noStrike" cap="none" normalizeH="0" baseline="0" dirty="0" err="1" smtClean="0">
                <a:ln>
                  <a:noFill/>
                </a:ln>
                <a:solidFill>
                  <a:schemeClr val="tx1"/>
                </a:solidFill>
                <a:effectLst/>
                <a:latin typeface="Georgia" pitchFamily="18" charset="0"/>
                <a:ea typeface="DejaVu Sans"/>
                <a:cs typeface="Times New Roman" pitchFamily="18" charset="0"/>
              </a:rPr>
              <a:t>area.Thermotherapy</a:t>
            </a:r>
            <a:r>
              <a:rPr kumimoji="0" lang="en-US" sz="2400" b="0" i="0" u="none" strike="noStrike" cap="none" normalizeH="0" baseline="0" dirty="0" smtClean="0">
                <a:ln>
                  <a:noFill/>
                </a:ln>
                <a:solidFill>
                  <a:schemeClr val="tx1"/>
                </a:solidFill>
                <a:effectLst/>
                <a:latin typeface="Georgia" pitchFamily="18" charset="0"/>
                <a:ea typeface="DejaVu Sans"/>
                <a:cs typeface="Times New Roman" pitchFamily="18" charset="0"/>
              </a:rPr>
              <a:t> can cause vasodilatation in many ways.</a:t>
            </a:r>
            <a:endParaRPr lang="en-US" sz="2400" dirty="0" smtClean="0">
              <a:latin typeface="Georgia" pitchFamily="18" charset="0"/>
              <a:ea typeface="DejaVu San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914400" algn="l"/>
                <a:tab pos="5786438" algn="l"/>
              </a:tabLst>
            </a:pPr>
            <a:r>
              <a:rPr kumimoji="0" lang="en-US" sz="2400" b="0" i="0" u="none" strike="noStrike" cap="none" normalizeH="0" baseline="0" dirty="0" smtClean="0">
                <a:ln>
                  <a:noFill/>
                </a:ln>
                <a:solidFill>
                  <a:schemeClr val="tx1"/>
                </a:solidFill>
                <a:effectLst/>
                <a:latin typeface="Georgia" pitchFamily="18" charset="0"/>
                <a:ea typeface="DejaVu Sans"/>
                <a:cs typeface="Arial" pitchFamily="34" charset="0"/>
              </a:rPr>
              <a:t>-</a:t>
            </a:r>
            <a:r>
              <a:rPr kumimoji="0" lang="en-US" sz="2400" b="0" i="0" u="none" strike="noStrike" cap="none" normalizeH="0" baseline="0" dirty="0" smtClean="0">
                <a:ln>
                  <a:noFill/>
                </a:ln>
                <a:solidFill>
                  <a:schemeClr val="tx1"/>
                </a:solidFill>
                <a:effectLst/>
                <a:latin typeface="Georgia" pitchFamily="18" charset="0"/>
                <a:ea typeface="DejaVu Sans"/>
                <a:cs typeface="Times New Roman" pitchFamily="18" charset="0"/>
              </a:rPr>
              <a:t>Local release of chemical mediators of inflammation</a:t>
            </a:r>
            <a:endParaRPr lang="en-US" sz="2400" dirty="0" smtClean="0">
              <a:latin typeface="Georgia" pitchFamily="18" charset="0"/>
              <a:ea typeface="DejaVu Sans"/>
              <a:cs typeface="Arial" pitchFamily="34" charset="0"/>
            </a:endParaRPr>
          </a:p>
          <a:p>
            <a:pPr marL="0" marR="0" lvl="0" indent="0" algn="just" defTabSz="914400" rtl="0" eaLnBrk="1" fontAlgn="base" latinLnBrk="0" hangingPunct="1">
              <a:lnSpc>
                <a:spcPct val="100000"/>
              </a:lnSpc>
              <a:spcBef>
                <a:spcPct val="0"/>
              </a:spcBef>
              <a:spcAft>
                <a:spcPct val="0"/>
              </a:spcAft>
              <a:buClrTx/>
              <a:buSzTx/>
              <a:buFontTx/>
              <a:buNone/>
              <a:tabLst>
                <a:tab pos="914400" algn="l"/>
                <a:tab pos="5786438" algn="l"/>
              </a:tabLst>
            </a:pPr>
            <a:r>
              <a:rPr kumimoji="0" lang="en-US" sz="2400" b="0" i="0" u="none" strike="noStrike" cap="none" normalizeH="0" baseline="0" dirty="0" smtClean="0">
                <a:ln>
                  <a:noFill/>
                </a:ln>
                <a:solidFill>
                  <a:schemeClr val="tx1"/>
                </a:solidFill>
                <a:effectLst/>
                <a:latin typeface="Georgia" pitchFamily="18" charset="0"/>
                <a:ea typeface="DejaVu Sans"/>
                <a:cs typeface="Arial" pitchFamily="34" charset="0"/>
              </a:rPr>
              <a:t>-</a:t>
            </a:r>
            <a:r>
              <a:rPr kumimoji="0" lang="en-US" sz="2400" b="0" i="0" u="none" strike="noStrike" cap="none" normalizeH="0" baseline="0" dirty="0" smtClean="0">
                <a:ln>
                  <a:noFill/>
                </a:ln>
                <a:solidFill>
                  <a:schemeClr val="tx1"/>
                </a:solidFill>
                <a:effectLst/>
                <a:latin typeface="Georgia" pitchFamily="18" charset="0"/>
                <a:ea typeface="DejaVu Sans"/>
                <a:cs typeface="Times New Roman" pitchFamily="18" charset="0"/>
              </a:rPr>
              <a:t>Indirect activation of local </a:t>
            </a:r>
            <a:r>
              <a:rPr kumimoji="0" lang="en-US" sz="2400" b="0" i="0" u="none" strike="noStrike" cap="none" normalizeH="0" baseline="0" dirty="0" err="1" smtClean="0">
                <a:ln>
                  <a:noFill/>
                </a:ln>
                <a:solidFill>
                  <a:schemeClr val="tx1"/>
                </a:solidFill>
                <a:effectLst/>
                <a:latin typeface="Georgia" pitchFamily="18" charset="0"/>
                <a:ea typeface="DejaVu Sans"/>
                <a:cs typeface="Times New Roman" pitchFamily="18" charset="0"/>
              </a:rPr>
              <a:t>spinalcord</a:t>
            </a:r>
            <a:r>
              <a:rPr kumimoji="0" lang="en-US" sz="2400" b="0" i="0" u="none" strike="noStrike" cap="none" normalizeH="0" baseline="0" dirty="0" smtClean="0">
                <a:ln>
                  <a:noFill/>
                </a:ln>
                <a:solidFill>
                  <a:schemeClr val="tx1"/>
                </a:solidFill>
                <a:effectLst/>
                <a:latin typeface="Georgia" pitchFamily="18" charset="0"/>
                <a:ea typeface="DejaVu Sans"/>
                <a:cs typeface="Times New Roman" pitchFamily="18" charset="0"/>
              </a:rPr>
              <a:t> reflex by </a:t>
            </a:r>
            <a:r>
              <a:rPr kumimoji="0" lang="en-US" sz="2400" b="0" i="0" u="none" strike="noStrike" cap="none" normalizeH="0" baseline="0" dirty="0" err="1" smtClean="0">
                <a:ln>
                  <a:noFill/>
                </a:ln>
                <a:solidFill>
                  <a:schemeClr val="tx1"/>
                </a:solidFill>
                <a:effectLst/>
                <a:latin typeface="Georgia" pitchFamily="18" charset="0"/>
                <a:ea typeface="DejaVu Sans"/>
                <a:cs typeface="Times New Roman" pitchFamily="18" charset="0"/>
              </a:rPr>
              <a:t>cutaneous</a:t>
            </a:r>
            <a:r>
              <a:rPr kumimoji="0" lang="en-US" sz="2400" b="0" i="0" u="none" strike="noStrike" cap="none" normalizeH="0" baseline="0" dirty="0" smtClean="0">
                <a:ln>
                  <a:noFill/>
                </a:ln>
                <a:solidFill>
                  <a:schemeClr val="tx1"/>
                </a:solidFill>
                <a:effectLst/>
                <a:latin typeface="Georgia" pitchFamily="18" charset="0"/>
                <a:ea typeface="DejaVu Sans"/>
                <a:cs typeface="Times New Roman" pitchFamily="18" charset="0"/>
              </a:rPr>
              <a:t> thermo receptors</a:t>
            </a:r>
          </a:p>
          <a:p>
            <a:pPr lvl="0" algn="just" fontAlgn="base">
              <a:spcBef>
                <a:spcPct val="0"/>
              </a:spcBef>
              <a:spcAft>
                <a:spcPct val="0"/>
              </a:spcAft>
              <a:tabLst>
                <a:tab pos="914400" algn="l"/>
              </a:tabLst>
            </a:pPr>
            <a:r>
              <a:rPr lang="en-US" sz="2400" dirty="0" smtClean="0">
                <a:latin typeface="Georgia" pitchFamily="18" charset="0"/>
                <a:ea typeface="DejaVu Sans"/>
                <a:cs typeface="Times New Roman" pitchFamily="18" charset="0"/>
              </a:rPr>
              <a:t>-Direct reflex activation of smooth muscle of blood vessel by </a:t>
            </a:r>
            <a:r>
              <a:rPr lang="en-US" sz="2400" dirty="0" err="1" smtClean="0">
                <a:latin typeface="Georgia" pitchFamily="18" charset="0"/>
                <a:ea typeface="DejaVu Sans"/>
                <a:cs typeface="Times New Roman" pitchFamily="18" charset="0"/>
              </a:rPr>
              <a:t>cutaneous</a:t>
            </a:r>
            <a:r>
              <a:rPr lang="en-US" sz="2400" dirty="0" smtClean="0">
                <a:latin typeface="Georgia" pitchFamily="18" charset="0"/>
                <a:ea typeface="DejaVu Sans"/>
                <a:cs typeface="Times New Roman" pitchFamily="18" charset="0"/>
              </a:rPr>
              <a:t> thermo receptors</a:t>
            </a:r>
            <a:endParaRPr lang="en-US" sz="2400" dirty="0" smtClean="0">
              <a:latin typeface="Georgia" pitchFamily="18" charset="0"/>
              <a:cs typeface="Arial" pitchFamily="34" charset="0"/>
            </a:endParaRPr>
          </a:p>
          <a:p>
            <a:pPr marL="457200" marR="0" lvl="1" indent="0" algn="l" defTabSz="914400" rtl="0" eaLnBrk="0" fontAlgn="base" latinLnBrk="0" hangingPunct="0">
              <a:lnSpc>
                <a:spcPct val="100000"/>
              </a:lnSpc>
              <a:spcBef>
                <a:spcPct val="0"/>
              </a:spcBef>
              <a:spcAft>
                <a:spcPct val="0"/>
              </a:spcAft>
              <a:buClr>
                <a:srgbClr val="2CA1BE"/>
              </a:buClr>
              <a:buSzTx/>
              <a:buFontTx/>
              <a:buAutoNum type="arabicParenR"/>
              <a:tabLst>
                <a:tab pos="914400" algn="l"/>
                <a:tab pos="5786438"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 pos="5786438"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pic>
        <p:nvPicPr>
          <p:cNvPr id="9" name="image24.png"/>
          <p:cNvPicPr/>
          <p:nvPr/>
        </p:nvPicPr>
        <p:blipFill>
          <a:blip r:embed="rId2" cstate="print"/>
          <a:stretch>
            <a:fillRect/>
          </a:stretch>
        </p:blipFill>
        <p:spPr>
          <a:xfrm>
            <a:off x="381000" y="228600"/>
            <a:ext cx="8305800" cy="762001"/>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1"/>
          <p:cNvSpPr>
            <a:spLocks noChangeArrowheads="1"/>
          </p:cNvSpPr>
          <p:nvPr/>
        </p:nvSpPr>
        <p:spPr bwMode="auto">
          <a:xfrm>
            <a:off x="381000" y="381000"/>
            <a:ext cx="8458201" cy="567847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457200" marR="0" lvl="1" indent="0" algn="l" defTabSz="914400" rtl="0" eaLnBrk="1" fontAlgn="base" latinLnBrk="0" hangingPunct="1">
              <a:lnSpc>
                <a:spcPct val="100000"/>
              </a:lnSpc>
              <a:spcBef>
                <a:spcPct val="0"/>
              </a:spcBef>
              <a:spcAft>
                <a:spcPct val="0"/>
              </a:spcAft>
              <a:buClr>
                <a:srgbClr val="2CA1BE"/>
              </a:buClr>
              <a:buSzTx/>
              <a:buFontTx/>
              <a:buAutoNum type="arabicParenR"/>
              <a:tabLst>
                <a:tab pos="1022350" algn="l"/>
                <a:tab pos="3222625" algn="l"/>
              </a:tabLst>
            </a:pPr>
            <a:endParaRPr kumimoji="0" lang="en-US" sz="2700" b="0" i="0" u="none" strike="noStrike" cap="none" normalizeH="0" baseline="0" dirty="0" smtClean="0">
              <a:ln>
                <a:noFill/>
              </a:ln>
              <a:solidFill>
                <a:schemeClr val="tx1"/>
              </a:solidFill>
              <a:effectLst/>
              <a:latin typeface="Arial" pitchFamily="34" charset="0"/>
              <a:ea typeface="DejaVu Sans"/>
              <a:cs typeface="DejaVu Sans"/>
            </a:endParaRPr>
          </a:p>
          <a:p>
            <a:pPr marL="457200" marR="0" lvl="1" indent="0" algn="just" defTabSz="914400" rtl="0" eaLnBrk="1" fontAlgn="base" latinLnBrk="0" hangingPunct="1">
              <a:lnSpc>
                <a:spcPct val="100000"/>
              </a:lnSpc>
              <a:spcBef>
                <a:spcPct val="0"/>
              </a:spcBef>
              <a:spcAft>
                <a:spcPct val="0"/>
              </a:spcAft>
              <a:buClr>
                <a:srgbClr val="2CA1BE"/>
              </a:buClr>
              <a:buSzTx/>
              <a:tabLst>
                <a:tab pos="1022350" algn="l"/>
                <a:tab pos="3222625" algn="l"/>
              </a:tabLst>
            </a:pPr>
            <a:r>
              <a:rPr kumimoji="0" lang="en-US" sz="2400" b="0" i="0" u="none" strike="noStrike" cap="none" normalizeH="0" baseline="0" dirty="0" smtClean="0">
                <a:ln>
                  <a:noFill/>
                </a:ln>
                <a:solidFill>
                  <a:schemeClr val="tx1"/>
                </a:solidFill>
                <a:effectLst/>
                <a:latin typeface="Georgia" pitchFamily="18" charset="0"/>
                <a:ea typeface="DejaVu Sans"/>
                <a:cs typeface="DejaVu Sans"/>
              </a:rPr>
              <a:t>Superficial heating stimulates the </a:t>
            </a:r>
            <a:r>
              <a:rPr kumimoji="0" lang="en-US" sz="2400" b="0" i="0" u="none" strike="noStrike" cap="none" normalizeH="0" baseline="0" dirty="0" err="1" smtClean="0">
                <a:ln>
                  <a:noFill/>
                </a:ln>
                <a:solidFill>
                  <a:schemeClr val="tx1"/>
                </a:solidFill>
                <a:effectLst/>
                <a:latin typeface="Georgia" pitchFamily="18" charset="0"/>
                <a:ea typeface="DejaVu Sans"/>
                <a:cs typeface="DejaVu Sans"/>
              </a:rPr>
              <a:t>cutaneous</a:t>
            </a:r>
            <a:r>
              <a:rPr kumimoji="0" lang="en-US" sz="2400" b="0" i="0" u="none" strike="noStrike" cap="none" normalizeH="0" baseline="0" dirty="0" smtClean="0">
                <a:ln>
                  <a:noFill/>
                </a:ln>
                <a:solidFill>
                  <a:schemeClr val="tx1"/>
                </a:solidFill>
                <a:effectLst/>
                <a:latin typeface="Georgia" pitchFamily="18" charset="0"/>
                <a:ea typeface="DejaVu Sans"/>
                <a:cs typeface="DejaVu Sans"/>
              </a:rPr>
              <a:t> thermo receptors and it transmit the impulses from these receptors to the nearby </a:t>
            </a:r>
            <a:r>
              <a:rPr kumimoji="0" lang="en-US" sz="2400" b="0" i="0" u="none" strike="noStrike" cap="none" normalizeH="0" baseline="0" dirty="0" err="1" smtClean="0">
                <a:ln>
                  <a:noFill/>
                </a:ln>
                <a:solidFill>
                  <a:schemeClr val="tx1"/>
                </a:solidFill>
                <a:effectLst/>
                <a:latin typeface="Georgia" pitchFamily="18" charset="0"/>
                <a:ea typeface="DejaVu Sans"/>
                <a:cs typeface="DejaVu Sans"/>
              </a:rPr>
              <a:t>cutaneous</a:t>
            </a:r>
            <a:r>
              <a:rPr kumimoji="0" lang="en-US" sz="2400" b="0" i="0" u="none" strike="noStrike" cap="none" normalizeH="0" baseline="0" dirty="0" smtClean="0">
                <a:ln>
                  <a:noFill/>
                </a:ln>
                <a:solidFill>
                  <a:schemeClr val="tx1"/>
                </a:solidFill>
                <a:effectLst/>
                <a:latin typeface="Georgia" pitchFamily="18" charset="0"/>
                <a:ea typeface="DejaVu Sans"/>
                <a:cs typeface="DejaVu Sans"/>
              </a:rPr>
              <a:t> blood vessels</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457200" marR="0" lvl="1" indent="0" algn="just" defTabSz="914400" rtl="0" eaLnBrk="0" fontAlgn="base" latinLnBrk="0" hangingPunct="0">
              <a:lnSpc>
                <a:spcPct val="100000"/>
              </a:lnSpc>
              <a:spcBef>
                <a:spcPct val="0"/>
              </a:spcBef>
              <a:spcAft>
                <a:spcPct val="0"/>
              </a:spcAft>
              <a:buClr>
                <a:srgbClr val="2CA1BE"/>
              </a:buClr>
              <a:buSzTx/>
              <a:tabLst>
                <a:tab pos="1022350" algn="l"/>
                <a:tab pos="3222625" algn="l"/>
              </a:tabLst>
            </a:pPr>
            <a:r>
              <a:rPr kumimoji="0" lang="en-US" sz="2400" b="0" i="0" u="none" strike="noStrike" cap="none" normalizeH="0" baseline="0" dirty="0" smtClean="0">
                <a:ln>
                  <a:noFill/>
                </a:ln>
                <a:solidFill>
                  <a:schemeClr val="tx1"/>
                </a:solidFill>
                <a:effectLst/>
                <a:latin typeface="Georgia" pitchFamily="18" charset="0"/>
                <a:ea typeface="DejaVu Sans"/>
                <a:cs typeface="DejaVu Sans"/>
              </a:rPr>
              <a:t>This release nitrous oxide which stimulate relaxation of the smooth muscles which cause </a:t>
            </a:r>
            <a:r>
              <a:rPr kumimoji="0" lang="en-US" sz="2400" b="0" i="0" u="none" strike="noStrike" cap="none" normalizeH="0" baseline="0" dirty="0" err="1" smtClean="0">
                <a:ln>
                  <a:noFill/>
                </a:ln>
                <a:solidFill>
                  <a:schemeClr val="tx1"/>
                </a:solidFill>
                <a:effectLst/>
                <a:latin typeface="Georgia" pitchFamily="18" charset="0"/>
                <a:ea typeface="DejaVu Sans"/>
                <a:cs typeface="DejaVu Sans"/>
              </a:rPr>
              <a:t>vasodialation</a:t>
            </a:r>
            <a:r>
              <a:rPr kumimoji="0" lang="en-US" sz="2400" b="0" i="0" u="none" strike="noStrike" cap="none" normalizeH="0" baseline="0" dirty="0" smtClean="0">
                <a:ln>
                  <a:noFill/>
                </a:ln>
                <a:solidFill>
                  <a:schemeClr val="tx1"/>
                </a:solidFill>
                <a:effectLst/>
                <a:latin typeface="Georgia" pitchFamily="18" charset="0"/>
                <a:ea typeface="DejaVu Sans"/>
                <a:cs typeface="DejaVu Sans"/>
              </a:rPr>
              <a:t> in the area where heat is applied.</a:t>
            </a:r>
          </a:p>
          <a:p>
            <a:pPr lvl="1" algn="just"/>
            <a:r>
              <a:rPr lang="en-US" sz="2400" dirty="0" err="1" smtClean="0">
                <a:latin typeface="Georgia" pitchFamily="18" charset="0"/>
              </a:rPr>
              <a:t>Cutaneous</a:t>
            </a:r>
            <a:r>
              <a:rPr lang="en-US" sz="2400" dirty="0" smtClean="0">
                <a:latin typeface="Georgia" pitchFamily="18" charset="0"/>
              </a:rPr>
              <a:t> thermo receptors pass impulses to the dorsal/posterior horn of gray matter of the spinal cord</a:t>
            </a:r>
            <a:endParaRPr lang="en-IN" sz="2400" dirty="0" smtClean="0">
              <a:latin typeface="Georgia" pitchFamily="18" charset="0"/>
            </a:endParaRPr>
          </a:p>
          <a:p>
            <a:pPr algn="just"/>
            <a:r>
              <a:rPr lang="en-US" sz="2400" dirty="0" smtClean="0">
                <a:latin typeface="Georgia" pitchFamily="18" charset="0"/>
              </a:rPr>
              <a:t> 	It synapse with sympathetic neurons in the lateral gray horn of the spinal cord to inhibit their firing and decrease the sympathetic out put.</a:t>
            </a:r>
            <a:endParaRPr lang="en-IN" sz="2400" dirty="0" smtClean="0">
              <a:latin typeface="Georgia" pitchFamily="18" charset="0"/>
            </a:endParaRPr>
          </a:p>
          <a:p>
            <a:pPr lvl="1" algn="just"/>
            <a:r>
              <a:rPr lang="en-US" sz="2400" dirty="0" smtClean="0">
                <a:latin typeface="Georgia" pitchFamily="18" charset="0"/>
              </a:rPr>
              <a:t>The decreased sympathetic activity causes reduced smooth muscle contraction resulting in vasodilatation</a:t>
            </a:r>
            <a:endParaRPr lang="en-IN" sz="2400" dirty="0" smtClean="0">
              <a:latin typeface="Georgia" pitchFamily="18" charset="0"/>
            </a:endParaRPr>
          </a:p>
          <a:p>
            <a:pPr marL="457200" marR="0" lvl="1" indent="0" algn="l" defTabSz="914400" rtl="0" eaLnBrk="0" fontAlgn="base" latinLnBrk="0" hangingPunct="0">
              <a:lnSpc>
                <a:spcPct val="100000"/>
              </a:lnSpc>
              <a:spcBef>
                <a:spcPct val="0"/>
              </a:spcBef>
              <a:spcAft>
                <a:spcPct val="0"/>
              </a:spcAft>
              <a:buClr>
                <a:srgbClr val="2CA1BE"/>
              </a:buClr>
              <a:buSzTx/>
              <a:tabLst>
                <a:tab pos="1022350" algn="l"/>
                <a:tab pos="3222625"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81000" y="304800"/>
            <a:ext cx="8305800" cy="5539978"/>
          </a:xfrm>
          <a:prstGeom prst="rect">
            <a:avLst/>
          </a:prstGeom>
        </p:spPr>
        <p:txBody>
          <a:bodyPr wrap="square">
            <a:spAutoFit/>
          </a:bodyPr>
          <a:lstStyle/>
          <a:p>
            <a:pPr lvl="0" algn="just"/>
            <a:r>
              <a:rPr lang="en-US" sz="2400" dirty="0" smtClean="0">
                <a:latin typeface="Georgia" pitchFamily="18" charset="0"/>
              </a:rPr>
              <a:t>Increased tissue temperature Activates and release vasodilatation promoter such as histamine and prostaglandin which produce vasodilatation.</a:t>
            </a:r>
          </a:p>
          <a:p>
            <a:endParaRPr lang="en-US" sz="2400" b="1" dirty="0" smtClean="0">
              <a:latin typeface="Georgia" pitchFamily="18" charset="0"/>
            </a:endParaRPr>
          </a:p>
          <a:p>
            <a:r>
              <a:rPr lang="en-US" sz="2400" b="1" dirty="0" smtClean="0">
                <a:latin typeface="Georgia" pitchFamily="18" charset="0"/>
              </a:rPr>
              <a:t>Reduced blood pressure</a:t>
            </a:r>
            <a:endParaRPr lang="en-IN" sz="2400" b="1" dirty="0" smtClean="0">
              <a:latin typeface="Georgia" pitchFamily="18" charset="0"/>
            </a:endParaRPr>
          </a:p>
          <a:p>
            <a:pPr lvl="1"/>
            <a:r>
              <a:rPr lang="en-US" sz="2400" dirty="0" smtClean="0">
                <a:latin typeface="Georgia" pitchFamily="18" charset="0"/>
              </a:rPr>
              <a:t>The peripheral resistance is reduced by the generalized </a:t>
            </a:r>
            <a:r>
              <a:rPr lang="en-US" sz="2400" dirty="0" err="1" smtClean="0">
                <a:latin typeface="Georgia" pitchFamily="18" charset="0"/>
              </a:rPr>
              <a:t>vasodilation</a:t>
            </a:r>
            <a:r>
              <a:rPr lang="en-US" sz="2400" dirty="0" smtClean="0">
                <a:latin typeface="Georgia" pitchFamily="18" charset="0"/>
              </a:rPr>
              <a:t>, and this cause a fall in blood pressure</a:t>
            </a:r>
            <a:endParaRPr lang="en-IN" sz="2400" dirty="0" smtClean="0">
              <a:latin typeface="Georgia" pitchFamily="18" charset="0"/>
            </a:endParaRPr>
          </a:p>
          <a:p>
            <a:pPr lvl="1"/>
            <a:r>
              <a:rPr lang="en-US" sz="2400" dirty="0" smtClean="0">
                <a:latin typeface="Georgia" pitchFamily="18" charset="0"/>
              </a:rPr>
              <a:t>Rise in temperature also reduce the viscosity of the blood which reduce the blood pressure</a:t>
            </a:r>
          </a:p>
          <a:p>
            <a:r>
              <a:rPr lang="en-US" sz="2400" b="1" dirty="0" smtClean="0">
                <a:latin typeface="Georgia" pitchFamily="18" charset="0"/>
              </a:rPr>
              <a:t>General rise in temperature</a:t>
            </a:r>
            <a:endParaRPr lang="en-IN" sz="2400" b="1" dirty="0" smtClean="0">
              <a:latin typeface="Georgia" pitchFamily="18" charset="0"/>
            </a:endParaRPr>
          </a:p>
          <a:p>
            <a:pPr lvl="1"/>
            <a:r>
              <a:rPr lang="en-US" sz="2400" dirty="0" smtClean="0">
                <a:latin typeface="Georgia" pitchFamily="18" charset="0"/>
              </a:rPr>
              <a:t>As blood pass through the heated tissues it carry the heat in to other parts of the body, so if heating is extensive and prolonged a general rise in body temperature occurs</a:t>
            </a:r>
            <a:endParaRPr lang="en-IN" sz="2400" dirty="0" smtClean="0">
              <a:latin typeface="Georgia" pitchFamily="18" charset="0"/>
            </a:endParaRPr>
          </a:p>
          <a:p>
            <a:pPr lvl="1"/>
            <a:endParaRPr lang="en-IN" sz="2400" dirty="0" smtClean="0">
              <a:latin typeface="Georgia" pitchFamily="18" charset="0"/>
            </a:endParaRPr>
          </a:p>
          <a:p>
            <a:pPr lvl="0"/>
            <a:endParaRPr lang="en-IN"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1"/>
          <p:cNvSpPr>
            <a:spLocks noChangeArrowheads="1"/>
          </p:cNvSpPr>
          <p:nvPr/>
        </p:nvSpPr>
        <p:spPr bwMode="auto">
          <a:xfrm>
            <a:off x="381000" y="228600"/>
            <a:ext cx="8382000" cy="5232153"/>
          </a:xfrm>
          <a:prstGeom prst="rect">
            <a:avLst/>
          </a:prstGeom>
          <a:noFill/>
          <a:ln w="9525">
            <a:noFill/>
            <a:miter lim="800000"/>
            <a:headEnd/>
            <a:tailEnd/>
          </a:ln>
          <a:effectLst/>
        </p:spPr>
        <p:txBody>
          <a:bodyPr vert="horz" wrap="square" lIns="352314" tIns="152352" rIns="91440" bIns="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609600" algn="l"/>
              </a:tabLst>
            </a:pPr>
            <a:r>
              <a:rPr kumimoji="0" lang="en-US" sz="2400" b="1" i="0" u="none" strike="noStrike" cap="none" normalizeH="0" baseline="0" dirty="0" err="1" smtClean="0">
                <a:ln>
                  <a:noFill/>
                </a:ln>
                <a:solidFill>
                  <a:schemeClr val="tx1"/>
                </a:solidFill>
                <a:effectLst/>
                <a:latin typeface="Georgia" pitchFamily="18" charset="0"/>
                <a:ea typeface="DejaVu Sans"/>
                <a:cs typeface="DejaVu Sans"/>
              </a:rPr>
              <a:t>Neuro</a:t>
            </a:r>
            <a:r>
              <a:rPr kumimoji="0" lang="en-US" sz="2400" b="1" i="0" u="none" strike="noStrike" cap="none" normalizeH="0" baseline="0" dirty="0" smtClean="0">
                <a:ln>
                  <a:noFill/>
                </a:ln>
                <a:solidFill>
                  <a:schemeClr val="tx1"/>
                </a:solidFill>
                <a:effectLst/>
                <a:latin typeface="Georgia" pitchFamily="18" charset="0"/>
                <a:ea typeface="DejaVu Sans"/>
                <a:cs typeface="DejaVu Sans"/>
              </a:rPr>
              <a:t> Muscular effects</a:t>
            </a:r>
          </a:p>
          <a:p>
            <a:pPr marL="0" marR="0" lvl="0" indent="0" algn="just" defTabSz="914400" rtl="0" eaLnBrk="1" fontAlgn="base" latinLnBrk="0" hangingPunct="1">
              <a:lnSpc>
                <a:spcPct val="100000"/>
              </a:lnSpc>
              <a:spcBef>
                <a:spcPct val="0"/>
              </a:spcBef>
              <a:spcAft>
                <a:spcPct val="0"/>
              </a:spcAft>
              <a:buClrTx/>
              <a:buSzTx/>
              <a:buFontTx/>
              <a:buNone/>
              <a:tabLst>
                <a:tab pos="609600" algn="l"/>
              </a:tabLst>
            </a:pPr>
            <a:r>
              <a:rPr kumimoji="0" lang="en-US" sz="2400" b="1" i="0" u="none" strike="noStrike" cap="none" normalizeH="0" baseline="0" dirty="0" smtClean="0">
                <a:ln>
                  <a:noFill/>
                </a:ln>
                <a:solidFill>
                  <a:schemeClr val="tx1"/>
                </a:solidFill>
                <a:effectLst/>
                <a:latin typeface="Georgia" pitchFamily="18" charset="0"/>
                <a:ea typeface="DejaVu Sans"/>
                <a:cs typeface="DejaVu Sans"/>
              </a:rPr>
              <a:t>Change in nerve conduction velocity</a:t>
            </a:r>
          </a:p>
          <a:p>
            <a:pPr marL="0" marR="0" lvl="0" indent="0" algn="just" defTabSz="914400" rtl="0" eaLnBrk="0" fontAlgn="base" latinLnBrk="0" hangingPunct="0">
              <a:lnSpc>
                <a:spcPct val="100000"/>
              </a:lnSpc>
              <a:spcBef>
                <a:spcPct val="0"/>
              </a:spcBef>
              <a:spcAft>
                <a:spcPct val="0"/>
              </a:spcAft>
              <a:buClrTx/>
              <a:buSzTx/>
              <a:buFontTx/>
              <a:buChar char="•"/>
              <a:tabLst>
                <a:tab pos="609600" algn="l"/>
              </a:tabLst>
            </a:pPr>
            <a:r>
              <a:rPr kumimoji="0" lang="en-US" sz="2400" b="0" i="0" u="none" strike="noStrike" cap="none" normalizeH="0" baseline="0" dirty="0" smtClean="0">
                <a:ln>
                  <a:noFill/>
                </a:ln>
                <a:solidFill>
                  <a:schemeClr val="tx1"/>
                </a:solidFill>
                <a:effectLst/>
                <a:latin typeface="Georgia" pitchFamily="18" charset="0"/>
                <a:ea typeface="DejaVu Sans"/>
                <a:cs typeface="DejaVu Sans"/>
              </a:rPr>
              <a:t>Heat produce a sedative effect</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Char char="•"/>
              <a:tabLst>
                <a:tab pos="609600" algn="l"/>
              </a:tabLst>
            </a:pPr>
            <a:r>
              <a:rPr kumimoji="0" lang="en-US" sz="2400" b="0" i="0" u="none" strike="noStrike" cap="none" normalizeH="0" baseline="0" dirty="0" smtClean="0">
                <a:ln>
                  <a:noFill/>
                </a:ln>
                <a:solidFill>
                  <a:schemeClr val="tx1"/>
                </a:solidFill>
                <a:effectLst/>
                <a:latin typeface="Georgia" pitchFamily="18" charset="0"/>
                <a:ea typeface="DejaVu Sans"/>
                <a:cs typeface="DejaVu Sans"/>
              </a:rPr>
              <a:t>Increased temperature increases nerve conduction velocity and decrease conduction latency of sensory and motor nerve 2m/second in every 1ºC</a:t>
            </a:r>
          </a:p>
          <a:p>
            <a:pPr marL="0" marR="0" lvl="0" indent="0" algn="just" defTabSz="914400" rtl="0" eaLnBrk="0" fontAlgn="base" latinLnBrk="0" hangingPunct="0">
              <a:lnSpc>
                <a:spcPct val="100000"/>
              </a:lnSpc>
              <a:spcBef>
                <a:spcPct val="0"/>
              </a:spcBef>
              <a:spcAft>
                <a:spcPct val="0"/>
              </a:spcAft>
              <a:buClrTx/>
              <a:buSzTx/>
              <a:buFontTx/>
              <a:buNone/>
              <a:tabLst>
                <a:tab pos="609600" algn="l"/>
              </a:tabLst>
            </a:pPr>
            <a:r>
              <a:rPr kumimoji="0" lang="en-US" sz="2400" b="0" i="0" u="none" strike="noStrike" cap="none" normalizeH="0" baseline="0" dirty="0" smtClean="0">
                <a:ln>
                  <a:noFill/>
                </a:ln>
                <a:solidFill>
                  <a:schemeClr val="tx1"/>
                </a:solidFill>
                <a:effectLst/>
                <a:latin typeface="Georgia" pitchFamily="18" charset="0"/>
                <a:ea typeface="DejaVu Sans"/>
                <a:cs typeface="DejaVu Sans"/>
              </a:rPr>
              <a:t>These effects are still under research</a:t>
            </a:r>
            <a:r>
              <a:rPr kumimoji="0" lang="en-US" sz="2400" b="0" i="0" u="none" strike="noStrike" cap="none" normalizeH="0" baseline="0" dirty="0" smtClean="0">
                <a:ln>
                  <a:noFill/>
                </a:ln>
                <a:solidFill>
                  <a:schemeClr val="tx1"/>
                </a:solidFill>
                <a:effectLst/>
                <a:latin typeface="Georgia" pitchFamily="18" charset="0"/>
                <a:cs typeface="Arial" pitchFamily="34" charset="0"/>
              </a:rPr>
              <a:t> </a:t>
            </a:r>
          </a:p>
          <a:p>
            <a:pPr algn="just"/>
            <a:r>
              <a:rPr lang="en-US" sz="2400" b="1" dirty="0" smtClean="0">
                <a:latin typeface="Georgia" pitchFamily="18" charset="0"/>
              </a:rPr>
              <a:t>increased pain threshold</a:t>
            </a:r>
            <a:endParaRPr lang="en-IN" sz="2400" b="1" dirty="0" smtClean="0">
              <a:latin typeface="Georgia" pitchFamily="18" charset="0"/>
            </a:endParaRPr>
          </a:p>
          <a:p>
            <a:pPr lvl="0" algn="just"/>
            <a:r>
              <a:rPr lang="en-US" sz="2400" dirty="0" smtClean="0">
                <a:latin typeface="Georgia" pitchFamily="18" charset="0"/>
              </a:rPr>
              <a:t>Application of local heat can reduce the pain by activation of the spinal gating mechanism and reduction of ischemia and muscle spasm</a:t>
            </a:r>
            <a:endParaRPr lang="en-IN" sz="2400" dirty="0" smtClean="0">
              <a:latin typeface="Georgia" pitchFamily="18" charset="0"/>
            </a:endParaRPr>
          </a:p>
          <a:p>
            <a:pPr lvl="0" algn="just"/>
            <a:r>
              <a:rPr lang="en-US" sz="2400" dirty="0" smtClean="0">
                <a:latin typeface="Georgia" pitchFamily="18" charset="0"/>
              </a:rPr>
              <a:t>Heat stimulates the sensory receptors of the skin and it pass information to heat regulating centers.</a:t>
            </a:r>
            <a:endParaRPr lang="en-IN" sz="2400" dirty="0" smtClean="0">
              <a:latin typeface="Georgia"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096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8" name="Rectangle 6"/>
          <p:cNvSpPr>
            <a:spLocks noChangeArrowheads="1"/>
          </p:cNvSpPr>
          <p:nvPr/>
        </p:nvSpPr>
        <p:spPr bwMode="auto">
          <a:xfrm>
            <a:off x="228600" y="457200"/>
            <a:ext cx="8382000" cy="5190488"/>
          </a:xfrm>
          <a:prstGeom prst="rect">
            <a:avLst/>
          </a:prstGeom>
          <a:noFill/>
          <a:ln w="9525">
            <a:noFill/>
            <a:miter lim="800000"/>
            <a:headEnd/>
            <a:tailEnd/>
          </a:ln>
          <a:effectLst/>
        </p:spPr>
        <p:txBody>
          <a:bodyPr vert="horz" wrap="square" lIns="657018" tIns="111090" rIns="9144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914400" algn="l"/>
              </a:tabLst>
            </a:pPr>
            <a:r>
              <a:rPr kumimoji="0" lang="en-US" sz="2400" b="1" i="0" u="none" strike="noStrike" cap="none" normalizeH="0" baseline="0" dirty="0" smtClean="0">
                <a:ln>
                  <a:noFill/>
                </a:ln>
                <a:solidFill>
                  <a:schemeClr val="tx1"/>
                </a:solidFill>
                <a:effectLst/>
                <a:latin typeface="Georgia" pitchFamily="18" charset="0"/>
                <a:ea typeface="DejaVu Sans" charset="0"/>
                <a:cs typeface="DejaVu Sans" charset="0"/>
              </a:rPr>
              <a:t>Change in muscles</a:t>
            </a: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DejaVu Sans" charset="0"/>
                <a:cs typeface="DejaVu Sans" charset="0"/>
              </a:rPr>
              <a:t>Rise in temperature induces muscle relaxation and increases its efficiency</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DejaVu Sans" charset="0"/>
                <a:cs typeface="DejaVu Sans" charset="0"/>
              </a:rPr>
              <a:t>The strength and endurance of the muscle is found to be decreased during the initial (30mnts) after the application of deep or superficial heating</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r>
              <a:rPr kumimoji="0" lang="en-US" sz="2400" b="0" i="0" u="none" strike="noStrike" cap="none" normalizeH="0" baseline="0" dirty="0" smtClean="0">
                <a:ln>
                  <a:noFill/>
                </a:ln>
                <a:solidFill>
                  <a:schemeClr val="tx1"/>
                </a:solidFill>
                <a:effectLst/>
                <a:latin typeface="Georgia" pitchFamily="18" charset="0"/>
                <a:ea typeface="DejaVu Sans" charset="0"/>
                <a:cs typeface="DejaVu Sans" charset="0"/>
              </a:rPr>
              <a:t>This initial decrease in muscle strength is due to the change in the firing rate of type-II muscle spindle caused by heating.</a:t>
            </a:r>
          </a:p>
          <a:p>
            <a:pPr eaLnBrk="0" fontAlgn="base" hangingPunct="0">
              <a:spcBef>
                <a:spcPct val="0"/>
              </a:spcBef>
              <a:spcAft>
                <a:spcPct val="0"/>
              </a:spcAft>
              <a:buFontTx/>
              <a:buChar char="•"/>
              <a:tabLst>
                <a:tab pos="914400" algn="l"/>
              </a:tabLst>
            </a:pPr>
            <a:r>
              <a:rPr lang="en-US" sz="2400" dirty="0" smtClean="0">
                <a:latin typeface="Georgia" pitchFamily="18" charset="0"/>
                <a:ea typeface="DejaVu Sans" charset="0"/>
                <a:cs typeface="DejaVu Sans" charset="0"/>
              </a:rPr>
              <a:t>After 30 </a:t>
            </a:r>
            <a:r>
              <a:rPr lang="en-US" sz="2400" dirty="0" err="1" smtClean="0">
                <a:latin typeface="Georgia" pitchFamily="18" charset="0"/>
                <a:ea typeface="DejaVu Sans" charset="0"/>
                <a:cs typeface="DejaVu Sans" charset="0"/>
              </a:rPr>
              <a:t>mnts</a:t>
            </a:r>
            <a:r>
              <a:rPr lang="en-US" sz="2400" dirty="0" smtClean="0">
                <a:latin typeface="Georgia" pitchFamily="18" charset="0"/>
                <a:ea typeface="DejaVu Sans" charset="0"/>
                <a:cs typeface="DejaVu Sans" charset="0"/>
              </a:rPr>
              <a:t> and for the next 2 hours muscle strength gradually recovers and then increases to pretreatment level.</a:t>
            </a:r>
            <a:endParaRPr lang="en-US" sz="2400" dirty="0" smtClean="0">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Char char="•"/>
              <a:tabLst>
                <a:tab pos="914400" algn="l"/>
              </a:tabLst>
            </a:pP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914400" algn="l"/>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5" name="Rectangle 1"/>
          <p:cNvSpPr>
            <a:spLocks noChangeArrowheads="1"/>
          </p:cNvSpPr>
          <p:nvPr/>
        </p:nvSpPr>
        <p:spPr bwMode="auto">
          <a:xfrm>
            <a:off x="304800" y="381000"/>
            <a:ext cx="84582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914400" marR="0" lvl="2" indent="0" algn="just" defTabSz="914400" rtl="0" eaLnBrk="1" fontAlgn="base" latinLnBrk="0" hangingPunct="1">
              <a:lnSpc>
                <a:spcPct val="100000"/>
              </a:lnSpc>
              <a:spcBef>
                <a:spcPct val="0"/>
              </a:spcBef>
              <a:spcAft>
                <a:spcPct val="0"/>
              </a:spcAft>
              <a:buClrTx/>
              <a:buSzTx/>
              <a:buFontTx/>
              <a:buChar char=""/>
              <a:tabLst>
                <a:tab pos="914400" algn="l"/>
              </a:tabLst>
            </a:pPr>
            <a:r>
              <a:rPr kumimoji="0" lang="en-US" sz="2400" b="1" i="0" u="none" strike="noStrike" cap="none" normalizeH="0" baseline="0" dirty="0" smtClean="0">
                <a:ln>
                  <a:noFill/>
                </a:ln>
                <a:solidFill>
                  <a:srgbClr val="FF0000"/>
                </a:solidFill>
                <a:effectLst/>
                <a:latin typeface="Georgia" pitchFamily="18" charset="0"/>
                <a:ea typeface="DejaVu Sans"/>
                <a:cs typeface="DejaVu Sans"/>
              </a:rPr>
              <a:t>SIMPLE TO UNDERSTAND</a:t>
            </a:r>
          </a:p>
          <a:p>
            <a:pPr marL="914400" marR="0" lvl="2" indent="0" algn="just" defTabSz="914400" rtl="0" eaLnBrk="1" fontAlgn="base" latinLnBrk="0" hangingPunct="1">
              <a:lnSpc>
                <a:spcPct val="100000"/>
              </a:lnSpc>
              <a:spcBef>
                <a:spcPct val="0"/>
              </a:spcBef>
              <a:spcAft>
                <a:spcPct val="0"/>
              </a:spcAft>
              <a:buClrTx/>
              <a:buSzTx/>
              <a:tabLst>
                <a:tab pos="914400" algn="l"/>
              </a:tabLst>
            </a:pPr>
            <a:r>
              <a:rPr kumimoji="0" lang="en-US" sz="2400" b="0" i="0" u="none" strike="noStrike" cap="none" normalizeH="0" baseline="0" dirty="0" smtClean="0">
                <a:ln>
                  <a:noFill/>
                </a:ln>
                <a:solidFill>
                  <a:schemeClr val="tx1"/>
                </a:solidFill>
                <a:effectLst/>
                <a:latin typeface="Georgia" pitchFamily="18" charset="0"/>
                <a:ea typeface="DejaVu Sans"/>
                <a:cs typeface="DejaVu Sans"/>
              </a:rPr>
              <a:t>Heat energy transfer from a point of higher concentration to a point of lower concentration</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a:p>
            <a:pPr marL="914400" marR="0" lvl="2" indent="0" algn="just" defTabSz="914400" rtl="0" eaLnBrk="0" fontAlgn="base" latinLnBrk="0" hangingPunct="0">
              <a:lnSpc>
                <a:spcPct val="100000"/>
              </a:lnSpc>
              <a:spcBef>
                <a:spcPct val="0"/>
              </a:spcBef>
              <a:spcAft>
                <a:spcPct val="0"/>
              </a:spcAft>
              <a:buClrTx/>
              <a:buSzTx/>
              <a:tabLst>
                <a:tab pos="914400" algn="l"/>
              </a:tabLst>
            </a:pPr>
            <a:r>
              <a:rPr kumimoji="0" lang="en-US" sz="2400" b="0" i="0" u="none" strike="noStrike" cap="none" normalizeH="0" baseline="0" dirty="0" smtClean="0">
                <a:ln>
                  <a:noFill/>
                </a:ln>
                <a:solidFill>
                  <a:schemeClr val="tx1"/>
                </a:solidFill>
                <a:effectLst/>
                <a:latin typeface="Georgia" pitchFamily="18" charset="0"/>
                <a:ea typeface="DejaVu Sans"/>
                <a:cs typeface="DejaVu Sans"/>
              </a:rPr>
              <a:t>Heat can be transferred to a body or from a body by conduction, convection, conversion, radiation and evaporation.</a:t>
            </a:r>
            <a:endParaRPr kumimoji="0" lang="en-US" sz="2400" b="0" i="0" u="none" strike="noStrike" cap="none" normalizeH="0" baseline="0" dirty="0" smtClean="0">
              <a:ln>
                <a:noFill/>
              </a:ln>
              <a:solidFill>
                <a:schemeClr val="tx1"/>
              </a:solidFill>
              <a:effectLst/>
              <a:latin typeface="Georgia" pitchFamily="18" charset="0"/>
              <a:cs typeface="Arial"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238</TotalTime>
  <Words>1420</Words>
  <Application>Microsoft Office PowerPoint</Application>
  <PresentationFormat>On-screen Show (4:3)</PresentationFormat>
  <Paragraphs>144</Paragraphs>
  <Slides>25</Slides>
  <Notes>1</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Office Theme</vt:lpstr>
      <vt:lpstr>Slide 1</vt:lpstr>
      <vt:lpstr>Slide 2</vt:lpstr>
      <vt:lpstr>Slide 3</vt:lpstr>
      <vt:lpstr>Slide 4</vt:lpstr>
      <vt:lpstr>Slide 5</vt:lpstr>
      <vt:lpstr>Slide 6</vt:lpstr>
      <vt:lpstr>Slide 7</vt:lpstr>
      <vt:lpstr>Slide 8</vt:lpstr>
      <vt:lpstr>Slide 9</vt:lpstr>
      <vt:lpstr> Heating by conduction is the result of energy exchange by direct collision between the molecules (molecular agitation) of two materials at different temperature through physical contact. The faster moving molecules in the warmer material collide with molecules in the cooler material and cause them to accelerate </vt:lpstr>
      <vt:lpstr>HEAT BY CONVECTION: Here the heat transfer occurs by the result of direct contact between a circulating medium (fluid or air) and another material of a different temperature.Here the transmission occurs by the physical movements of the molecules over the cooler body parts eg- whirl pool, hydrotherapy and saline bath. </vt:lpstr>
      <vt:lpstr>HEAT BY CONVERSION: Here the heat is produced from the conversion of a non thermal form of energy such as mechanical or electrical in to heat. Ultrasound – which is a mechanical form of energy, is converted in to heat when applied to a tissue. The ultrasound waves causes vibration of the molecules in the tissues, thereby generating friction between molecules resulting in an increased tissue temperature </vt:lpstr>
      <vt:lpstr> Heating by radiation involves the direct transfer of energy from a material with higher temperature to a material with lower temperature by electromagnetic radiation with out any intervening medium or contact, (IRR,UVR etc..)  The rate of temperature increases depends on the intensity of the radiation, size of the are been treated, distance of source from the treatment area and the angle of the tissue kept. </vt:lpstr>
      <vt:lpstr>For evaporation a material should absorb an energy and thus change its form from a liquid to gas or vapor. In human body the heat is absorbed by the liquid on the skin surface and cools the skin as it turns in to a gaseous state. Eg- when a vapo coolant spray is heated by the warm skin it change from its liquid form to a vapor state, during this process the spray absorbs heat and leaves the skin to cool. </vt:lpstr>
      <vt:lpstr>CONTRAST BATH</vt:lpstr>
      <vt:lpstr>Paraffin wax bath</vt:lpstr>
      <vt:lpstr>Slide 17</vt:lpstr>
      <vt:lpstr>Slide 18</vt:lpstr>
      <vt:lpstr>Slide 19</vt:lpstr>
      <vt:lpstr>Slide 20</vt:lpstr>
      <vt:lpstr>Slide 21</vt:lpstr>
      <vt:lpstr>Slide 22</vt:lpstr>
      <vt:lpstr>Slide 23</vt:lpstr>
      <vt:lpstr>Slide 24</vt:lpstr>
      <vt:lpstr>Slide 25</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Administrator</dc:creator>
  <cp:lastModifiedBy>padmakshan</cp:lastModifiedBy>
  <cp:revision>4</cp:revision>
  <dcterms:created xsi:type="dcterms:W3CDTF">2006-08-16T00:00:00Z</dcterms:created>
  <dcterms:modified xsi:type="dcterms:W3CDTF">2020-06-23T07:09:26Z</dcterms:modified>
</cp:coreProperties>
</file>