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308" r:id="rId3"/>
    <p:sldId id="309" r:id="rId4"/>
    <p:sldId id="310" r:id="rId5"/>
    <p:sldId id="311" r:id="rId6"/>
    <p:sldId id="312" r:id="rId7"/>
    <p:sldId id="305" r:id="rId8"/>
    <p:sldId id="307" r:id="rId9"/>
    <p:sldId id="302" r:id="rId10"/>
    <p:sldId id="257" r:id="rId11"/>
    <p:sldId id="258" r:id="rId12"/>
    <p:sldId id="259" r:id="rId13"/>
    <p:sldId id="260" r:id="rId14"/>
    <p:sldId id="266" r:id="rId15"/>
    <p:sldId id="265" r:id="rId16"/>
    <p:sldId id="264" r:id="rId17"/>
    <p:sldId id="263" r:id="rId18"/>
    <p:sldId id="262" r:id="rId19"/>
    <p:sldId id="261" r:id="rId20"/>
    <p:sldId id="267" r:id="rId21"/>
    <p:sldId id="293" r:id="rId22"/>
    <p:sldId id="275" r:id="rId23"/>
    <p:sldId id="348" r:id="rId24"/>
    <p:sldId id="349" r:id="rId25"/>
    <p:sldId id="351" r:id="rId26"/>
    <p:sldId id="350" r:id="rId27"/>
    <p:sldId id="352" r:id="rId28"/>
    <p:sldId id="353" r:id="rId29"/>
    <p:sldId id="354" r:id="rId30"/>
    <p:sldId id="276" r:id="rId31"/>
    <p:sldId id="296" r:id="rId32"/>
    <p:sldId id="355" r:id="rId33"/>
    <p:sldId id="356" r:id="rId34"/>
    <p:sldId id="357" r:id="rId35"/>
    <p:sldId id="358" r:id="rId36"/>
    <p:sldId id="295" r:id="rId37"/>
    <p:sldId id="274" r:id="rId38"/>
    <p:sldId id="297" r:id="rId39"/>
    <p:sldId id="298" r:id="rId40"/>
    <p:sldId id="299" r:id="rId41"/>
    <p:sldId id="273" r:id="rId42"/>
    <p:sldId id="313" r:id="rId43"/>
    <p:sldId id="316" r:id="rId44"/>
    <p:sldId id="314" r:id="rId45"/>
    <p:sldId id="317" r:id="rId46"/>
    <p:sldId id="315" r:id="rId47"/>
    <p:sldId id="318" r:id="rId48"/>
    <p:sldId id="271" r:id="rId49"/>
    <p:sldId id="319" r:id="rId50"/>
    <p:sldId id="320" r:id="rId51"/>
    <p:sldId id="321" r:id="rId52"/>
    <p:sldId id="269" r:id="rId53"/>
    <p:sldId id="332" r:id="rId54"/>
    <p:sldId id="326" r:id="rId55"/>
    <p:sldId id="327" r:id="rId56"/>
    <p:sldId id="324" r:id="rId57"/>
    <p:sldId id="330" r:id="rId58"/>
    <p:sldId id="325" r:id="rId59"/>
    <p:sldId id="333" r:id="rId60"/>
    <p:sldId id="334" r:id="rId61"/>
    <p:sldId id="335" r:id="rId62"/>
    <p:sldId id="277" r:id="rId63"/>
    <p:sldId id="340" r:id="rId64"/>
    <p:sldId id="336" r:id="rId65"/>
    <p:sldId id="337" r:id="rId66"/>
    <p:sldId id="338" r:id="rId67"/>
    <p:sldId id="339" r:id="rId68"/>
    <p:sldId id="341" r:id="rId69"/>
    <p:sldId id="343" r:id="rId70"/>
    <p:sldId id="344" r:id="rId71"/>
    <p:sldId id="345" r:id="rId72"/>
    <p:sldId id="281" r:id="rId73"/>
    <p:sldId id="342" r:id="rId74"/>
    <p:sldId id="346" r:id="rId75"/>
    <p:sldId id="347" r:id="rId76"/>
    <p:sldId id="279" r:id="rId77"/>
    <p:sldId id="278" r:id="rId78"/>
    <p:sldId id="282" r:id="rId79"/>
    <p:sldId id="283" r:id="rId80"/>
    <p:sldId id="284" r:id="rId81"/>
    <p:sldId id="285" r:id="rId82"/>
    <p:sldId id="286" r:id="rId83"/>
    <p:sldId id="287" r:id="rId84"/>
    <p:sldId id="288" r:id="rId85"/>
    <p:sldId id="300" r:id="rId86"/>
    <p:sldId id="289" r:id="rId87"/>
    <p:sldId id="290" r:id="rId88"/>
    <p:sldId id="291" r:id="rId89"/>
    <p:sldId id="292" r:id="rId90"/>
    <p:sldId id="301"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32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8F0534B-B537-4C5A-BDCB-7BC5E6C899A7}" type="datetimeFigureOut">
              <a:rPr lang="en-IN" smtClean="0"/>
              <a:t>21-03-2024</a:t>
            </a:fld>
            <a:endParaRPr lang="en-IN"/>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IN"/>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0A27E1C-1B9E-4FB3-8417-6344BEF14308}"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0534B-B537-4C5A-BDCB-7BC5E6C899A7}" type="datetimeFigureOut">
              <a:rPr lang="en-IN" smtClean="0"/>
              <a:t>21-03-2024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A27E1C-1B9E-4FB3-8417-6344BEF14308}"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0534B-B537-4C5A-BDCB-7BC5E6C899A7}" type="datetimeFigureOut">
              <a:rPr lang="en-IN" smtClean="0"/>
              <a:t>21-03-2024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A27E1C-1B9E-4FB3-8417-6344BEF14308}"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8F0534B-B537-4C5A-BDCB-7BC5E6C899A7}" type="datetimeFigureOut">
              <a:rPr lang="en-IN" smtClean="0"/>
              <a:t>21-03-2024</a:t>
            </a:fld>
            <a:endParaRPr lang="en-IN"/>
          </a:p>
        </p:txBody>
      </p:sp>
      <p:sp>
        <p:nvSpPr>
          <p:cNvPr id="9" name="Slide Number Placeholder 8"/>
          <p:cNvSpPr>
            <a:spLocks noGrp="1"/>
          </p:cNvSpPr>
          <p:nvPr>
            <p:ph type="sldNum" sz="quarter" idx="15"/>
          </p:nvPr>
        </p:nvSpPr>
        <p:spPr/>
        <p:txBody>
          <a:bodyPr rtlCol="0"/>
          <a:lstStyle/>
          <a:p>
            <a:fld id="{60A27E1C-1B9E-4FB3-8417-6344BEF14308}" type="slidenum">
              <a:rPr lang="en-IN" smtClean="0"/>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8F0534B-B537-4C5A-BDCB-7BC5E6C899A7}" type="datetimeFigureOut">
              <a:rPr lang="en-IN" smtClean="0"/>
              <a:t>21-03-2024</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0A27E1C-1B9E-4FB3-8417-6344BEF14308}"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8F0534B-B537-4C5A-BDCB-7BC5E6C899A7}" type="datetimeFigureOut">
              <a:rPr lang="en-IN" smtClean="0"/>
              <a:t>21-03-2024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0A27E1C-1B9E-4FB3-8417-6344BEF14308}" type="slidenum">
              <a:rPr lang="en-IN" smtClean="0"/>
              <a:t>‹#›</a:t>
            </a:fld>
            <a:endParaRPr lang="en-IN"/>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8F0534B-B537-4C5A-BDCB-7BC5E6C899A7}" type="datetimeFigureOut">
              <a:rPr lang="en-IN" smtClean="0"/>
              <a:t>21-03-2024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0A27E1C-1B9E-4FB3-8417-6344BEF14308}" type="slidenum">
              <a:rPr lang="en-IN" smtClean="0"/>
              <a:t>‹#›</a:t>
            </a:fld>
            <a:endParaRPr lang="en-IN"/>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8F0534B-B537-4C5A-BDCB-7BC5E6C899A7}" type="datetimeFigureOut">
              <a:rPr lang="en-IN" smtClean="0"/>
              <a:t>21-03-2024</a:t>
            </a:fld>
            <a:endParaRPr lang="en-IN"/>
          </a:p>
        </p:txBody>
      </p:sp>
      <p:sp>
        <p:nvSpPr>
          <p:cNvPr id="7" name="Slide Number Placeholder 6"/>
          <p:cNvSpPr>
            <a:spLocks noGrp="1"/>
          </p:cNvSpPr>
          <p:nvPr>
            <p:ph type="sldNum" sz="quarter" idx="11"/>
          </p:nvPr>
        </p:nvSpPr>
        <p:spPr/>
        <p:txBody>
          <a:bodyPr rtlCol="0"/>
          <a:lstStyle/>
          <a:p>
            <a:fld id="{60A27E1C-1B9E-4FB3-8417-6344BEF14308}" type="slidenum">
              <a:rPr lang="en-IN" smtClean="0"/>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0534B-B537-4C5A-BDCB-7BC5E6C899A7}" type="datetimeFigureOut">
              <a:rPr lang="en-IN" smtClean="0"/>
              <a:t>21-03-2024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0A27E1C-1B9E-4FB3-8417-6344BEF14308}"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8F0534B-B537-4C5A-BDCB-7BC5E6C899A7}" type="datetimeFigureOut">
              <a:rPr lang="en-IN" smtClean="0"/>
              <a:t>21-03-2024</a:t>
            </a:fld>
            <a:endParaRPr lang="en-IN"/>
          </a:p>
        </p:txBody>
      </p:sp>
      <p:sp>
        <p:nvSpPr>
          <p:cNvPr id="22" name="Slide Number Placeholder 21"/>
          <p:cNvSpPr>
            <a:spLocks noGrp="1"/>
          </p:cNvSpPr>
          <p:nvPr>
            <p:ph type="sldNum" sz="quarter" idx="15"/>
          </p:nvPr>
        </p:nvSpPr>
        <p:spPr/>
        <p:txBody>
          <a:bodyPr rtlCol="0"/>
          <a:lstStyle/>
          <a:p>
            <a:fld id="{60A27E1C-1B9E-4FB3-8417-6344BEF14308}" type="slidenum">
              <a:rPr lang="en-IN" smtClean="0"/>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8F0534B-B537-4C5A-BDCB-7BC5E6C899A7}" type="datetimeFigureOut">
              <a:rPr lang="en-IN" smtClean="0"/>
              <a:t>21-03-2024</a:t>
            </a:fld>
            <a:endParaRPr lang="en-IN"/>
          </a:p>
        </p:txBody>
      </p:sp>
      <p:sp>
        <p:nvSpPr>
          <p:cNvPr id="18" name="Slide Number Placeholder 17"/>
          <p:cNvSpPr>
            <a:spLocks noGrp="1"/>
          </p:cNvSpPr>
          <p:nvPr>
            <p:ph type="sldNum" sz="quarter" idx="11"/>
          </p:nvPr>
        </p:nvSpPr>
        <p:spPr/>
        <p:txBody>
          <a:bodyPr rtlCol="0"/>
          <a:lstStyle/>
          <a:p>
            <a:fld id="{60A27E1C-1B9E-4FB3-8417-6344BEF14308}" type="slidenum">
              <a:rPr lang="en-IN" smtClean="0"/>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8F0534B-B537-4C5A-BDCB-7BC5E6C899A7}" type="datetimeFigureOut">
              <a:rPr lang="en-IN" smtClean="0"/>
              <a:t>21-03-2024</a:t>
            </a:fld>
            <a:endParaRPr lang="en-IN"/>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0A27E1C-1B9E-4FB3-8417-6344BEF14308}"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forbesindia.com/article/independence-day-special/economic-milestone-nationalisation-of-banks-(1969)/38415/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forbesindia.com/article/independence-special-2021/from-desperation-to-global-superpower-how-indias-landmark-1991-reforms-actually-played-out/69991/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forbesindia.com/article/take-one-big-story-of-the-day/postmergers-big-banks-arent-gobbling-up-smaller-ones-not-yet/75351/1"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rbi.org.in/Scripts/AnnualPublications.aspx?head=Trend%20and%20Progress%20of%20Banking%20in%20India"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www.forbesindia.com/article/take-one-big-story-of-the-day/payments-banks-why-theyll-be-tested-as-they-aim-to-become-bigger-stronger/85009/1"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www.forbesindia.com/article/take-one-big-story-of-the-day/out-of-the-woods-how-small-finance-bank-staged-a-smart-recovery/85153/1"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www.forbesindia.com/article/explainers/commercial-banks-in-india/91443/1"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dirty="0" smtClean="0"/>
              <a:t>Introduction to Commercial Banking </a:t>
            </a:r>
            <a:endParaRPr lang="en-IN" dirty="0"/>
          </a:p>
        </p:txBody>
      </p:sp>
      <p:sp>
        <p:nvSpPr>
          <p:cNvPr id="3" name="Subtitle 2"/>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238879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What is commercial Bank</a:t>
            </a:r>
            <a:endParaRPr lang="en-IN" dirty="0"/>
          </a:p>
        </p:txBody>
      </p:sp>
      <p:sp>
        <p:nvSpPr>
          <p:cNvPr id="3" name="Content Placeholder 2"/>
          <p:cNvSpPr>
            <a:spLocks noGrp="1"/>
          </p:cNvSpPr>
          <p:nvPr>
            <p:ph sz="quarter" idx="1"/>
          </p:nvPr>
        </p:nvSpPr>
        <p:spPr>
          <a:xfrm>
            <a:off x="457200" y="1052736"/>
            <a:ext cx="8229600" cy="5073427"/>
          </a:xfrm>
        </p:spPr>
        <p:txBody>
          <a:bodyPr>
            <a:normAutofit fontScale="92500"/>
          </a:bodyPr>
          <a:lstStyle/>
          <a:p>
            <a:pPr>
              <a:lnSpc>
                <a:spcPct val="160000"/>
              </a:lnSpc>
            </a:pPr>
            <a:r>
              <a:rPr lang="en-US" dirty="0" smtClean="0"/>
              <a:t>Is</a:t>
            </a:r>
            <a:r>
              <a:rPr lang="en-US" dirty="0"/>
              <a:t> a kind of financial institution that carries all the operations related to deposit and withdrawal of money for the general public, providing loans for investment, and other such activities. </a:t>
            </a:r>
            <a:endParaRPr lang="en-US" dirty="0" smtClean="0"/>
          </a:p>
          <a:p>
            <a:pPr>
              <a:lnSpc>
                <a:spcPct val="160000"/>
              </a:lnSpc>
            </a:pPr>
            <a:r>
              <a:rPr lang="en-US" dirty="0" smtClean="0"/>
              <a:t>These </a:t>
            </a:r>
            <a:r>
              <a:rPr lang="en-US" dirty="0"/>
              <a:t>banks are profit-making institutions and do business only to make a profit</a:t>
            </a:r>
            <a:r>
              <a:rPr lang="en-US" dirty="0" smtClean="0"/>
              <a:t>.</a:t>
            </a:r>
          </a:p>
          <a:p>
            <a:pPr>
              <a:lnSpc>
                <a:spcPct val="160000"/>
              </a:lnSpc>
            </a:pPr>
            <a:r>
              <a:rPr lang="en-US" dirty="0" smtClean="0"/>
              <a:t>Is the one that lends money to potential borrowers, accepts deposits, offers other banking services , opening savings account and other small business.</a:t>
            </a:r>
            <a:endParaRPr lang="en-IN" dirty="0"/>
          </a:p>
        </p:txBody>
      </p:sp>
    </p:spTree>
    <p:extLst>
      <p:ext uri="{BB962C8B-B14F-4D97-AF65-F5344CB8AC3E}">
        <p14:creationId xmlns:p14="http://schemas.microsoft.com/office/powerpoint/2010/main" val="2619200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commercial Banks / Institutions</a:t>
            </a:r>
            <a:endParaRPr lang="en-IN" dirty="0"/>
          </a:p>
        </p:txBody>
      </p:sp>
      <p:sp>
        <p:nvSpPr>
          <p:cNvPr id="3" name="Content Placeholder 2"/>
          <p:cNvSpPr>
            <a:spLocks noGrp="1"/>
          </p:cNvSpPr>
          <p:nvPr>
            <p:ph sz="quarter" idx="1"/>
          </p:nvPr>
        </p:nvSpPr>
        <p:spPr/>
        <p:txBody>
          <a:bodyPr>
            <a:normAutofit fontScale="92500"/>
          </a:bodyPr>
          <a:lstStyle/>
          <a:p>
            <a:pPr>
              <a:lnSpc>
                <a:spcPct val="150000"/>
              </a:lnSpc>
            </a:pPr>
            <a:r>
              <a:rPr lang="en-US" dirty="0" smtClean="0"/>
              <a:t>Non </a:t>
            </a:r>
            <a:r>
              <a:rPr lang="en-US" dirty="0"/>
              <a:t>commercial bank is also referred to as investment bank </a:t>
            </a:r>
            <a:r>
              <a:rPr lang="en-US" dirty="0" smtClean="0"/>
              <a:t>which offers </a:t>
            </a:r>
            <a:r>
              <a:rPr lang="en-US" dirty="0"/>
              <a:t>money on long term basis and doesn't contribute to credit creation</a:t>
            </a:r>
            <a:r>
              <a:rPr lang="en-US" dirty="0" smtClean="0"/>
              <a:t>. </a:t>
            </a:r>
          </a:p>
          <a:p>
            <a:pPr>
              <a:lnSpc>
                <a:spcPct val="150000"/>
              </a:lnSpc>
            </a:pPr>
            <a:r>
              <a:rPr lang="en-US" dirty="0"/>
              <a:t>insurance firms, venture capitalists, currency exchanges, some microloan </a:t>
            </a:r>
            <a:r>
              <a:rPr lang="en-US" dirty="0" smtClean="0"/>
              <a:t>organizations.</a:t>
            </a:r>
          </a:p>
          <a:p>
            <a:pPr>
              <a:lnSpc>
                <a:spcPct val="150000"/>
              </a:lnSpc>
            </a:pPr>
            <a:r>
              <a:rPr lang="en-US" dirty="0" smtClean="0"/>
              <a:t>These </a:t>
            </a:r>
            <a:r>
              <a:rPr lang="en-US" dirty="0"/>
              <a:t>non-bank financial institutions provide services that are not necessarily suited to banks, serve as competition to banks, and specialize in sectors or groups.</a:t>
            </a:r>
            <a:endParaRPr lang="en-IN" dirty="0"/>
          </a:p>
        </p:txBody>
      </p:sp>
    </p:spTree>
    <p:extLst>
      <p:ext uri="{BB962C8B-B14F-4D97-AF65-F5344CB8AC3E}">
        <p14:creationId xmlns:p14="http://schemas.microsoft.com/office/powerpoint/2010/main" val="2585822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77528" y="188640"/>
            <a:ext cx="6788943" cy="593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67247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8229600" cy="5433467"/>
          </a:xfrm>
        </p:spPr>
        <p:txBody>
          <a:bodyPr>
            <a:normAutofit lnSpcReduction="10000"/>
          </a:bodyPr>
          <a:lstStyle/>
          <a:p>
            <a:pPr>
              <a:lnSpc>
                <a:spcPct val="150000"/>
              </a:lnSpc>
            </a:pPr>
            <a:r>
              <a:rPr lang="en-US" dirty="0" smtClean="0"/>
              <a:t>Commercial </a:t>
            </a:r>
            <a:r>
              <a:rPr lang="en-US" dirty="0"/>
              <a:t>bank is a financial institution that performs operations related to deposit and withdrawal of money for the public, provides loans for investment, and carries out other similar activities.  </a:t>
            </a:r>
            <a:endParaRPr lang="en-US" dirty="0" smtClean="0"/>
          </a:p>
          <a:p>
            <a:pPr>
              <a:lnSpc>
                <a:spcPct val="150000"/>
              </a:lnSpc>
            </a:pPr>
            <a:r>
              <a:rPr lang="en-US" dirty="0" smtClean="0"/>
              <a:t>The </a:t>
            </a:r>
            <a:r>
              <a:rPr lang="en-US" dirty="0"/>
              <a:t>two main functions of a commercial bank are lending and borrowing. </a:t>
            </a:r>
            <a:endParaRPr lang="en-US" dirty="0" smtClean="0"/>
          </a:p>
          <a:p>
            <a:pPr>
              <a:lnSpc>
                <a:spcPct val="150000"/>
              </a:lnSpc>
            </a:pPr>
            <a:r>
              <a:rPr lang="en-US" dirty="0" smtClean="0"/>
              <a:t>They </a:t>
            </a:r>
            <a:r>
              <a:rPr lang="en-US" dirty="0"/>
              <a:t>play a crucial role in the country's financial system by smoothing the flow of funds, offering banking products and services, and contributing to economic growth.</a:t>
            </a:r>
            <a:endParaRPr lang="en-IN" dirty="0"/>
          </a:p>
        </p:txBody>
      </p:sp>
    </p:spTree>
    <p:extLst>
      <p:ext uri="{BB962C8B-B14F-4D97-AF65-F5344CB8AC3E}">
        <p14:creationId xmlns:p14="http://schemas.microsoft.com/office/powerpoint/2010/main" val="2327321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075240" cy="432048"/>
          </a:xfrm>
        </p:spPr>
        <p:txBody>
          <a:bodyPr>
            <a:normAutofit fontScale="90000"/>
          </a:bodyPr>
          <a:lstStyle/>
          <a:p>
            <a:r>
              <a:rPr lang="en-US" b="1" dirty="0" smtClean="0"/>
              <a:t/>
            </a:r>
            <a:br>
              <a:rPr lang="en-US" b="1" dirty="0" smtClean="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smtClean="0"/>
              <a:t/>
            </a:r>
            <a:br>
              <a:rPr lang="en-US" b="1" dirty="0" smtClean="0"/>
            </a:br>
            <a:r>
              <a:rPr lang="en-US" b="1" dirty="0"/>
              <a:t/>
            </a:r>
            <a:br>
              <a:rPr lang="en-US" b="1" dirty="0"/>
            </a:br>
            <a:r>
              <a:rPr lang="en-US" b="1" dirty="0" smtClean="0"/>
              <a:t/>
            </a:r>
            <a:br>
              <a:rPr lang="en-US" b="1" dirty="0" smtClean="0"/>
            </a:br>
            <a:r>
              <a:rPr lang="en-US" b="1" dirty="0" smtClean="0"/>
              <a:t>Evolution </a:t>
            </a:r>
            <a:r>
              <a:rPr lang="en-US" b="1" dirty="0"/>
              <a:t>of commercial banks in India</a:t>
            </a:r>
            <a:br>
              <a:rPr lang="en-US" b="1" dirty="0"/>
            </a:br>
            <a:endParaRPr lang="en-IN" dirty="0"/>
          </a:p>
        </p:txBody>
      </p:sp>
      <p:sp>
        <p:nvSpPr>
          <p:cNvPr id="3" name="Content Placeholder 2"/>
          <p:cNvSpPr>
            <a:spLocks noGrp="1"/>
          </p:cNvSpPr>
          <p:nvPr>
            <p:ph sz="quarter" idx="1"/>
          </p:nvPr>
        </p:nvSpPr>
        <p:spPr>
          <a:xfrm>
            <a:off x="457200" y="1196752"/>
            <a:ext cx="7467600" cy="5277200"/>
          </a:xfrm>
        </p:spPr>
        <p:txBody>
          <a:bodyPr>
            <a:normAutofit fontScale="77500" lnSpcReduction="20000"/>
          </a:bodyPr>
          <a:lstStyle/>
          <a:p>
            <a:pPr>
              <a:lnSpc>
                <a:spcPct val="170000"/>
              </a:lnSpc>
            </a:pPr>
            <a:r>
              <a:rPr lang="en-US" dirty="0"/>
              <a:t>The evolution of commercial banks in India spans several centuries, reflecting changes in economic policies, banking regulations, and technological advancements. Let's look at the evolution of commercial banks in India</a:t>
            </a:r>
            <a:r>
              <a:rPr lang="en-US" dirty="0" smtClean="0"/>
              <a:t>:</a:t>
            </a:r>
          </a:p>
          <a:p>
            <a:pPr>
              <a:lnSpc>
                <a:spcPct val="170000"/>
              </a:lnSpc>
            </a:pPr>
            <a:r>
              <a:rPr lang="en-IN" b="1" dirty="0"/>
              <a:t>Pre-independence era (pre-1947):</a:t>
            </a:r>
          </a:p>
          <a:p>
            <a:pPr>
              <a:lnSpc>
                <a:spcPct val="170000"/>
              </a:lnSpc>
            </a:pPr>
            <a:r>
              <a:rPr lang="en-IN" b="1" dirty="0"/>
              <a:t>Post-independence and nationalisation (1947-1969):</a:t>
            </a:r>
          </a:p>
          <a:p>
            <a:pPr>
              <a:lnSpc>
                <a:spcPct val="170000"/>
              </a:lnSpc>
            </a:pPr>
            <a:r>
              <a:rPr lang="en-US" b="1" dirty="0" err="1"/>
              <a:t>Liberalisation</a:t>
            </a:r>
            <a:r>
              <a:rPr lang="en-US" b="1" dirty="0"/>
              <a:t> and technological advancements (1991 onward):</a:t>
            </a:r>
          </a:p>
          <a:p>
            <a:pPr>
              <a:lnSpc>
                <a:spcPct val="170000"/>
              </a:lnSpc>
            </a:pPr>
            <a:r>
              <a:rPr lang="en-US" b="1" dirty="0"/>
              <a:t>Consolidation and regulatory changes (2000s onward):</a:t>
            </a:r>
          </a:p>
          <a:p>
            <a:pPr>
              <a:lnSpc>
                <a:spcPct val="170000"/>
              </a:lnSpc>
            </a:pPr>
            <a:r>
              <a:rPr lang="en-IN" b="1" dirty="0"/>
              <a:t>Current landscape (2020s onward):</a:t>
            </a:r>
          </a:p>
          <a:p>
            <a:endParaRPr lang="en-IN" dirty="0"/>
          </a:p>
        </p:txBody>
      </p:sp>
    </p:spTree>
    <p:extLst>
      <p:ext uri="{BB962C8B-B14F-4D97-AF65-F5344CB8AC3E}">
        <p14:creationId xmlns:p14="http://schemas.microsoft.com/office/powerpoint/2010/main" val="2193556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Pre-independence era (pre-1947):</a:t>
            </a:r>
            <a:br>
              <a:rPr lang="en-IN" b="1" dirty="0"/>
            </a:br>
            <a:endParaRPr lang="en-IN" dirty="0"/>
          </a:p>
        </p:txBody>
      </p:sp>
      <p:sp>
        <p:nvSpPr>
          <p:cNvPr id="3" name="Content Placeholder 2"/>
          <p:cNvSpPr>
            <a:spLocks noGrp="1"/>
          </p:cNvSpPr>
          <p:nvPr>
            <p:ph sz="quarter" idx="1"/>
          </p:nvPr>
        </p:nvSpPr>
        <p:spPr>
          <a:xfrm>
            <a:off x="457200" y="1124744"/>
            <a:ext cx="8229600" cy="5001419"/>
          </a:xfrm>
        </p:spPr>
        <p:txBody>
          <a:bodyPr>
            <a:normAutofit fontScale="85000" lnSpcReduction="10000"/>
          </a:bodyPr>
          <a:lstStyle/>
          <a:p>
            <a:pPr fontAlgn="base">
              <a:lnSpc>
                <a:spcPct val="160000"/>
              </a:lnSpc>
            </a:pPr>
            <a:r>
              <a:rPr lang="en-US" dirty="0"/>
              <a:t>The origins of modern banking in India can be traced back to the 18th century when European trading companies established banks for conducting financial transactions.</a:t>
            </a:r>
          </a:p>
          <a:p>
            <a:pPr fontAlgn="base">
              <a:lnSpc>
                <a:spcPct val="160000"/>
              </a:lnSpc>
            </a:pPr>
            <a:r>
              <a:rPr lang="en-US" dirty="0"/>
              <a:t>The Bank of Hindustan (1770) and the General Bank of India (1786) were among the earliest banks in the subcontinent.</a:t>
            </a:r>
          </a:p>
          <a:p>
            <a:pPr>
              <a:lnSpc>
                <a:spcPct val="160000"/>
              </a:lnSpc>
            </a:pPr>
            <a:r>
              <a:rPr lang="en-US" dirty="0"/>
              <a:t>The State Bank of India (SBI) was established as the Bank of Calcutta in 1806. It later merged with the Bank of Bombay and the Bank of Madras in 1921 to form the Imperial Bank of India, eventually becoming the State Bank of India in 1955.</a:t>
            </a:r>
            <a:endParaRPr lang="en-IN" dirty="0"/>
          </a:p>
        </p:txBody>
      </p:sp>
    </p:spTree>
    <p:extLst>
      <p:ext uri="{BB962C8B-B14F-4D97-AF65-F5344CB8AC3E}">
        <p14:creationId xmlns:p14="http://schemas.microsoft.com/office/powerpoint/2010/main" val="5051709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1143000"/>
          </a:xfrm>
        </p:spPr>
        <p:txBody>
          <a:bodyPr>
            <a:normAutofit fontScale="90000"/>
          </a:bodyPr>
          <a:lstStyle/>
          <a:p>
            <a:r>
              <a:rPr lang="en-IN" b="1" dirty="0" smtClean="0"/>
              <a:t/>
            </a:r>
            <a:br>
              <a:rPr lang="en-IN" b="1" dirty="0" smtClean="0"/>
            </a:br>
            <a:r>
              <a:rPr lang="en-IN" b="1" dirty="0" smtClean="0"/>
              <a:t>Post-independence </a:t>
            </a:r>
            <a:r>
              <a:rPr lang="en-IN" b="1" dirty="0"/>
              <a:t>and nationalisation (1947-1969</a:t>
            </a:r>
            <a:r>
              <a:rPr lang="en-IN" b="1" dirty="0" smtClean="0"/>
              <a:t>)</a:t>
            </a:r>
            <a:r>
              <a:rPr lang="en-IN" b="1" dirty="0"/>
              <a:t/>
            </a:r>
            <a:br>
              <a:rPr lang="en-IN" b="1" dirty="0"/>
            </a:br>
            <a:endParaRPr lang="en-IN" dirty="0"/>
          </a:p>
        </p:txBody>
      </p:sp>
      <p:sp>
        <p:nvSpPr>
          <p:cNvPr id="3" name="Content Placeholder 2"/>
          <p:cNvSpPr>
            <a:spLocks noGrp="1"/>
          </p:cNvSpPr>
          <p:nvPr>
            <p:ph sz="quarter" idx="1"/>
          </p:nvPr>
        </p:nvSpPr>
        <p:spPr>
          <a:xfrm>
            <a:off x="457200" y="1268760"/>
            <a:ext cx="8229600" cy="4857403"/>
          </a:xfrm>
        </p:spPr>
        <p:txBody>
          <a:bodyPr>
            <a:normAutofit lnSpcReduction="10000"/>
          </a:bodyPr>
          <a:lstStyle/>
          <a:p>
            <a:pPr fontAlgn="base">
              <a:lnSpc>
                <a:spcPct val="150000"/>
              </a:lnSpc>
            </a:pPr>
            <a:r>
              <a:rPr lang="en-US" dirty="0"/>
              <a:t>After gaining independence in 1947, India witnessed a series of banking reforms to foster economic development.</a:t>
            </a:r>
          </a:p>
          <a:p>
            <a:pPr fontAlgn="base">
              <a:lnSpc>
                <a:spcPct val="150000"/>
              </a:lnSpc>
            </a:pPr>
            <a:r>
              <a:rPr lang="en-US" dirty="0"/>
              <a:t>The Banking Regulation Act of 1949 provided the regulatory framework for banking operations.</a:t>
            </a:r>
          </a:p>
          <a:p>
            <a:pPr>
              <a:lnSpc>
                <a:spcPct val="150000"/>
              </a:lnSpc>
            </a:pPr>
            <a:r>
              <a:rPr lang="en-US" dirty="0"/>
              <a:t>In 1969, the Indian government </a:t>
            </a:r>
            <a:r>
              <a:rPr lang="en-US" dirty="0" err="1">
                <a:hlinkClick r:id="rId2"/>
              </a:rPr>
              <a:t>nationalised</a:t>
            </a:r>
            <a:r>
              <a:rPr lang="en-US" dirty="0">
                <a:hlinkClick r:id="rId2"/>
              </a:rPr>
              <a:t> 14 major banks</a:t>
            </a:r>
            <a:r>
              <a:rPr lang="en-US" dirty="0"/>
              <a:t> to achieve social and economic objectives, including increased credit flow to priority sectors like agriculture and small-scale industries.</a:t>
            </a:r>
            <a:endParaRPr lang="en-IN" dirty="0"/>
          </a:p>
        </p:txBody>
      </p:sp>
    </p:spTree>
    <p:extLst>
      <p:ext uri="{BB962C8B-B14F-4D97-AF65-F5344CB8AC3E}">
        <p14:creationId xmlns:p14="http://schemas.microsoft.com/office/powerpoint/2010/main" val="574906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Liberalization </a:t>
            </a:r>
            <a:r>
              <a:rPr lang="en-US" b="1" dirty="0"/>
              <a:t>and technological advancements (1991 onward):</a:t>
            </a:r>
            <a:br>
              <a:rPr lang="en-US" b="1" dirty="0"/>
            </a:br>
            <a:endParaRPr lang="en-IN" dirty="0"/>
          </a:p>
        </p:txBody>
      </p:sp>
      <p:sp>
        <p:nvSpPr>
          <p:cNvPr id="3" name="Content Placeholder 2"/>
          <p:cNvSpPr>
            <a:spLocks noGrp="1"/>
          </p:cNvSpPr>
          <p:nvPr>
            <p:ph sz="quarter" idx="1"/>
          </p:nvPr>
        </p:nvSpPr>
        <p:spPr/>
        <p:txBody>
          <a:bodyPr>
            <a:normAutofit lnSpcReduction="10000"/>
          </a:bodyPr>
          <a:lstStyle/>
          <a:p>
            <a:pPr fontAlgn="base">
              <a:lnSpc>
                <a:spcPct val="150000"/>
              </a:lnSpc>
            </a:pPr>
            <a:r>
              <a:rPr lang="en-US" dirty="0"/>
              <a:t>Through the</a:t>
            </a:r>
            <a:r>
              <a:rPr lang="en-US" dirty="0">
                <a:hlinkClick r:id="rId2"/>
              </a:rPr>
              <a:t> economic </a:t>
            </a:r>
            <a:r>
              <a:rPr lang="en-US" dirty="0" err="1">
                <a:hlinkClick r:id="rId2"/>
              </a:rPr>
              <a:t>liberalisation</a:t>
            </a:r>
            <a:r>
              <a:rPr lang="en-US" dirty="0">
                <a:hlinkClick r:id="rId2"/>
              </a:rPr>
              <a:t> </a:t>
            </a:r>
            <a:r>
              <a:rPr lang="en-US" dirty="0"/>
              <a:t>of 1991, the government initiated financial sector reforms to promote competition and efficiency.</a:t>
            </a:r>
          </a:p>
          <a:p>
            <a:pPr fontAlgn="base">
              <a:lnSpc>
                <a:spcPct val="150000"/>
              </a:lnSpc>
            </a:pPr>
            <a:r>
              <a:rPr lang="en-US" dirty="0"/>
              <a:t>The entry of private and foreign banks introduced a new era of competition and innovation in the banking sector.</a:t>
            </a:r>
          </a:p>
          <a:p>
            <a:pPr>
              <a:lnSpc>
                <a:spcPct val="150000"/>
              </a:lnSpc>
            </a:pPr>
            <a:r>
              <a:rPr lang="en-US" dirty="0"/>
              <a:t>Technological advancements </a:t>
            </a:r>
            <a:r>
              <a:rPr lang="en-US" dirty="0" err="1"/>
              <a:t>revolutionised</a:t>
            </a:r>
            <a:r>
              <a:rPr lang="en-US" dirty="0"/>
              <a:t> banking operations, leading to the establishment of online banking services.</a:t>
            </a:r>
            <a:endParaRPr lang="en-IN" dirty="0"/>
          </a:p>
        </p:txBody>
      </p:sp>
    </p:spTree>
    <p:extLst>
      <p:ext uri="{BB962C8B-B14F-4D97-AF65-F5344CB8AC3E}">
        <p14:creationId xmlns:p14="http://schemas.microsoft.com/office/powerpoint/2010/main" val="3468521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Consolidation and regulatory changes (2000s onward):</a:t>
            </a:r>
            <a:br>
              <a:rPr lang="en-US" b="1" dirty="0"/>
            </a:br>
            <a:endParaRPr lang="en-IN" dirty="0"/>
          </a:p>
        </p:txBody>
      </p:sp>
      <p:sp>
        <p:nvSpPr>
          <p:cNvPr id="3" name="Content Placeholder 2"/>
          <p:cNvSpPr>
            <a:spLocks noGrp="1"/>
          </p:cNvSpPr>
          <p:nvPr>
            <p:ph sz="quarter" idx="1"/>
          </p:nvPr>
        </p:nvSpPr>
        <p:spPr/>
        <p:txBody>
          <a:bodyPr>
            <a:normAutofit/>
          </a:bodyPr>
          <a:lstStyle/>
          <a:p>
            <a:pPr fontAlgn="base">
              <a:lnSpc>
                <a:spcPct val="150000"/>
              </a:lnSpc>
            </a:pPr>
            <a:r>
              <a:rPr lang="en-US" dirty="0"/>
              <a:t>In the 2000s, there was a </a:t>
            </a:r>
            <a:r>
              <a:rPr lang="en-US" dirty="0">
                <a:hlinkClick r:id="rId2"/>
              </a:rPr>
              <a:t>trend of mergers and acquisitions in the banking sector</a:t>
            </a:r>
            <a:r>
              <a:rPr lang="en-US" dirty="0"/>
              <a:t>, leading to the consolidation of banks for enhanced efficiency and scale.</a:t>
            </a:r>
          </a:p>
          <a:p>
            <a:pPr>
              <a:lnSpc>
                <a:spcPct val="150000"/>
              </a:lnSpc>
            </a:pPr>
            <a:r>
              <a:rPr lang="en-US" dirty="0"/>
              <a:t>The Reserve Bank of India (RBI) implemented Basel regulations to strengthen the banking system.</a:t>
            </a:r>
            <a:endParaRPr lang="en-IN" dirty="0"/>
          </a:p>
        </p:txBody>
      </p:sp>
    </p:spTree>
    <p:extLst>
      <p:ext uri="{BB962C8B-B14F-4D97-AF65-F5344CB8AC3E}">
        <p14:creationId xmlns:p14="http://schemas.microsoft.com/office/powerpoint/2010/main" val="3206085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Current landscape (2020s onward):</a:t>
            </a:r>
            <a:br>
              <a:rPr lang="en-IN" b="1" dirty="0"/>
            </a:br>
            <a:endParaRPr lang="en-IN" dirty="0"/>
          </a:p>
        </p:txBody>
      </p:sp>
      <p:sp>
        <p:nvSpPr>
          <p:cNvPr id="3" name="Content Placeholder 2"/>
          <p:cNvSpPr>
            <a:spLocks noGrp="1"/>
          </p:cNvSpPr>
          <p:nvPr>
            <p:ph sz="quarter" idx="1"/>
          </p:nvPr>
        </p:nvSpPr>
        <p:spPr>
          <a:xfrm>
            <a:off x="457200" y="1196752"/>
            <a:ext cx="8229600" cy="4929411"/>
          </a:xfrm>
        </p:spPr>
        <p:txBody>
          <a:bodyPr>
            <a:normAutofit/>
          </a:bodyPr>
          <a:lstStyle/>
          <a:p>
            <a:pPr fontAlgn="base">
              <a:lnSpc>
                <a:spcPct val="150000"/>
              </a:lnSpc>
            </a:pPr>
            <a:r>
              <a:rPr lang="en-US" dirty="0"/>
              <a:t>Digital banking, mobile banking, and </a:t>
            </a:r>
            <a:r>
              <a:rPr lang="en-US" dirty="0" err="1"/>
              <a:t>fintech</a:t>
            </a:r>
            <a:r>
              <a:rPr lang="en-US" dirty="0"/>
              <a:t> collaborations have become prominent features of the commercial banking landscape.</a:t>
            </a:r>
          </a:p>
          <a:p>
            <a:pPr>
              <a:lnSpc>
                <a:spcPct val="150000"/>
              </a:lnSpc>
            </a:pPr>
            <a:r>
              <a:rPr lang="en-US" dirty="0"/>
              <a:t>The RBI focuses on maintaining financial stability, promoting financial inclusion, and addressing emerging challenges such as </a:t>
            </a:r>
            <a:r>
              <a:rPr lang="en-US" dirty="0" err="1"/>
              <a:t>cybersecurity</a:t>
            </a:r>
            <a:r>
              <a:rPr lang="en-US" dirty="0"/>
              <a:t> risks.</a:t>
            </a:r>
            <a:endParaRPr lang="en-IN" dirty="0"/>
          </a:p>
        </p:txBody>
      </p:sp>
    </p:spTree>
    <p:extLst>
      <p:ext uri="{BB962C8B-B14F-4D97-AF65-F5344CB8AC3E}">
        <p14:creationId xmlns:p14="http://schemas.microsoft.com/office/powerpoint/2010/main" val="3992029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836712"/>
            <a:ext cx="7467600" cy="5132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5907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Public sector banks</a:t>
            </a:r>
            <a:br>
              <a:rPr lang="en-IN" b="1" dirty="0"/>
            </a:br>
            <a:endParaRPr lang="en-IN" dirty="0"/>
          </a:p>
        </p:txBody>
      </p:sp>
      <p:sp>
        <p:nvSpPr>
          <p:cNvPr id="3" name="Content Placeholder 2"/>
          <p:cNvSpPr>
            <a:spLocks noGrp="1"/>
          </p:cNvSpPr>
          <p:nvPr>
            <p:ph sz="quarter" idx="1"/>
          </p:nvPr>
        </p:nvSpPr>
        <p:spPr>
          <a:xfrm>
            <a:off x="457200" y="1340768"/>
            <a:ext cx="7467600" cy="5133184"/>
          </a:xfrm>
        </p:spPr>
        <p:txBody>
          <a:bodyPr>
            <a:normAutofit fontScale="92500" lnSpcReduction="10000"/>
          </a:bodyPr>
          <a:lstStyle/>
          <a:p>
            <a:pPr>
              <a:lnSpc>
                <a:spcPct val="160000"/>
              </a:lnSpc>
            </a:pPr>
            <a:r>
              <a:rPr lang="en-US" dirty="0"/>
              <a:t>Public sector banks are government-owned banks where the majority of the ownership lies with the government. </a:t>
            </a:r>
            <a:endParaRPr lang="en-US" dirty="0" smtClean="0"/>
          </a:p>
          <a:p>
            <a:pPr>
              <a:lnSpc>
                <a:spcPct val="160000"/>
              </a:lnSpc>
            </a:pPr>
            <a:r>
              <a:rPr lang="en-US" dirty="0" smtClean="0"/>
              <a:t>Examples </a:t>
            </a:r>
            <a:r>
              <a:rPr lang="en-US" dirty="0"/>
              <a:t>include the State Bank of India (SBI), Punjab National Bank (PNB), and Bank of Baroda. </a:t>
            </a:r>
            <a:endParaRPr lang="en-US" dirty="0" smtClean="0"/>
          </a:p>
          <a:p>
            <a:pPr>
              <a:lnSpc>
                <a:spcPct val="160000"/>
              </a:lnSpc>
            </a:pPr>
            <a:r>
              <a:rPr lang="en-US" dirty="0" smtClean="0"/>
              <a:t>These </a:t>
            </a:r>
            <a:r>
              <a:rPr lang="en-US" dirty="0"/>
              <a:t>banks play a crucial role in implementing government policies related to financial inclusion and priority sector lending</a:t>
            </a:r>
            <a:r>
              <a:rPr lang="en-US" dirty="0" smtClean="0"/>
              <a:t>.</a:t>
            </a:r>
          </a:p>
          <a:p>
            <a:pPr>
              <a:lnSpc>
                <a:spcPct val="160000"/>
              </a:lnSpc>
            </a:pPr>
            <a:r>
              <a:rPr lang="en-US" dirty="0" smtClean="0"/>
              <a:t>There are 12 public sector banks as on date.</a:t>
            </a:r>
            <a:endParaRPr lang="en-IN" dirty="0"/>
          </a:p>
        </p:txBody>
      </p:sp>
    </p:spTree>
    <p:extLst>
      <p:ext uri="{BB962C8B-B14F-4D97-AF65-F5344CB8AC3E}">
        <p14:creationId xmlns:p14="http://schemas.microsoft.com/office/powerpoint/2010/main" val="18337188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advantages of public sector banks include</a:t>
            </a:r>
            <a:endParaRPr lang="en-IN" dirty="0"/>
          </a:p>
        </p:txBody>
      </p:sp>
      <p:sp>
        <p:nvSpPr>
          <p:cNvPr id="3" name="Content Placeholder 2"/>
          <p:cNvSpPr>
            <a:spLocks noGrp="1"/>
          </p:cNvSpPr>
          <p:nvPr>
            <p:ph sz="quarter" idx="1"/>
          </p:nvPr>
        </p:nvSpPr>
        <p:spPr/>
        <p:txBody>
          <a:bodyPr>
            <a:normAutofit/>
          </a:bodyPr>
          <a:lstStyle/>
          <a:p>
            <a:pPr fontAlgn="base">
              <a:lnSpc>
                <a:spcPct val="150000"/>
              </a:lnSpc>
            </a:pPr>
            <a:r>
              <a:rPr lang="en-US" dirty="0"/>
              <a:t>Low-interest charges on loans</a:t>
            </a:r>
          </a:p>
          <a:p>
            <a:pPr fontAlgn="base">
              <a:lnSpc>
                <a:spcPct val="150000"/>
              </a:lnSpc>
            </a:pPr>
            <a:r>
              <a:rPr lang="en-US" dirty="0"/>
              <a:t>High-interest rate on deposits</a:t>
            </a:r>
          </a:p>
          <a:p>
            <a:pPr fontAlgn="base">
              <a:lnSpc>
                <a:spcPct val="150000"/>
              </a:lnSpc>
            </a:pPr>
            <a:r>
              <a:rPr lang="en-US" dirty="0"/>
              <a:t>Full job security for employees</a:t>
            </a:r>
          </a:p>
          <a:p>
            <a:pPr fontAlgn="base">
              <a:lnSpc>
                <a:spcPct val="150000"/>
              </a:lnSpc>
            </a:pPr>
            <a:r>
              <a:rPr lang="en-US" dirty="0"/>
              <a:t>Offers its services to a large customer base</a:t>
            </a:r>
          </a:p>
          <a:p>
            <a:pPr fontAlgn="base">
              <a:lnSpc>
                <a:spcPct val="150000"/>
              </a:lnSpc>
            </a:pPr>
            <a:r>
              <a:rPr lang="en-US" dirty="0"/>
              <a:t>Offers financial services through multiple branches</a:t>
            </a:r>
          </a:p>
          <a:p>
            <a:pPr fontAlgn="base">
              <a:lnSpc>
                <a:spcPct val="150000"/>
              </a:lnSpc>
            </a:pPr>
            <a:r>
              <a:rPr lang="en-US" dirty="0"/>
              <a:t>Offers its services to the rural areas too</a:t>
            </a:r>
          </a:p>
          <a:p>
            <a:pPr>
              <a:lnSpc>
                <a:spcPct val="150000"/>
              </a:lnSpc>
            </a:pPr>
            <a:endParaRPr lang="en-IN" dirty="0"/>
          </a:p>
        </p:txBody>
      </p:sp>
    </p:spTree>
    <p:extLst>
      <p:ext uri="{BB962C8B-B14F-4D97-AF65-F5344CB8AC3E}">
        <p14:creationId xmlns:p14="http://schemas.microsoft.com/office/powerpoint/2010/main" val="3742077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224107383"/>
              </p:ext>
            </p:extLst>
          </p:nvPr>
        </p:nvGraphicFramePr>
        <p:xfrm>
          <a:off x="395536" y="548680"/>
          <a:ext cx="8229600" cy="4256680"/>
        </p:xfrm>
        <a:graphic>
          <a:graphicData uri="http://schemas.openxmlformats.org/drawingml/2006/table">
            <a:tbl>
              <a:tblPr/>
              <a:tblGrid>
                <a:gridCol w="4114800"/>
                <a:gridCol w="4114800"/>
              </a:tblGrid>
              <a:tr h="423777">
                <a:tc>
                  <a:txBody>
                    <a:bodyPr/>
                    <a:lstStyle/>
                    <a:p>
                      <a:pPr algn="l" fontAlgn="base"/>
                      <a:r>
                        <a:rPr lang="en-IN" sz="1800" b="1" dirty="0">
                          <a:solidFill>
                            <a:srgbClr val="333333"/>
                          </a:solidFill>
                          <a:effectLst/>
                          <a:latin typeface="inherit"/>
                        </a:rPr>
                        <a:t>Bank</a:t>
                      </a:r>
                      <a:endParaRPr lang="en-IN" sz="1800" dirty="0">
                        <a:solidFill>
                          <a:srgbClr val="333333"/>
                        </a:solidFill>
                        <a:effectLst/>
                      </a:endParaRP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base"/>
                      <a:r>
                        <a:rPr lang="en-IN" sz="1800" b="1">
                          <a:solidFill>
                            <a:srgbClr val="333333"/>
                          </a:solidFill>
                          <a:effectLst/>
                          <a:latin typeface="inherit"/>
                        </a:rPr>
                        <a:t>Headquarter</a:t>
                      </a:r>
                      <a:endParaRPr lang="en-IN" sz="1800">
                        <a:solidFill>
                          <a:srgbClr val="333333"/>
                        </a:solidFill>
                        <a:effectLst/>
                      </a:endParaRP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State Bank of India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Mumbai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Bank of Baroda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dirty="0">
                          <a:solidFill>
                            <a:srgbClr val="333333"/>
                          </a:solidFill>
                          <a:effectLst/>
                        </a:rPr>
                        <a:t>Vadodara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Punjab National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New Delhi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Union Bank of India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Mumbai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Indian Overseas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Chennai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Canara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Bengaluru</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Indian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Chennai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dirty="0">
                          <a:solidFill>
                            <a:srgbClr val="333333"/>
                          </a:solidFill>
                          <a:effectLst/>
                        </a:rPr>
                        <a:t>UCO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Kolkata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Bank of India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dirty="0">
                          <a:solidFill>
                            <a:srgbClr val="333333"/>
                          </a:solidFill>
                          <a:effectLst/>
                        </a:rPr>
                        <a:t>Mumbai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18714605"/>
              </p:ext>
            </p:extLst>
          </p:nvPr>
        </p:nvGraphicFramePr>
        <p:xfrm>
          <a:off x="395536" y="4797152"/>
          <a:ext cx="8229600" cy="1277004"/>
        </p:xfrm>
        <a:graphic>
          <a:graphicData uri="http://schemas.openxmlformats.org/drawingml/2006/table">
            <a:tbl>
              <a:tblPr/>
              <a:tblGrid>
                <a:gridCol w="4114800"/>
                <a:gridCol w="4114800"/>
              </a:tblGrid>
              <a:tr h="423777">
                <a:tc>
                  <a:txBody>
                    <a:bodyPr/>
                    <a:lstStyle/>
                    <a:p>
                      <a:pPr fontAlgn="base"/>
                      <a:r>
                        <a:rPr lang="en-IN" sz="1800">
                          <a:solidFill>
                            <a:srgbClr val="333333"/>
                          </a:solidFill>
                          <a:effectLst/>
                        </a:rPr>
                        <a:t>Central Bank of India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Mumbai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Bank of Maharashtra</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a:solidFill>
                            <a:srgbClr val="333333"/>
                          </a:solidFill>
                          <a:effectLst/>
                        </a:rPr>
                        <a:t>Pune</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423777">
                <a:tc>
                  <a:txBody>
                    <a:bodyPr/>
                    <a:lstStyle/>
                    <a:p>
                      <a:pPr fontAlgn="base"/>
                      <a:r>
                        <a:rPr lang="en-IN" sz="1800">
                          <a:solidFill>
                            <a:srgbClr val="333333"/>
                          </a:solidFill>
                          <a:effectLst/>
                        </a:rPr>
                        <a:t>Punjab &amp; Sind Bank</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1800" dirty="0">
                          <a:solidFill>
                            <a:srgbClr val="333333"/>
                          </a:solidFill>
                          <a:effectLst/>
                        </a:rPr>
                        <a:t>New Delhi</a:t>
                      </a:r>
                    </a:p>
                  </a:txBody>
                  <a:tcPr marL="75674" marR="75674" marT="75674" marB="7567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3200712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90066"/>
          </a:xfrm>
        </p:spPr>
        <p:txBody>
          <a:bodyPr>
            <a:normAutofit fontScale="90000"/>
          </a:bodyPr>
          <a:lstStyle/>
          <a:p>
            <a:r>
              <a:rPr lang="en-US" dirty="0"/>
              <a:t>Public Sector Banks </a:t>
            </a:r>
            <a:r>
              <a:rPr lang="en-US" dirty="0" smtClean="0"/>
              <a:t>Advantages</a:t>
            </a:r>
            <a:endParaRPr lang="en-IN" dirty="0"/>
          </a:p>
        </p:txBody>
      </p:sp>
      <p:sp>
        <p:nvSpPr>
          <p:cNvPr id="3" name="Content Placeholder 2"/>
          <p:cNvSpPr>
            <a:spLocks noGrp="1"/>
          </p:cNvSpPr>
          <p:nvPr>
            <p:ph sz="quarter" idx="1"/>
          </p:nvPr>
        </p:nvSpPr>
        <p:spPr>
          <a:xfrm>
            <a:off x="457200" y="1052736"/>
            <a:ext cx="7467600" cy="5421216"/>
          </a:xfrm>
        </p:spPr>
        <p:txBody>
          <a:bodyPr>
            <a:normAutofit fontScale="92500"/>
          </a:bodyPr>
          <a:lstStyle/>
          <a:p>
            <a:pPr algn="just">
              <a:lnSpc>
                <a:spcPct val="150000"/>
              </a:lnSpc>
            </a:pPr>
            <a:r>
              <a:rPr lang="en-US" dirty="0"/>
              <a:t>Financial Inclusion</a:t>
            </a:r>
          </a:p>
          <a:p>
            <a:pPr algn="just">
              <a:lnSpc>
                <a:spcPct val="150000"/>
              </a:lnSpc>
            </a:pPr>
            <a:r>
              <a:rPr lang="en-US" dirty="0"/>
              <a:t>Public sector banks expand banking services to remote areas, promoting financial inclusion for underserved populations. For example, State Bank of India has over 22,000 branches, enabling wider access to banking </a:t>
            </a:r>
            <a:r>
              <a:rPr lang="en-US" dirty="0" smtClean="0"/>
              <a:t>facilities.</a:t>
            </a:r>
          </a:p>
          <a:p>
            <a:pPr algn="just">
              <a:lnSpc>
                <a:spcPct val="150000"/>
              </a:lnSpc>
            </a:pPr>
            <a:r>
              <a:rPr lang="en-US" dirty="0"/>
              <a:t>Government Backing</a:t>
            </a:r>
          </a:p>
          <a:p>
            <a:pPr algn="just">
              <a:lnSpc>
                <a:spcPct val="150000"/>
              </a:lnSpc>
            </a:pPr>
            <a:r>
              <a:rPr lang="en-US" dirty="0"/>
              <a:t>Public sector banks enjoy government support, ensuring stability and confidence for depositors and </a:t>
            </a:r>
            <a:r>
              <a:rPr lang="en-US" dirty="0" smtClean="0"/>
              <a:t>investors.</a:t>
            </a:r>
            <a:endParaRPr lang="en-IN" dirty="0"/>
          </a:p>
        </p:txBody>
      </p:sp>
    </p:spTree>
    <p:extLst>
      <p:ext uri="{BB962C8B-B14F-4D97-AF65-F5344CB8AC3E}">
        <p14:creationId xmlns:p14="http://schemas.microsoft.com/office/powerpoint/2010/main" val="1168825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8363272" cy="6141296"/>
          </a:xfrm>
        </p:spPr>
        <p:txBody>
          <a:bodyPr>
            <a:normAutofit fontScale="92500" lnSpcReduction="20000"/>
          </a:bodyPr>
          <a:lstStyle/>
          <a:p>
            <a:pPr>
              <a:lnSpc>
                <a:spcPct val="150000"/>
              </a:lnSpc>
            </a:pPr>
            <a:r>
              <a:rPr lang="en-US" b="1" dirty="0"/>
              <a:t>Social </a:t>
            </a:r>
            <a:r>
              <a:rPr lang="en-US" b="1" dirty="0" smtClean="0"/>
              <a:t>Welfare:</a:t>
            </a:r>
            <a:endParaRPr lang="en-US" b="1" dirty="0"/>
          </a:p>
          <a:p>
            <a:pPr>
              <a:lnSpc>
                <a:spcPct val="150000"/>
              </a:lnSpc>
            </a:pPr>
            <a:r>
              <a:rPr lang="en-US" dirty="0"/>
              <a:t>These banks actively participate in social welfare initiatives, such as priority sector lending. </a:t>
            </a:r>
            <a:endParaRPr lang="en-US" dirty="0" smtClean="0"/>
          </a:p>
          <a:p>
            <a:pPr>
              <a:lnSpc>
                <a:spcPct val="150000"/>
              </a:lnSpc>
            </a:pPr>
            <a:r>
              <a:rPr lang="en-US" dirty="0" smtClean="0"/>
              <a:t>Around </a:t>
            </a:r>
            <a:r>
              <a:rPr lang="en-US" dirty="0"/>
              <a:t>40% of public sector bank lending is directed towards sectors like agriculture, micro, small, and medium enterprises (MSMEs), benefiting the overall economy.</a:t>
            </a:r>
          </a:p>
          <a:p>
            <a:pPr>
              <a:lnSpc>
                <a:spcPct val="150000"/>
              </a:lnSpc>
            </a:pPr>
            <a:endParaRPr lang="en-US" dirty="0"/>
          </a:p>
          <a:p>
            <a:pPr>
              <a:lnSpc>
                <a:spcPct val="150000"/>
              </a:lnSpc>
            </a:pPr>
            <a:r>
              <a:rPr lang="en-US" b="1" dirty="0"/>
              <a:t>Affordable </a:t>
            </a:r>
            <a:r>
              <a:rPr lang="en-US" b="1" dirty="0" smtClean="0"/>
              <a:t>Credit:</a:t>
            </a:r>
            <a:endParaRPr lang="en-US" b="1" dirty="0"/>
          </a:p>
          <a:p>
            <a:pPr>
              <a:lnSpc>
                <a:spcPct val="150000"/>
              </a:lnSpc>
            </a:pPr>
            <a:r>
              <a:rPr lang="en-US" dirty="0"/>
              <a:t>Public sector banks often provide loans at competitive interest rates, making credit more accessible and </a:t>
            </a:r>
            <a:r>
              <a:rPr lang="en-US" dirty="0" smtClean="0"/>
              <a:t>affordable.</a:t>
            </a:r>
          </a:p>
          <a:p>
            <a:pPr>
              <a:lnSpc>
                <a:spcPct val="150000"/>
              </a:lnSpc>
            </a:pPr>
            <a:r>
              <a:rPr lang="en-US" dirty="0" smtClean="0"/>
              <a:t>For </a:t>
            </a:r>
            <a:r>
              <a:rPr lang="en-US" dirty="0"/>
              <a:t>instance, </a:t>
            </a:r>
            <a:r>
              <a:rPr lang="en-US" dirty="0" err="1"/>
              <a:t>Canara</a:t>
            </a:r>
            <a:r>
              <a:rPr lang="en-US" dirty="0"/>
              <a:t> Bank offers home loans at attractive rates, facilitating homeownership.</a:t>
            </a:r>
          </a:p>
          <a:p>
            <a:pPr>
              <a:lnSpc>
                <a:spcPct val="150000"/>
              </a:lnSpc>
            </a:pPr>
            <a:endParaRPr lang="en-US" dirty="0"/>
          </a:p>
        </p:txBody>
      </p:sp>
    </p:spTree>
    <p:extLst>
      <p:ext uri="{BB962C8B-B14F-4D97-AF65-F5344CB8AC3E}">
        <p14:creationId xmlns:p14="http://schemas.microsoft.com/office/powerpoint/2010/main" val="155949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60648"/>
            <a:ext cx="8147248" cy="6213304"/>
          </a:xfrm>
        </p:spPr>
        <p:txBody>
          <a:bodyPr>
            <a:normAutofit fontScale="92500" lnSpcReduction="10000"/>
          </a:bodyPr>
          <a:lstStyle/>
          <a:p>
            <a:pPr>
              <a:lnSpc>
                <a:spcPct val="150000"/>
              </a:lnSpc>
            </a:pPr>
            <a:r>
              <a:rPr lang="en-US" b="1" dirty="0"/>
              <a:t>Long-term Financing:</a:t>
            </a:r>
          </a:p>
          <a:p>
            <a:pPr>
              <a:lnSpc>
                <a:spcPct val="150000"/>
              </a:lnSpc>
            </a:pPr>
            <a:r>
              <a:rPr lang="en-US" dirty="0"/>
              <a:t>Public sector banks have the capacity to provide long-term financing for infrastructure projects. </a:t>
            </a:r>
            <a:endParaRPr lang="en-US" dirty="0" smtClean="0"/>
          </a:p>
          <a:p>
            <a:pPr>
              <a:lnSpc>
                <a:spcPct val="150000"/>
              </a:lnSpc>
            </a:pPr>
            <a:r>
              <a:rPr lang="en-US" dirty="0" smtClean="0"/>
              <a:t>For </a:t>
            </a:r>
            <a:r>
              <a:rPr lang="en-US" dirty="0"/>
              <a:t>instance, Punjab National Bank has supported infrastructure development with loans exceeding Rs. 1.75 lakh </a:t>
            </a:r>
            <a:r>
              <a:rPr lang="en-US" dirty="0" err="1"/>
              <a:t>crore</a:t>
            </a:r>
            <a:r>
              <a:rPr lang="en-US" dirty="0"/>
              <a:t> (around $23.7 billion).</a:t>
            </a:r>
          </a:p>
          <a:p>
            <a:pPr>
              <a:lnSpc>
                <a:spcPct val="150000"/>
              </a:lnSpc>
            </a:pPr>
            <a:endParaRPr lang="en-US" dirty="0"/>
          </a:p>
          <a:p>
            <a:pPr>
              <a:lnSpc>
                <a:spcPct val="150000"/>
              </a:lnSpc>
            </a:pPr>
            <a:r>
              <a:rPr lang="en-US" b="1" dirty="0"/>
              <a:t>Stability:</a:t>
            </a:r>
          </a:p>
          <a:p>
            <a:pPr>
              <a:lnSpc>
                <a:spcPct val="150000"/>
              </a:lnSpc>
            </a:pPr>
            <a:r>
              <a:rPr lang="en-US" dirty="0"/>
              <a:t>Public sector banks demonstrate stability during economic downturns due to government ownership and </a:t>
            </a:r>
            <a:r>
              <a:rPr lang="en-US" dirty="0" smtClean="0"/>
              <a:t>regulations.</a:t>
            </a:r>
          </a:p>
          <a:p>
            <a:pPr>
              <a:lnSpc>
                <a:spcPct val="150000"/>
              </a:lnSpc>
            </a:pPr>
            <a:r>
              <a:rPr lang="en-US" dirty="0" smtClean="0"/>
              <a:t>This </a:t>
            </a:r>
            <a:r>
              <a:rPr lang="en-US" dirty="0"/>
              <a:t>helps maintain the stability of the banking system and protects depositor interests.</a:t>
            </a:r>
            <a:endParaRPr lang="en-IN" dirty="0"/>
          </a:p>
          <a:p>
            <a:pPr>
              <a:lnSpc>
                <a:spcPct val="150000"/>
              </a:lnSpc>
            </a:pPr>
            <a:endParaRPr lang="en-IN" dirty="0"/>
          </a:p>
        </p:txBody>
      </p:sp>
    </p:spTree>
    <p:extLst>
      <p:ext uri="{BB962C8B-B14F-4D97-AF65-F5344CB8AC3E}">
        <p14:creationId xmlns:p14="http://schemas.microsoft.com/office/powerpoint/2010/main" val="769764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04664"/>
            <a:ext cx="8363272" cy="6069288"/>
          </a:xfrm>
        </p:spPr>
        <p:txBody>
          <a:bodyPr>
            <a:normAutofit fontScale="92500"/>
          </a:bodyPr>
          <a:lstStyle/>
          <a:p>
            <a:pPr>
              <a:lnSpc>
                <a:spcPct val="150000"/>
              </a:lnSpc>
            </a:pPr>
            <a:r>
              <a:rPr lang="en-US" b="1" dirty="0"/>
              <a:t>Job </a:t>
            </a:r>
            <a:r>
              <a:rPr lang="en-US" b="1" dirty="0" smtClean="0"/>
              <a:t>Creation:</a:t>
            </a:r>
            <a:endParaRPr lang="en-US" b="1" dirty="0"/>
          </a:p>
          <a:p>
            <a:pPr>
              <a:lnSpc>
                <a:spcPct val="150000"/>
              </a:lnSpc>
            </a:pPr>
            <a:r>
              <a:rPr lang="en-US" dirty="0"/>
              <a:t>Public sector banks are significant employers, generating numerous job opportunities. State Bank of India alone employs over 2.4 lakh employees, contributing to employment generation in both urban and rural areas.</a:t>
            </a:r>
          </a:p>
          <a:p>
            <a:pPr>
              <a:lnSpc>
                <a:spcPct val="150000"/>
              </a:lnSpc>
            </a:pPr>
            <a:endParaRPr lang="en-US" dirty="0"/>
          </a:p>
          <a:p>
            <a:pPr>
              <a:lnSpc>
                <a:spcPct val="150000"/>
              </a:lnSpc>
            </a:pPr>
            <a:r>
              <a:rPr lang="en-US" b="1" dirty="0"/>
              <a:t>Customer </a:t>
            </a:r>
            <a:r>
              <a:rPr lang="en-US" b="1" dirty="0" smtClean="0"/>
              <a:t>Service:</a:t>
            </a:r>
            <a:endParaRPr lang="en-US" b="1" dirty="0"/>
          </a:p>
          <a:p>
            <a:pPr>
              <a:lnSpc>
                <a:spcPct val="150000"/>
              </a:lnSpc>
            </a:pPr>
            <a:r>
              <a:rPr lang="en-US" dirty="0"/>
              <a:t>Public sector banks prioritize customer service and accessibility. </a:t>
            </a:r>
            <a:endParaRPr lang="en-US" dirty="0" smtClean="0"/>
          </a:p>
          <a:p>
            <a:pPr>
              <a:lnSpc>
                <a:spcPct val="150000"/>
              </a:lnSpc>
            </a:pPr>
            <a:r>
              <a:rPr lang="en-US" dirty="0" smtClean="0"/>
              <a:t>They </a:t>
            </a:r>
            <a:r>
              <a:rPr lang="en-US" dirty="0"/>
              <a:t>aim to cater to a diverse range of customers, ensuring efficient and satisfactory banking </a:t>
            </a:r>
            <a:r>
              <a:rPr lang="en-US" dirty="0" smtClean="0"/>
              <a:t>experiences</a:t>
            </a:r>
            <a:endParaRPr lang="en-IN" dirty="0"/>
          </a:p>
        </p:txBody>
      </p:sp>
    </p:spTree>
    <p:extLst>
      <p:ext uri="{BB962C8B-B14F-4D97-AF65-F5344CB8AC3E}">
        <p14:creationId xmlns:p14="http://schemas.microsoft.com/office/powerpoint/2010/main" val="40348926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706090"/>
          </a:xfrm>
        </p:spPr>
        <p:txBody>
          <a:bodyPr>
            <a:normAutofit/>
          </a:bodyPr>
          <a:lstStyle/>
          <a:p>
            <a:r>
              <a:rPr lang="en-US" dirty="0"/>
              <a:t>Public Sector Banks </a:t>
            </a:r>
            <a:r>
              <a:rPr lang="en-US" dirty="0" smtClean="0"/>
              <a:t>Disadvantages</a:t>
            </a:r>
            <a:endParaRPr lang="en-IN" dirty="0"/>
          </a:p>
        </p:txBody>
      </p:sp>
      <p:sp>
        <p:nvSpPr>
          <p:cNvPr id="3" name="Content Placeholder 2"/>
          <p:cNvSpPr>
            <a:spLocks noGrp="1"/>
          </p:cNvSpPr>
          <p:nvPr>
            <p:ph sz="quarter" idx="1"/>
          </p:nvPr>
        </p:nvSpPr>
        <p:spPr>
          <a:xfrm>
            <a:off x="457200" y="1124744"/>
            <a:ext cx="8147248" cy="5349208"/>
          </a:xfrm>
        </p:spPr>
        <p:txBody>
          <a:bodyPr>
            <a:normAutofit fontScale="62500" lnSpcReduction="20000"/>
          </a:bodyPr>
          <a:lstStyle/>
          <a:p>
            <a:pPr>
              <a:lnSpc>
                <a:spcPct val="170000"/>
              </a:lnSpc>
            </a:pPr>
            <a:r>
              <a:rPr lang="en-US" b="1" dirty="0"/>
              <a:t>Bureaucratic Processes</a:t>
            </a:r>
          </a:p>
          <a:p>
            <a:pPr>
              <a:lnSpc>
                <a:spcPct val="170000"/>
              </a:lnSpc>
            </a:pPr>
            <a:r>
              <a:rPr lang="en-US" dirty="0"/>
              <a:t>Public sector banks are often criticized for bureaucratic red tape, resulting in slower decision-making. This can hinder their ability to respond swiftly to market changes and customer needs.</a:t>
            </a:r>
          </a:p>
          <a:p>
            <a:pPr>
              <a:lnSpc>
                <a:spcPct val="170000"/>
              </a:lnSpc>
            </a:pPr>
            <a:endParaRPr lang="en-US" dirty="0"/>
          </a:p>
          <a:p>
            <a:pPr>
              <a:lnSpc>
                <a:spcPct val="170000"/>
              </a:lnSpc>
            </a:pPr>
            <a:r>
              <a:rPr lang="en-US" b="1" dirty="0"/>
              <a:t>Government Interference</a:t>
            </a:r>
          </a:p>
          <a:p>
            <a:pPr>
              <a:lnSpc>
                <a:spcPct val="170000"/>
              </a:lnSpc>
            </a:pPr>
            <a:r>
              <a:rPr lang="en-US" dirty="0"/>
              <a:t>Government ownership can lead to political interference in the operations of public sector banks. This can impact their autonomy and decision-making processes.</a:t>
            </a:r>
          </a:p>
          <a:p>
            <a:pPr>
              <a:lnSpc>
                <a:spcPct val="170000"/>
              </a:lnSpc>
            </a:pPr>
            <a:endParaRPr lang="en-US" dirty="0"/>
          </a:p>
          <a:p>
            <a:pPr>
              <a:lnSpc>
                <a:spcPct val="170000"/>
              </a:lnSpc>
            </a:pPr>
            <a:r>
              <a:rPr lang="en-US" b="1" dirty="0"/>
              <a:t>Limited Flexibility</a:t>
            </a:r>
          </a:p>
          <a:p>
            <a:pPr>
              <a:lnSpc>
                <a:spcPct val="170000"/>
              </a:lnSpc>
            </a:pPr>
            <a:r>
              <a:rPr lang="en-US" dirty="0"/>
              <a:t>Public sector banks may face limitations in terms of flexibility and agility compared to their private sector counterparts. This can affect their ability to adapt to changing market dynamics and implement innovative </a:t>
            </a:r>
            <a:r>
              <a:rPr lang="en-US" dirty="0" smtClean="0"/>
              <a:t>strategies.</a:t>
            </a:r>
            <a:endParaRPr lang="en-IN" dirty="0"/>
          </a:p>
        </p:txBody>
      </p:sp>
    </p:spTree>
    <p:extLst>
      <p:ext uri="{BB962C8B-B14F-4D97-AF65-F5344CB8AC3E}">
        <p14:creationId xmlns:p14="http://schemas.microsoft.com/office/powerpoint/2010/main" val="3079018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8219256" cy="6141296"/>
          </a:xfrm>
        </p:spPr>
        <p:txBody>
          <a:bodyPr>
            <a:normAutofit fontScale="85000" lnSpcReduction="20000"/>
          </a:bodyPr>
          <a:lstStyle/>
          <a:p>
            <a:pPr>
              <a:lnSpc>
                <a:spcPct val="170000"/>
              </a:lnSpc>
            </a:pPr>
            <a:r>
              <a:rPr lang="en-US" b="1" dirty="0"/>
              <a:t>Capital Constraints</a:t>
            </a:r>
          </a:p>
          <a:p>
            <a:pPr>
              <a:lnSpc>
                <a:spcPct val="170000"/>
              </a:lnSpc>
            </a:pPr>
            <a:r>
              <a:rPr lang="en-US" dirty="0"/>
              <a:t>Public sector banks sometimes face capital constraints due to reliance on government capital infusion. Insufficient capital can restrict their lending capacity and hinder their ability to meet regulatory requirements.</a:t>
            </a:r>
          </a:p>
          <a:p>
            <a:pPr>
              <a:lnSpc>
                <a:spcPct val="170000"/>
              </a:lnSpc>
            </a:pPr>
            <a:endParaRPr lang="en-US" b="1" dirty="0" smtClean="0"/>
          </a:p>
          <a:p>
            <a:pPr>
              <a:lnSpc>
                <a:spcPct val="170000"/>
              </a:lnSpc>
            </a:pPr>
            <a:r>
              <a:rPr lang="en-US" b="1" dirty="0" smtClean="0"/>
              <a:t>Efficiency </a:t>
            </a:r>
            <a:r>
              <a:rPr lang="en-US" b="1" dirty="0"/>
              <a:t>and Productivity</a:t>
            </a:r>
          </a:p>
          <a:p>
            <a:pPr>
              <a:lnSpc>
                <a:spcPct val="170000"/>
              </a:lnSpc>
            </a:pPr>
            <a:r>
              <a:rPr lang="en-US" dirty="0"/>
              <a:t>Public sector banks often have higher operating costs and lower efficiency compared to private banks. According to a report by the Reserve Bank of India, public sector banks had a cost-to-income ratio of around 57% in 2020, higher than the 48% for private sector </a:t>
            </a:r>
            <a:r>
              <a:rPr lang="en-US" dirty="0" smtClean="0"/>
              <a:t>banks.</a:t>
            </a:r>
            <a:endParaRPr lang="en-IN" dirty="0"/>
          </a:p>
        </p:txBody>
      </p:sp>
    </p:spTree>
    <p:extLst>
      <p:ext uri="{BB962C8B-B14F-4D97-AF65-F5344CB8AC3E}">
        <p14:creationId xmlns:p14="http://schemas.microsoft.com/office/powerpoint/2010/main" val="79275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fontScale="70000" lnSpcReduction="20000"/>
          </a:bodyPr>
          <a:lstStyle/>
          <a:p>
            <a:pPr>
              <a:lnSpc>
                <a:spcPct val="170000"/>
              </a:lnSpc>
            </a:pPr>
            <a:r>
              <a:rPr lang="en-US" b="1" dirty="0"/>
              <a:t>Competitiveness</a:t>
            </a:r>
          </a:p>
          <a:p>
            <a:pPr>
              <a:lnSpc>
                <a:spcPct val="170000"/>
              </a:lnSpc>
            </a:pPr>
            <a:r>
              <a:rPr lang="en-US" dirty="0"/>
              <a:t>Public sector banks may face challenges in offering competitive products and services compared to private banks. This can affect their ability to attract customers and retain market share.</a:t>
            </a:r>
          </a:p>
          <a:p>
            <a:pPr>
              <a:lnSpc>
                <a:spcPct val="150000"/>
              </a:lnSpc>
            </a:pPr>
            <a:endParaRPr lang="en-US" dirty="0" smtClean="0"/>
          </a:p>
          <a:p>
            <a:pPr>
              <a:lnSpc>
                <a:spcPct val="150000"/>
              </a:lnSpc>
            </a:pPr>
            <a:r>
              <a:rPr lang="en-US" b="1" dirty="0" smtClean="0"/>
              <a:t>Non-performing </a:t>
            </a:r>
            <a:r>
              <a:rPr lang="en-US" b="1" dirty="0"/>
              <a:t>Assets (NPAs)</a:t>
            </a:r>
          </a:p>
          <a:p>
            <a:pPr>
              <a:lnSpc>
                <a:spcPct val="150000"/>
              </a:lnSpc>
            </a:pPr>
            <a:r>
              <a:rPr lang="en-US" dirty="0"/>
              <a:t>Public sector banks have faced challenges in managing non-performing assets, which are loans that are in default or at risk of default. As of March 2021, public sector banks in India had a gross NPA ratio of around 8.5%, higher than the 4.5% for private sector </a:t>
            </a:r>
            <a:r>
              <a:rPr lang="en-US" dirty="0" smtClean="0"/>
              <a:t>banks.</a:t>
            </a:r>
            <a:endParaRPr lang="en-IN" dirty="0"/>
          </a:p>
        </p:txBody>
      </p:sp>
    </p:spTree>
    <p:extLst>
      <p:ext uri="{BB962C8B-B14F-4D97-AF65-F5344CB8AC3E}">
        <p14:creationId xmlns:p14="http://schemas.microsoft.com/office/powerpoint/2010/main" val="103653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548681"/>
            <a:ext cx="7467600" cy="5611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73435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Private sector banks</a:t>
            </a:r>
            <a:br>
              <a:rPr lang="en-IN" b="1" dirty="0"/>
            </a:br>
            <a:endParaRPr lang="en-IN" dirty="0"/>
          </a:p>
        </p:txBody>
      </p:sp>
      <p:sp>
        <p:nvSpPr>
          <p:cNvPr id="3" name="Content Placeholder 2"/>
          <p:cNvSpPr>
            <a:spLocks noGrp="1"/>
          </p:cNvSpPr>
          <p:nvPr>
            <p:ph sz="quarter" idx="1"/>
          </p:nvPr>
        </p:nvSpPr>
        <p:spPr>
          <a:xfrm>
            <a:off x="457200" y="1052736"/>
            <a:ext cx="8229600" cy="5073427"/>
          </a:xfrm>
        </p:spPr>
        <p:txBody>
          <a:bodyPr>
            <a:normAutofit fontScale="85000" lnSpcReduction="20000"/>
          </a:bodyPr>
          <a:lstStyle/>
          <a:p>
            <a:pPr>
              <a:lnSpc>
                <a:spcPct val="170000"/>
              </a:lnSpc>
            </a:pPr>
            <a:r>
              <a:rPr lang="en-US" dirty="0"/>
              <a:t>Private individuals or entities own these banks and operate </a:t>
            </a:r>
            <a:r>
              <a:rPr lang="en-US" dirty="0" smtClean="0"/>
              <a:t>them.</a:t>
            </a:r>
          </a:p>
          <a:p>
            <a:pPr>
              <a:lnSpc>
                <a:spcPct val="170000"/>
              </a:lnSpc>
            </a:pPr>
            <a:r>
              <a:rPr lang="en-US" dirty="0" smtClean="0"/>
              <a:t>They </a:t>
            </a:r>
            <a:r>
              <a:rPr lang="en-US" dirty="0"/>
              <a:t>operate on a profit motive and are known for their efficiency and innovation. </a:t>
            </a:r>
            <a:endParaRPr lang="en-US" dirty="0" smtClean="0"/>
          </a:p>
          <a:p>
            <a:pPr>
              <a:lnSpc>
                <a:spcPct val="170000"/>
              </a:lnSpc>
            </a:pPr>
            <a:r>
              <a:rPr lang="en-US" dirty="0" smtClean="0"/>
              <a:t>Examples </a:t>
            </a:r>
            <a:r>
              <a:rPr lang="en-US" dirty="0"/>
              <a:t>include ICICI Bank, HDFC Bank, and Axis Bank</a:t>
            </a:r>
            <a:r>
              <a:rPr lang="en-US" dirty="0" smtClean="0"/>
              <a:t>.</a:t>
            </a:r>
          </a:p>
          <a:p>
            <a:pPr>
              <a:lnSpc>
                <a:spcPct val="170000"/>
              </a:lnSpc>
            </a:pPr>
            <a:r>
              <a:rPr lang="en-US" dirty="0" smtClean="0"/>
              <a:t>Despite </a:t>
            </a:r>
            <a:r>
              <a:rPr lang="en-US" dirty="0"/>
              <a:t>being owned by private companies or individuals, these banks have to follow the rules and regulations of the central bank. </a:t>
            </a:r>
            <a:endParaRPr lang="en-US" dirty="0" smtClean="0"/>
          </a:p>
          <a:p>
            <a:pPr>
              <a:lnSpc>
                <a:spcPct val="170000"/>
              </a:lnSpc>
            </a:pPr>
            <a:r>
              <a:rPr lang="en-US" dirty="0" smtClean="0"/>
              <a:t>These </a:t>
            </a:r>
            <a:r>
              <a:rPr lang="en-US" dirty="0"/>
              <a:t>banks provide good services and are efficient. </a:t>
            </a:r>
            <a:endParaRPr lang="en-US" dirty="0" smtClean="0"/>
          </a:p>
          <a:p>
            <a:pPr>
              <a:lnSpc>
                <a:spcPct val="170000"/>
              </a:lnSpc>
            </a:pPr>
            <a:r>
              <a:rPr lang="en-US" dirty="0" smtClean="0"/>
              <a:t>Private </a:t>
            </a:r>
            <a:r>
              <a:rPr lang="en-US" dirty="0"/>
              <a:t>sector banks provide numerous excellent services but at an additional cost.</a:t>
            </a:r>
            <a:endParaRPr lang="en-IN" dirty="0"/>
          </a:p>
        </p:txBody>
      </p:sp>
    </p:spTree>
    <p:extLst>
      <p:ext uri="{BB962C8B-B14F-4D97-AF65-F5344CB8AC3E}">
        <p14:creationId xmlns:p14="http://schemas.microsoft.com/office/powerpoint/2010/main" val="41035158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4704"/>
            <a:ext cx="8229600" cy="5361459"/>
          </a:xfrm>
        </p:spPr>
        <p:txBody>
          <a:bodyPr>
            <a:normAutofit fontScale="85000" lnSpcReduction="10000"/>
          </a:bodyPr>
          <a:lstStyle/>
          <a:p>
            <a:pPr>
              <a:lnSpc>
                <a:spcPct val="170000"/>
              </a:lnSpc>
            </a:pPr>
            <a:r>
              <a:rPr lang="en-US" dirty="0"/>
              <a:t>Private banks were set up in India after 1990 when the Government of India gave permission to establish </a:t>
            </a:r>
            <a:r>
              <a:rPr lang="en-US" dirty="0" smtClean="0"/>
              <a:t>them.</a:t>
            </a:r>
          </a:p>
          <a:p>
            <a:pPr>
              <a:lnSpc>
                <a:spcPct val="170000"/>
              </a:lnSpc>
            </a:pPr>
            <a:r>
              <a:rPr lang="en-US" dirty="0" smtClean="0"/>
              <a:t>Before </a:t>
            </a:r>
            <a:r>
              <a:rPr lang="en-US" dirty="0"/>
              <a:t>1990, the major stakeholders were the public sector banks. </a:t>
            </a:r>
            <a:endParaRPr lang="en-US" dirty="0" smtClean="0"/>
          </a:p>
          <a:p>
            <a:pPr>
              <a:lnSpc>
                <a:spcPct val="170000"/>
              </a:lnSpc>
            </a:pPr>
            <a:r>
              <a:rPr lang="en-US" dirty="0" smtClean="0"/>
              <a:t>As </a:t>
            </a:r>
            <a:r>
              <a:rPr lang="en-US" dirty="0"/>
              <a:t>of today, both the public sector and private sector contribute largely to the Indian economy. </a:t>
            </a:r>
            <a:endParaRPr lang="en-US" dirty="0" smtClean="0"/>
          </a:p>
          <a:p>
            <a:pPr>
              <a:lnSpc>
                <a:spcPct val="170000"/>
              </a:lnSpc>
            </a:pPr>
            <a:r>
              <a:rPr lang="en-US" dirty="0" smtClean="0"/>
              <a:t>People </a:t>
            </a:r>
            <a:r>
              <a:rPr lang="en-US" dirty="0"/>
              <a:t>choose between public sector banks and private sector banks based on their requirements and the type of service they want. </a:t>
            </a:r>
            <a:endParaRPr lang="en-US" dirty="0" smtClean="0"/>
          </a:p>
          <a:p>
            <a:pPr>
              <a:lnSpc>
                <a:spcPct val="170000"/>
              </a:lnSpc>
            </a:pPr>
            <a:r>
              <a:rPr lang="en-US" dirty="0" smtClean="0"/>
              <a:t>At </a:t>
            </a:r>
            <a:r>
              <a:rPr lang="en-US" dirty="0"/>
              <a:t>present, there are </a:t>
            </a:r>
            <a:r>
              <a:rPr lang="en-US" b="1" dirty="0"/>
              <a:t>12 public sector banks</a:t>
            </a:r>
            <a:r>
              <a:rPr lang="en-US" dirty="0"/>
              <a:t> and </a:t>
            </a:r>
            <a:r>
              <a:rPr lang="en-US" b="1" dirty="0"/>
              <a:t>21 private sector banks</a:t>
            </a:r>
            <a:r>
              <a:rPr lang="en-US" dirty="0"/>
              <a:t> in India.</a:t>
            </a:r>
            <a:endParaRPr lang="en-IN" dirty="0"/>
          </a:p>
        </p:txBody>
      </p:sp>
    </p:spTree>
    <p:extLst>
      <p:ext uri="{BB962C8B-B14F-4D97-AF65-F5344CB8AC3E}">
        <p14:creationId xmlns:p14="http://schemas.microsoft.com/office/powerpoint/2010/main" val="42852922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2074"/>
          </a:xfrm>
        </p:spPr>
        <p:txBody>
          <a:bodyPr>
            <a:normAutofit/>
          </a:bodyPr>
          <a:lstStyle/>
          <a:p>
            <a:r>
              <a:rPr lang="en-US" dirty="0"/>
              <a:t>Private Sector Banks </a:t>
            </a:r>
            <a:r>
              <a:rPr lang="en-US" dirty="0" smtClean="0"/>
              <a:t>Advantages</a:t>
            </a:r>
            <a:endParaRPr lang="en-IN" dirty="0"/>
          </a:p>
        </p:txBody>
      </p:sp>
      <p:sp>
        <p:nvSpPr>
          <p:cNvPr id="3" name="Content Placeholder 2"/>
          <p:cNvSpPr>
            <a:spLocks noGrp="1"/>
          </p:cNvSpPr>
          <p:nvPr>
            <p:ph sz="quarter" idx="1"/>
          </p:nvPr>
        </p:nvSpPr>
        <p:spPr>
          <a:xfrm>
            <a:off x="457200" y="1052736"/>
            <a:ext cx="8075240" cy="5421216"/>
          </a:xfrm>
        </p:spPr>
        <p:txBody>
          <a:bodyPr>
            <a:normAutofit fontScale="55000" lnSpcReduction="20000"/>
          </a:bodyPr>
          <a:lstStyle/>
          <a:p>
            <a:pPr>
              <a:lnSpc>
                <a:spcPct val="170000"/>
              </a:lnSpc>
            </a:pPr>
            <a:r>
              <a:rPr lang="en-US" b="1" dirty="0"/>
              <a:t>Efficiency and Innovation</a:t>
            </a:r>
          </a:p>
          <a:p>
            <a:pPr>
              <a:lnSpc>
                <a:spcPct val="170000"/>
              </a:lnSpc>
            </a:pPr>
            <a:r>
              <a:rPr lang="en-US" dirty="0"/>
              <a:t>Private sector banks are often more efficient and agile in their operations compared to public sector banks. According to the Reserve Bank of India, private sector banks had a lower cost-to-income ratio of around 42% in 2020, indicating better operational efficiency.</a:t>
            </a:r>
          </a:p>
          <a:p>
            <a:pPr>
              <a:lnSpc>
                <a:spcPct val="170000"/>
              </a:lnSpc>
            </a:pPr>
            <a:endParaRPr lang="en-US" dirty="0"/>
          </a:p>
          <a:p>
            <a:pPr>
              <a:lnSpc>
                <a:spcPct val="170000"/>
              </a:lnSpc>
            </a:pPr>
            <a:r>
              <a:rPr lang="en-US" b="1" dirty="0"/>
              <a:t>Technology and Digital Banking</a:t>
            </a:r>
          </a:p>
          <a:p>
            <a:pPr>
              <a:lnSpc>
                <a:spcPct val="170000"/>
              </a:lnSpc>
            </a:pPr>
            <a:r>
              <a:rPr lang="en-US" dirty="0"/>
              <a:t>Private sector banks are at the forefront of technological advancements and digital banking services. They have invested heavily in digital platforms, mobile banking apps, and online services, offering customers convenient and user-friendly banking experiences.</a:t>
            </a:r>
          </a:p>
          <a:p>
            <a:pPr>
              <a:lnSpc>
                <a:spcPct val="170000"/>
              </a:lnSpc>
            </a:pPr>
            <a:endParaRPr lang="en-US" dirty="0"/>
          </a:p>
          <a:p>
            <a:pPr>
              <a:lnSpc>
                <a:spcPct val="170000"/>
              </a:lnSpc>
            </a:pPr>
            <a:r>
              <a:rPr lang="en-US" b="1" dirty="0"/>
              <a:t>Customer Service</a:t>
            </a:r>
          </a:p>
          <a:p>
            <a:pPr>
              <a:lnSpc>
                <a:spcPct val="170000"/>
              </a:lnSpc>
            </a:pPr>
            <a:r>
              <a:rPr lang="en-US" dirty="0"/>
              <a:t>Private sector banks generally focus on providing excellent customer service and personalized banking experiences. They strive to understand customer needs and offer tailored solutions, leading to higher customer </a:t>
            </a:r>
            <a:r>
              <a:rPr lang="en-US" dirty="0" smtClean="0"/>
              <a:t>satisfaction</a:t>
            </a:r>
            <a:endParaRPr lang="en-IN" dirty="0"/>
          </a:p>
        </p:txBody>
      </p:sp>
    </p:spTree>
    <p:extLst>
      <p:ext uri="{BB962C8B-B14F-4D97-AF65-F5344CB8AC3E}">
        <p14:creationId xmlns:p14="http://schemas.microsoft.com/office/powerpoint/2010/main" val="941059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931224" cy="5925272"/>
          </a:xfrm>
        </p:spPr>
        <p:txBody>
          <a:bodyPr>
            <a:normAutofit fontScale="77500" lnSpcReduction="20000"/>
          </a:bodyPr>
          <a:lstStyle/>
          <a:p>
            <a:pPr>
              <a:lnSpc>
                <a:spcPct val="160000"/>
              </a:lnSpc>
            </a:pPr>
            <a:r>
              <a:rPr lang="en-US" b="1" dirty="0"/>
              <a:t>Product Innovation</a:t>
            </a:r>
          </a:p>
          <a:p>
            <a:pPr>
              <a:lnSpc>
                <a:spcPct val="160000"/>
              </a:lnSpc>
            </a:pPr>
            <a:r>
              <a:rPr lang="en-US" dirty="0"/>
              <a:t>Private sector banks are known for their ability to innovate and introduce new financial products and services. </a:t>
            </a:r>
            <a:endParaRPr lang="en-US" dirty="0" smtClean="0"/>
          </a:p>
          <a:p>
            <a:pPr>
              <a:lnSpc>
                <a:spcPct val="160000"/>
              </a:lnSpc>
            </a:pPr>
            <a:r>
              <a:rPr lang="en-US" dirty="0" smtClean="0"/>
              <a:t>They </a:t>
            </a:r>
            <a:r>
              <a:rPr lang="en-US" dirty="0"/>
              <a:t>often bring innovative offerings, such as customized loan products, wealth management solutions, and specialized banking services catering to various customer segments.</a:t>
            </a:r>
          </a:p>
          <a:p>
            <a:pPr>
              <a:lnSpc>
                <a:spcPct val="160000"/>
              </a:lnSpc>
            </a:pPr>
            <a:endParaRPr lang="en-US" dirty="0"/>
          </a:p>
          <a:p>
            <a:pPr>
              <a:lnSpc>
                <a:spcPct val="160000"/>
              </a:lnSpc>
            </a:pPr>
            <a:r>
              <a:rPr lang="en-US" b="1" dirty="0"/>
              <a:t>Risk Management</a:t>
            </a:r>
          </a:p>
          <a:p>
            <a:pPr>
              <a:lnSpc>
                <a:spcPct val="160000"/>
              </a:lnSpc>
            </a:pPr>
            <a:r>
              <a:rPr lang="en-US" dirty="0"/>
              <a:t>Private sector banks typically have robust risk management practices, ensuring the soundness of their operations and minimizing risks. </a:t>
            </a:r>
            <a:endParaRPr lang="en-US" dirty="0" smtClean="0"/>
          </a:p>
          <a:p>
            <a:pPr>
              <a:lnSpc>
                <a:spcPct val="160000"/>
              </a:lnSpc>
            </a:pPr>
            <a:r>
              <a:rPr lang="en-US" dirty="0" smtClean="0"/>
              <a:t>Their </a:t>
            </a:r>
            <a:r>
              <a:rPr lang="en-US" dirty="0"/>
              <a:t>focus on risk assessment and mitigation helps maintain a healthy loan portfolio and reduces non-performing assets (</a:t>
            </a:r>
            <a:r>
              <a:rPr lang="en-US" dirty="0" smtClean="0"/>
              <a:t>NPAs)</a:t>
            </a:r>
            <a:endParaRPr lang="en-IN" dirty="0"/>
          </a:p>
        </p:txBody>
      </p:sp>
    </p:spTree>
    <p:extLst>
      <p:ext uri="{BB962C8B-B14F-4D97-AF65-F5344CB8AC3E}">
        <p14:creationId xmlns:p14="http://schemas.microsoft.com/office/powerpoint/2010/main" val="4100973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2074"/>
          </a:xfrm>
        </p:spPr>
        <p:txBody>
          <a:bodyPr>
            <a:normAutofit/>
          </a:bodyPr>
          <a:lstStyle/>
          <a:p>
            <a:r>
              <a:rPr lang="en-US" dirty="0"/>
              <a:t>Private Sector Banks </a:t>
            </a:r>
            <a:r>
              <a:rPr lang="en-US" dirty="0" smtClean="0"/>
              <a:t>Disadvantages</a:t>
            </a:r>
            <a:endParaRPr lang="en-IN" dirty="0"/>
          </a:p>
        </p:txBody>
      </p:sp>
      <p:sp>
        <p:nvSpPr>
          <p:cNvPr id="3" name="Content Placeholder 2"/>
          <p:cNvSpPr>
            <a:spLocks noGrp="1"/>
          </p:cNvSpPr>
          <p:nvPr>
            <p:ph sz="quarter" idx="1"/>
          </p:nvPr>
        </p:nvSpPr>
        <p:spPr>
          <a:xfrm>
            <a:off x="457200" y="980728"/>
            <a:ext cx="8219256" cy="5493224"/>
          </a:xfrm>
        </p:spPr>
        <p:txBody>
          <a:bodyPr>
            <a:normAutofit fontScale="62500" lnSpcReduction="20000"/>
          </a:bodyPr>
          <a:lstStyle/>
          <a:p>
            <a:pPr>
              <a:lnSpc>
                <a:spcPct val="170000"/>
              </a:lnSpc>
            </a:pPr>
            <a:r>
              <a:rPr lang="en-US" dirty="0"/>
              <a:t>Higher Interest Rates</a:t>
            </a:r>
          </a:p>
          <a:p>
            <a:pPr>
              <a:lnSpc>
                <a:spcPct val="170000"/>
              </a:lnSpc>
            </a:pPr>
            <a:r>
              <a:rPr lang="en-US" dirty="0"/>
              <a:t>Private sector banks often charge higher interest rates on loans and credit products compared to public sector banks. This can make borrowing more expensive for individuals and businesses.</a:t>
            </a:r>
          </a:p>
          <a:p>
            <a:pPr>
              <a:lnSpc>
                <a:spcPct val="170000"/>
              </a:lnSpc>
            </a:pPr>
            <a:endParaRPr lang="en-US" sz="500" dirty="0"/>
          </a:p>
          <a:p>
            <a:pPr>
              <a:lnSpc>
                <a:spcPct val="170000"/>
              </a:lnSpc>
            </a:pPr>
            <a:r>
              <a:rPr lang="en-US" dirty="0"/>
              <a:t>Limited Rural Penetration</a:t>
            </a:r>
          </a:p>
          <a:p>
            <a:pPr>
              <a:lnSpc>
                <a:spcPct val="170000"/>
              </a:lnSpc>
            </a:pPr>
            <a:r>
              <a:rPr lang="en-US" dirty="0"/>
              <a:t>Private sector banks tend to focus on urban and semi-urban areas, resulting in limited access to banking services in rural and remote regions. This can hinder financial inclusion and access to banking facilities for rural populations.</a:t>
            </a:r>
          </a:p>
          <a:p>
            <a:pPr>
              <a:lnSpc>
                <a:spcPct val="170000"/>
              </a:lnSpc>
            </a:pPr>
            <a:endParaRPr lang="en-US" sz="300" dirty="0"/>
          </a:p>
          <a:p>
            <a:pPr>
              <a:lnSpc>
                <a:spcPct val="170000"/>
              </a:lnSpc>
            </a:pPr>
            <a:r>
              <a:rPr lang="en-US" dirty="0"/>
              <a:t>Profit-Driven Approach</a:t>
            </a:r>
          </a:p>
          <a:p>
            <a:pPr>
              <a:lnSpc>
                <a:spcPct val="170000"/>
              </a:lnSpc>
            </a:pPr>
            <a:r>
              <a:rPr lang="en-US" dirty="0"/>
              <a:t>Private sector banks prioritize profitability and shareholder interests, which can sometimes lead to a focus on high-net-worth individuals and corporate clients. This may result in less emphasis on serving low-income groups and small </a:t>
            </a:r>
            <a:r>
              <a:rPr lang="en-US" dirty="0" smtClean="0"/>
              <a:t>businesses.</a:t>
            </a:r>
            <a:endParaRPr lang="en-IN" dirty="0"/>
          </a:p>
        </p:txBody>
      </p:sp>
    </p:spTree>
    <p:extLst>
      <p:ext uri="{BB962C8B-B14F-4D97-AF65-F5344CB8AC3E}">
        <p14:creationId xmlns:p14="http://schemas.microsoft.com/office/powerpoint/2010/main" val="2831567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8219256" cy="5853264"/>
          </a:xfrm>
        </p:spPr>
        <p:txBody>
          <a:bodyPr>
            <a:normAutofit fontScale="92500" lnSpcReduction="10000"/>
          </a:bodyPr>
          <a:lstStyle/>
          <a:p>
            <a:pPr>
              <a:lnSpc>
                <a:spcPct val="150000"/>
              </a:lnSpc>
            </a:pPr>
            <a:r>
              <a:rPr lang="en-US" b="1" dirty="0"/>
              <a:t>Lower Government Support</a:t>
            </a:r>
          </a:p>
          <a:p>
            <a:pPr>
              <a:lnSpc>
                <a:spcPct val="150000"/>
              </a:lnSpc>
            </a:pPr>
            <a:r>
              <a:rPr lang="en-US" dirty="0"/>
              <a:t>Private sector banks do not have the backing of the government, unlike public sector banks. In times of financial crisis, they may face challenges in obtaining government support and bailouts.</a:t>
            </a:r>
          </a:p>
          <a:p>
            <a:pPr>
              <a:lnSpc>
                <a:spcPct val="150000"/>
              </a:lnSpc>
            </a:pPr>
            <a:endParaRPr lang="en-US" dirty="0"/>
          </a:p>
          <a:p>
            <a:pPr>
              <a:lnSpc>
                <a:spcPct val="150000"/>
              </a:lnSpc>
            </a:pPr>
            <a:r>
              <a:rPr lang="en-US" b="1" dirty="0"/>
              <a:t>Concentration of Power</a:t>
            </a:r>
          </a:p>
          <a:p>
            <a:pPr>
              <a:lnSpc>
                <a:spcPct val="150000"/>
              </a:lnSpc>
            </a:pPr>
            <a:r>
              <a:rPr lang="en-US" dirty="0"/>
              <a:t>In some cases, private sector banks may become dominant players in the market, leading to concerns about the concentration of power and potentially anti-competitive </a:t>
            </a:r>
            <a:r>
              <a:rPr lang="en-US" dirty="0" smtClean="0"/>
              <a:t>practices.</a:t>
            </a:r>
            <a:endParaRPr lang="en-IN" dirty="0"/>
          </a:p>
        </p:txBody>
      </p:sp>
    </p:spTree>
    <p:extLst>
      <p:ext uri="{BB962C8B-B14F-4D97-AF65-F5344CB8AC3E}">
        <p14:creationId xmlns:p14="http://schemas.microsoft.com/office/powerpoint/2010/main" val="40616686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784976" cy="850106"/>
          </a:xfrm>
        </p:spPr>
        <p:txBody>
          <a:bodyPr>
            <a:normAutofit/>
          </a:bodyPr>
          <a:lstStyle/>
          <a:p>
            <a:r>
              <a:rPr lang="en-US" b="1" dirty="0"/>
              <a:t>benefits of private sector banks include:</a:t>
            </a:r>
            <a:endParaRPr lang="en-IN" dirty="0"/>
          </a:p>
        </p:txBody>
      </p:sp>
      <p:sp>
        <p:nvSpPr>
          <p:cNvPr id="3" name="Content Placeholder 2"/>
          <p:cNvSpPr>
            <a:spLocks noGrp="1"/>
          </p:cNvSpPr>
          <p:nvPr>
            <p:ph sz="quarter" idx="1"/>
          </p:nvPr>
        </p:nvSpPr>
        <p:spPr>
          <a:xfrm>
            <a:off x="457200" y="1412776"/>
            <a:ext cx="7467600" cy="5061176"/>
          </a:xfrm>
        </p:spPr>
        <p:txBody>
          <a:bodyPr/>
          <a:lstStyle/>
          <a:p>
            <a:pPr fontAlgn="base">
              <a:lnSpc>
                <a:spcPct val="150000"/>
              </a:lnSpc>
            </a:pPr>
            <a:r>
              <a:rPr lang="en-US" dirty="0"/>
              <a:t>Offers quick services to the customers</a:t>
            </a:r>
          </a:p>
          <a:p>
            <a:pPr fontAlgn="base">
              <a:lnSpc>
                <a:spcPct val="150000"/>
              </a:lnSpc>
            </a:pPr>
            <a:r>
              <a:rPr lang="en-US" dirty="0"/>
              <a:t>Offers </a:t>
            </a:r>
            <a:r>
              <a:rPr lang="en-US" dirty="0" err="1"/>
              <a:t>customied</a:t>
            </a:r>
            <a:r>
              <a:rPr lang="en-US" dirty="0"/>
              <a:t> services according to the financial needs of the customers</a:t>
            </a:r>
          </a:p>
          <a:p>
            <a:pPr fontAlgn="base">
              <a:lnSpc>
                <a:spcPct val="150000"/>
              </a:lnSpc>
            </a:pPr>
            <a:r>
              <a:rPr lang="en-US" dirty="0"/>
              <a:t>Quick financial decision-making</a:t>
            </a:r>
          </a:p>
          <a:p>
            <a:pPr fontAlgn="base">
              <a:lnSpc>
                <a:spcPct val="150000"/>
              </a:lnSpc>
            </a:pPr>
            <a:r>
              <a:rPr lang="en-US" dirty="0"/>
              <a:t>Have a streamlined management system</a:t>
            </a:r>
          </a:p>
          <a:p>
            <a:endParaRPr lang="en-IN" dirty="0"/>
          </a:p>
        </p:txBody>
      </p:sp>
    </p:spTree>
    <p:extLst>
      <p:ext uri="{BB962C8B-B14F-4D97-AF65-F5344CB8AC3E}">
        <p14:creationId xmlns:p14="http://schemas.microsoft.com/office/powerpoint/2010/main" val="38058213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775527665"/>
              </p:ext>
            </p:extLst>
          </p:nvPr>
        </p:nvGraphicFramePr>
        <p:xfrm>
          <a:off x="1043608" y="188640"/>
          <a:ext cx="7128792" cy="6552723"/>
        </p:xfrm>
        <a:graphic>
          <a:graphicData uri="http://schemas.openxmlformats.org/drawingml/2006/table">
            <a:tbl>
              <a:tblPr/>
              <a:tblGrid>
                <a:gridCol w="3564396"/>
                <a:gridCol w="3564396"/>
              </a:tblGrid>
              <a:tr h="284901">
                <a:tc>
                  <a:txBody>
                    <a:bodyPr/>
                    <a:lstStyle/>
                    <a:p>
                      <a:pPr algn="l" fontAlgn="base"/>
                      <a:r>
                        <a:rPr lang="en-IN" sz="800" b="1" dirty="0">
                          <a:solidFill>
                            <a:srgbClr val="333333"/>
                          </a:solidFill>
                          <a:effectLst/>
                          <a:latin typeface="inherit"/>
                        </a:rPr>
                        <a:t>Bank name</a:t>
                      </a:r>
                      <a:endParaRPr lang="en-IN" sz="800" dirty="0">
                        <a:solidFill>
                          <a:srgbClr val="333333"/>
                        </a:solidFill>
                        <a:effectLst/>
                      </a:endParaRP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base"/>
                      <a:r>
                        <a:rPr lang="en-IN" sz="800" b="1">
                          <a:solidFill>
                            <a:srgbClr val="333333"/>
                          </a:solidFill>
                          <a:effectLst/>
                          <a:latin typeface="inherit"/>
                        </a:rPr>
                        <a:t>Headquarter</a:t>
                      </a:r>
                      <a:endParaRPr lang="en-IN" sz="800">
                        <a:solidFill>
                          <a:srgbClr val="333333"/>
                        </a:solidFill>
                        <a:effectLst/>
                      </a:endParaRP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HDFC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ICICI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Kotak Mahindra</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Axis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IndusInd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Pune</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IDBI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dirty="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IDFC First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Yes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AU Small Finance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Jaipur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Bandhan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Kolkata</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Federal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Aluva</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RBL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Jammu &amp; Kashmir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Srinagar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Karur Vysya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Karur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City Union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Kumbakonam</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Karnataka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Mangaluru</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Tamilnad Mercantile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Thoothukudi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CSB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Thrissur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South Indian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Thrissur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DCB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Mumbai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Dhanlaxmi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a:solidFill>
                            <a:srgbClr val="333333"/>
                          </a:solidFill>
                          <a:effectLst/>
                        </a:rPr>
                        <a:t>Thrissur</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84901">
                <a:tc>
                  <a:txBody>
                    <a:bodyPr/>
                    <a:lstStyle/>
                    <a:p>
                      <a:pPr fontAlgn="base"/>
                      <a:r>
                        <a:rPr lang="en-IN" sz="800">
                          <a:solidFill>
                            <a:srgbClr val="333333"/>
                          </a:solidFill>
                          <a:effectLst/>
                        </a:rPr>
                        <a:t>Lakshmi Vilas Bank</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fontAlgn="base"/>
                      <a:r>
                        <a:rPr lang="en-IN" sz="800" dirty="0">
                          <a:solidFill>
                            <a:srgbClr val="333333"/>
                          </a:solidFill>
                          <a:effectLst/>
                        </a:rPr>
                        <a:t>Chennai</a:t>
                      </a:r>
                    </a:p>
                  </a:txBody>
                  <a:tcPr marL="35139" marR="35139" marT="35139" marB="3513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5489676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67600" cy="864096"/>
          </a:xfrm>
        </p:spPr>
        <p:txBody>
          <a:bodyPr>
            <a:noAutofit/>
          </a:bodyPr>
          <a:lstStyle/>
          <a:p>
            <a:r>
              <a:rPr lang="en-US" sz="1800" b="1" dirty="0"/>
              <a:t>Difference between Public Sector Banks and Private Sector Banks</a:t>
            </a:r>
            <a:br>
              <a:rPr lang="en-US" sz="1800" b="1" dirty="0"/>
            </a:br>
            <a:endParaRPr lang="en-IN" sz="1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640943867"/>
              </p:ext>
            </p:extLst>
          </p:nvPr>
        </p:nvGraphicFramePr>
        <p:xfrm>
          <a:off x="251521" y="1052736"/>
          <a:ext cx="8280918" cy="5688631"/>
        </p:xfrm>
        <a:graphic>
          <a:graphicData uri="http://schemas.openxmlformats.org/drawingml/2006/table">
            <a:tbl>
              <a:tblPr/>
              <a:tblGrid>
                <a:gridCol w="2760306"/>
                <a:gridCol w="2760306"/>
                <a:gridCol w="2760306"/>
              </a:tblGrid>
              <a:tr h="370844">
                <a:tc>
                  <a:txBody>
                    <a:bodyPr/>
                    <a:lstStyle/>
                    <a:p>
                      <a:pPr algn="ctr" rtl="0" fontAlgn="base"/>
                      <a:r>
                        <a:rPr lang="en-IN" sz="1200" b="1" dirty="0">
                          <a:effectLst/>
                        </a:rPr>
                        <a:t>Basis</a:t>
                      </a:r>
                    </a:p>
                  </a:txBody>
                  <a:tcPr marL="27835" marR="27835" marT="69587" marB="69587"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IN" sz="1200" b="1">
                          <a:effectLst/>
                        </a:rPr>
                        <a:t>Public Sector Banks</a:t>
                      </a:r>
                    </a:p>
                  </a:txBody>
                  <a:tcPr marL="69587" marR="69587" marT="69587" marB="69587"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IN" sz="1200" b="1">
                          <a:effectLst/>
                        </a:rPr>
                        <a:t>Private Sector Banks</a:t>
                      </a:r>
                    </a:p>
                  </a:txBody>
                  <a:tcPr marL="69587" marR="69587" marT="69587" marB="69587"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944607">
                <a:tc>
                  <a:txBody>
                    <a:bodyPr/>
                    <a:lstStyle/>
                    <a:p>
                      <a:pPr algn="ctr" fontAlgn="ctr"/>
                      <a:r>
                        <a:rPr lang="en-IN" sz="1200" b="1" dirty="0">
                          <a:effectLst/>
                        </a:rPr>
                        <a:t>Meaning</a:t>
                      </a:r>
                      <a:endParaRPr lang="en-IN" sz="1200" b="0" dirty="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The banks whose majority of stakes are held by the state or central government are known as Public Sector Banks.</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The banks whose stakes are held by private companies or maybe by an individual are known as Private Sector Banks.</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769680">
                <a:tc>
                  <a:txBody>
                    <a:bodyPr/>
                    <a:lstStyle/>
                    <a:p>
                      <a:pPr algn="ctr" fontAlgn="ctr"/>
                      <a:r>
                        <a:rPr lang="en-IN" sz="1200" b="1">
                          <a:effectLst/>
                        </a:rPr>
                        <a:t>Governing Act or Law</a:t>
                      </a:r>
                      <a:endParaRPr lang="en-IN" sz="1200" b="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Public sector banks are formed by passing an act in the parliament.</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Private sector banks are registered under the Indian Companies Act.</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769680">
                <a:tc>
                  <a:txBody>
                    <a:bodyPr/>
                    <a:lstStyle/>
                    <a:p>
                      <a:pPr algn="ctr" fontAlgn="ctr"/>
                      <a:r>
                        <a:rPr lang="en-IN" sz="1200" b="1">
                          <a:effectLst/>
                        </a:rPr>
                        <a:t>Controlling Authority</a:t>
                      </a:r>
                      <a:endParaRPr lang="en-IN" sz="1200" b="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Public sector banks are controlled by the government.</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Private sector banks are controlled by companies or an individual.</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944607">
                <a:tc>
                  <a:txBody>
                    <a:bodyPr/>
                    <a:lstStyle/>
                    <a:p>
                      <a:pPr algn="ctr" fontAlgn="ctr"/>
                      <a:r>
                        <a:rPr lang="en-IN" sz="1200" b="1">
                          <a:effectLst/>
                        </a:rPr>
                        <a:t>Shareholding Pattern</a:t>
                      </a:r>
                      <a:endParaRPr lang="en-IN" sz="1200" b="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a:effectLst/>
                        </a:rPr>
                        <a:t>More than 50% of the shareholding of public sector banks lies with the government (state or central).</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The majority shareholding of private sector banks lies with private companies or individuals.</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594752">
                <a:tc>
                  <a:txBody>
                    <a:bodyPr/>
                    <a:lstStyle/>
                    <a:p>
                      <a:pPr algn="ctr" fontAlgn="ctr"/>
                      <a:r>
                        <a:rPr lang="en-IN" sz="1200" b="1">
                          <a:effectLst/>
                        </a:rPr>
                        <a:t>No. of Banks</a:t>
                      </a:r>
                      <a:endParaRPr lang="en-IN" sz="1200" b="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a:effectLst/>
                        </a:rPr>
                        <a:t>There are 12 public sector banks in India.</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There are 21 private sector banks in India.</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294461">
                <a:tc>
                  <a:txBody>
                    <a:bodyPr/>
                    <a:lstStyle/>
                    <a:p>
                      <a:pPr algn="ctr" fontAlgn="ctr"/>
                      <a:r>
                        <a:rPr lang="en-IN" sz="1200" b="1">
                          <a:effectLst/>
                        </a:rPr>
                        <a:t>Regulatory Body</a:t>
                      </a:r>
                      <a:endParaRPr lang="en-IN" sz="1200" b="0">
                        <a:effectLst/>
                      </a:endParaRP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a:effectLst/>
                        </a:rPr>
                        <a:t>The Reserve Bank of India issues rules, regulations, guidelines, and directions for the public sector banks under the Reserve Bank of India Act, 1934.</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00" b="0" dirty="0">
                          <a:effectLst/>
                        </a:rPr>
                        <a:t>The Reserve Bank of India issues rules, regulations, guidelines, and directions for the private sector banks.</a:t>
                      </a:r>
                    </a:p>
                  </a:txBody>
                  <a:tcPr marL="69587" marR="69587" marT="97422" marB="97422"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179522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extLst>
              <p:ext uri="{D42A27DB-BD31-4B8C-83A1-F6EECF244321}">
                <p14:modId xmlns:p14="http://schemas.microsoft.com/office/powerpoint/2010/main" val="3581876383"/>
              </p:ext>
            </p:extLst>
          </p:nvPr>
        </p:nvGraphicFramePr>
        <p:xfrm>
          <a:off x="467545" y="188640"/>
          <a:ext cx="8064894" cy="6246291"/>
        </p:xfrm>
        <a:graphic>
          <a:graphicData uri="http://schemas.openxmlformats.org/drawingml/2006/table">
            <a:tbl>
              <a:tblPr/>
              <a:tblGrid>
                <a:gridCol w="2688298"/>
                <a:gridCol w="2688298"/>
                <a:gridCol w="2688298"/>
              </a:tblGrid>
              <a:tr h="1099347">
                <a:tc>
                  <a:txBody>
                    <a:bodyPr/>
                    <a:lstStyle/>
                    <a:p>
                      <a:pPr algn="ctr" fontAlgn="ctr"/>
                      <a:r>
                        <a:rPr lang="en-IN" sz="1250" b="1" dirty="0">
                          <a:effectLst/>
                        </a:rPr>
                        <a:t>Customer Base</a:t>
                      </a:r>
                      <a:endParaRPr lang="en-IN" sz="1250" b="0" dirty="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The customer base of public sector banks is high.</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a:effectLst/>
                        </a:rPr>
                        <a:t>The customer base of private sector banks is comparatively low.</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349199">
                <a:tc>
                  <a:txBody>
                    <a:bodyPr/>
                    <a:lstStyle/>
                    <a:p>
                      <a:pPr algn="ctr" fontAlgn="ctr"/>
                      <a:r>
                        <a:rPr lang="en-IN" sz="1250" b="1">
                          <a:effectLst/>
                        </a:rPr>
                        <a:t>Interest Rate</a:t>
                      </a:r>
                      <a:endParaRPr lang="en-IN" sz="125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In public sector banks, the interest rate on savings is less and the interest rate on loans is high.</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In private sector banks, the interest rate on savings is high; however, the interest rate on loans is low.</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849496">
                <a:tc>
                  <a:txBody>
                    <a:bodyPr/>
                    <a:lstStyle/>
                    <a:p>
                      <a:pPr algn="ctr" fontAlgn="ctr"/>
                      <a:r>
                        <a:rPr lang="en-IN" sz="1250" b="1">
                          <a:effectLst/>
                        </a:rPr>
                        <a:t>Job Security</a:t>
                      </a:r>
                      <a:endParaRPr lang="en-IN" sz="125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There is high job security in public sector banks.</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There is less job security in private sector banks.</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599050">
                <a:tc>
                  <a:txBody>
                    <a:bodyPr/>
                    <a:lstStyle/>
                    <a:p>
                      <a:pPr algn="ctr" fontAlgn="ctr"/>
                      <a:r>
                        <a:rPr lang="en-IN" sz="1250" b="1">
                          <a:effectLst/>
                        </a:rPr>
                        <a:t>Trustworthy</a:t>
                      </a:r>
                      <a:endParaRPr lang="en-IN" sz="125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a:effectLst/>
                        </a:rPr>
                        <a:t>Public Sector Banks are more trustworthy than private sector banks as they are governed by the government.</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Private sector banks are less trustworthy.</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349199">
                <a:tc>
                  <a:txBody>
                    <a:bodyPr/>
                    <a:lstStyle/>
                    <a:p>
                      <a:pPr algn="ctr" fontAlgn="ctr"/>
                      <a:r>
                        <a:rPr lang="en-IN" sz="1250" b="1">
                          <a:effectLst/>
                        </a:rPr>
                        <a:t>Share in Banking Industry</a:t>
                      </a:r>
                      <a:endParaRPr lang="en-IN" sz="125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a:effectLst/>
                        </a:rPr>
                        <a:t>Public Sector banks hold 72.9% of the total market share in India’s banking system.</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250" b="0" dirty="0">
                          <a:effectLst/>
                        </a:rPr>
                        <a:t>Private sector banks hold only 19.7% of the total market share in India’s banking system</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083225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836713"/>
            <a:ext cx="8219256" cy="252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212976"/>
            <a:ext cx="8280920"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5599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77222830"/>
              </p:ext>
            </p:extLst>
          </p:nvPr>
        </p:nvGraphicFramePr>
        <p:xfrm>
          <a:off x="467544" y="332656"/>
          <a:ext cx="8136903" cy="6026075"/>
        </p:xfrm>
        <a:graphic>
          <a:graphicData uri="http://schemas.openxmlformats.org/drawingml/2006/table">
            <a:tbl>
              <a:tblPr/>
              <a:tblGrid>
                <a:gridCol w="2712301"/>
                <a:gridCol w="2712301"/>
                <a:gridCol w="2712301"/>
              </a:tblGrid>
              <a:tr h="3220833">
                <a:tc>
                  <a:txBody>
                    <a:bodyPr/>
                    <a:lstStyle/>
                    <a:p>
                      <a:pPr algn="ctr" fontAlgn="ctr"/>
                      <a:r>
                        <a:rPr lang="en-IN" sz="1400" b="1" dirty="0">
                          <a:effectLst/>
                        </a:rPr>
                        <a:t>Foreign Direct Investment</a:t>
                      </a:r>
                      <a:endParaRPr lang="en-IN" sz="1400" b="0" dirty="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dirty="0">
                          <a:effectLst/>
                        </a:rPr>
                        <a:t>Public sector banks allow 20% Foreign Direct Investment.</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dirty="0">
                          <a:effectLst/>
                        </a:rPr>
                        <a:t>Private sector banks allow 74% Foreign Direct Investment only if there is no change in the control and management. </a:t>
                      </a:r>
                      <a:endParaRPr lang="en-US" sz="1400" b="0" dirty="0" smtClean="0">
                        <a:effectLst/>
                      </a:endParaRPr>
                    </a:p>
                    <a:p>
                      <a:pPr algn="ctr" fontAlgn="ctr"/>
                      <a:r>
                        <a:rPr lang="en-US" sz="1400" b="0" dirty="0" smtClean="0">
                          <a:effectLst/>
                        </a:rPr>
                        <a:t>Besides</a:t>
                      </a:r>
                      <a:r>
                        <a:rPr lang="en-US" sz="1400" b="0" dirty="0">
                          <a:effectLst/>
                        </a:rPr>
                        <a:t>, according to RBI regulations, a single </a:t>
                      </a:r>
                      <a:r>
                        <a:rPr lang="en-US" sz="1400" b="0" dirty="0" err="1">
                          <a:effectLst/>
                        </a:rPr>
                        <a:t>organisation</a:t>
                      </a:r>
                      <a:r>
                        <a:rPr lang="en-US" sz="1400" b="0" dirty="0">
                          <a:effectLst/>
                        </a:rPr>
                        <a:t> or an individual cannot invest more than 10% stake in a bank.</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142876">
                <a:tc>
                  <a:txBody>
                    <a:bodyPr/>
                    <a:lstStyle/>
                    <a:p>
                      <a:pPr algn="ctr" fontAlgn="ctr"/>
                      <a:r>
                        <a:rPr lang="en-IN" sz="1400" b="1">
                          <a:effectLst/>
                        </a:rPr>
                        <a:t>Pension</a:t>
                      </a:r>
                      <a:endParaRPr lang="en-IN" sz="140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a:effectLst/>
                        </a:rPr>
                        <a:t>Pension is provided to public sector bank employees.</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dirty="0">
                          <a:effectLst/>
                        </a:rPr>
                        <a:t>No concept of pension is there for private sector bank employees.</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662366">
                <a:tc>
                  <a:txBody>
                    <a:bodyPr/>
                    <a:lstStyle/>
                    <a:p>
                      <a:pPr algn="ctr" fontAlgn="ctr"/>
                      <a:r>
                        <a:rPr lang="en-IN" sz="1400" b="1">
                          <a:effectLst/>
                        </a:rPr>
                        <a:t>Example</a:t>
                      </a:r>
                      <a:endParaRPr lang="en-IN" sz="1400" b="0">
                        <a:effectLst/>
                      </a:endParaRP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a:effectLst/>
                        </a:rPr>
                        <a:t>Public sector banks include State Bank of India, Union Bank of India, Indian Bank, and Punjab National Bank.</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fontAlgn="ctr"/>
                      <a:r>
                        <a:rPr lang="en-US" sz="1400" b="0" dirty="0">
                          <a:effectLst/>
                        </a:rPr>
                        <a:t>Private sector banks include ICICI Bank, HDFC Bank, Axis Bank, and Karnataka Bank.</a:t>
                      </a:r>
                    </a:p>
                  </a:txBody>
                  <a:tcPr marL="95250" marR="95250" marT="133350" marB="133350"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6025481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Foreign banks</a:t>
            </a:r>
            <a:br>
              <a:rPr lang="en-IN" b="1" dirty="0"/>
            </a:br>
            <a:endParaRPr lang="en-IN" dirty="0"/>
          </a:p>
        </p:txBody>
      </p:sp>
      <p:sp>
        <p:nvSpPr>
          <p:cNvPr id="3" name="Content Placeholder 2"/>
          <p:cNvSpPr>
            <a:spLocks noGrp="1"/>
          </p:cNvSpPr>
          <p:nvPr>
            <p:ph sz="quarter" idx="1"/>
          </p:nvPr>
        </p:nvSpPr>
        <p:spPr>
          <a:xfrm>
            <a:off x="457200" y="1052736"/>
            <a:ext cx="8291264" cy="5421216"/>
          </a:xfrm>
        </p:spPr>
        <p:txBody>
          <a:bodyPr>
            <a:normAutofit/>
          </a:bodyPr>
          <a:lstStyle/>
          <a:p>
            <a:pPr>
              <a:lnSpc>
                <a:spcPct val="200000"/>
              </a:lnSpc>
            </a:pPr>
            <a:r>
              <a:rPr lang="en-US" dirty="0" smtClean="0"/>
              <a:t>Headquartered </a:t>
            </a:r>
            <a:r>
              <a:rPr lang="en-US" dirty="0"/>
              <a:t>outside India and operate within the country after obtaining the necessary regulatory </a:t>
            </a:r>
            <a:r>
              <a:rPr lang="en-US" dirty="0" smtClean="0"/>
              <a:t>approvals.</a:t>
            </a:r>
          </a:p>
          <a:p>
            <a:pPr>
              <a:lnSpc>
                <a:spcPct val="200000"/>
              </a:lnSpc>
            </a:pPr>
            <a:r>
              <a:rPr lang="en-US" dirty="0" smtClean="0"/>
              <a:t>Examples </a:t>
            </a:r>
            <a:r>
              <a:rPr lang="en-US" dirty="0"/>
              <a:t>include Standard Chartered, Citibank, and HSBC</a:t>
            </a:r>
            <a:r>
              <a:rPr lang="en-US" dirty="0" smtClean="0"/>
              <a:t>.</a:t>
            </a:r>
          </a:p>
          <a:p>
            <a:pPr>
              <a:lnSpc>
                <a:spcPct val="200000"/>
              </a:lnSpc>
            </a:pPr>
            <a:r>
              <a:rPr lang="en-US" dirty="0" smtClean="0"/>
              <a:t>At present 46 Foreign banks are in India and has more than 300 branches.</a:t>
            </a:r>
            <a:endParaRPr lang="en-IN" dirty="0"/>
          </a:p>
        </p:txBody>
      </p:sp>
    </p:spTree>
    <p:extLst>
      <p:ext uri="{BB962C8B-B14F-4D97-AF65-F5344CB8AC3E}">
        <p14:creationId xmlns:p14="http://schemas.microsoft.com/office/powerpoint/2010/main" val="36372590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8098"/>
          </a:xfrm>
        </p:spPr>
        <p:txBody>
          <a:bodyPr>
            <a:normAutofit fontScale="90000"/>
          </a:bodyPr>
          <a:lstStyle/>
          <a:p>
            <a:r>
              <a:rPr lang="en-US" b="1" dirty="0"/>
              <a:t>Advantages of Foreign Banks in India</a:t>
            </a:r>
            <a:br>
              <a:rPr lang="en-US" b="1" dirty="0"/>
            </a:br>
            <a:endParaRPr lang="en-IN" dirty="0"/>
          </a:p>
        </p:txBody>
      </p:sp>
      <p:sp>
        <p:nvSpPr>
          <p:cNvPr id="3" name="Content Placeholder 2"/>
          <p:cNvSpPr>
            <a:spLocks noGrp="1"/>
          </p:cNvSpPr>
          <p:nvPr>
            <p:ph sz="quarter" idx="1"/>
          </p:nvPr>
        </p:nvSpPr>
        <p:spPr>
          <a:xfrm>
            <a:off x="457200" y="764704"/>
            <a:ext cx="8075240" cy="5709248"/>
          </a:xfrm>
        </p:spPr>
        <p:txBody>
          <a:bodyPr>
            <a:normAutofit fontScale="92500" lnSpcReduction="20000"/>
          </a:bodyPr>
          <a:lstStyle/>
          <a:p>
            <a:pPr>
              <a:lnSpc>
                <a:spcPct val="150000"/>
              </a:lnSpc>
            </a:pPr>
            <a:r>
              <a:rPr lang="en-US" b="1" dirty="0"/>
              <a:t>1. Technological advancements</a:t>
            </a:r>
          </a:p>
          <a:p>
            <a:pPr>
              <a:lnSpc>
                <a:spcPct val="150000"/>
              </a:lnSpc>
            </a:pPr>
            <a:r>
              <a:rPr lang="en-US" dirty="0"/>
              <a:t>Foreign banks bring with them advanced technology and digital banking solutions, which have helped improve the overall banking system in India. </a:t>
            </a:r>
            <a:endParaRPr lang="en-US" dirty="0" smtClean="0"/>
          </a:p>
          <a:p>
            <a:pPr>
              <a:lnSpc>
                <a:spcPct val="150000"/>
              </a:lnSpc>
            </a:pPr>
            <a:r>
              <a:rPr lang="en-US" dirty="0" smtClean="0"/>
              <a:t>This </a:t>
            </a:r>
            <a:r>
              <a:rPr lang="en-US" dirty="0"/>
              <a:t>has made banking services more accessible, convenient, and efficient for customers.</a:t>
            </a:r>
          </a:p>
          <a:p>
            <a:pPr>
              <a:lnSpc>
                <a:spcPct val="150000"/>
              </a:lnSpc>
            </a:pPr>
            <a:r>
              <a:rPr lang="en-US" b="1" dirty="0"/>
              <a:t>2. Increased competition</a:t>
            </a:r>
          </a:p>
          <a:p>
            <a:pPr>
              <a:lnSpc>
                <a:spcPct val="150000"/>
              </a:lnSpc>
            </a:pPr>
            <a:r>
              <a:rPr lang="en-US" dirty="0"/>
              <a:t>The entry of foreign banks has increased competition in the Indian banking sector, which has led to better products and services being offered to customers. </a:t>
            </a:r>
            <a:endParaRPr lang="en-US" dirty="0" smtClean="0"/>
          </a:p>
          <a:p>
            <a:pPr>
              <a:lnSpc>
                <a:spcPct val="150000"/>
              </a:lnSpc>
            </a:pPr>
            <a:r>
              <a:rPr lang="en-US" dirty="0" smtClean="0"/>
              <a:t>This </a:t>
            </a:r>
            <a:r>
              <a:rPr lang="en-US" dirty="0"/>
              <a:t>has helped improve the quality of banking services and increase customer satisfaction</a:t>
            </a:r>
            <a:r>
              <a:rPr lang="en-US" dirty="0" smtClean="0"/>
              <a:t>.</a:t>
            </a:r>
            <a:endParaRPr lang="en-US" dirty="0"/>
          </a:p>
        </p:txBody>
      </p:sp>
    </p:spTree>
    <p:extLst>
      <p:ext uri="{BB962C8B-B14F-4D97-AF65-F5344CB8AC3E}">
        <p14:creationId xmlns:p14="http://schemas.microsoft.com/office/powerpoint/2010/main" val="3170993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60648"/>
            <a:ext cx="8219256" cy="6213304"/>
          </a:xfrm>
        </p:spPr>
        <p:txBody>
          <a:bodyPr>
            <a:normAutofit fontScale="85000" lnSpcReduction="10000"/>
          </a:bodyPr>
          <a:lstStyle/>
          <a:p>
            <a:pPr>
              <a:lnSpc>
                <a:spcPct val="150000"/>
              </a:lnSpc>
            </a:pPr>
            <a:r>
              <a:rPr lang="en-US" b="1" dirty="0"/>
              <a:t>3. Access to global financial markets</a:t>
            </a:r>
          </a:p>
          <a:p>
            <a:pPr>
              <a:lnSpc>
                <a:spcPct val="150000"/>
              </a:lnSpc>
            </a:pPr>
            <a:r>
              <a:rPr lang="en-US" dirty="0"/>
              <a:t>Foreign banks have access to global financial markets and can provide their customers with access to a wider range of financial products and services. </a:t>
            </a:r>
            <a:endParaRPr lang="en-US" dirty="0" smtClean="0"/>
          </a:p>
          <a:p>
            <a:pPr>
              <a:lnSpc>
                <a:spcPct val="150000"/>
              </a:lnSpc>
            </a:pPr>
            <a:r>
              <a:rPr lang="en-US" dirty="0" smtClean="0"/>
              <a:t>This </a:t>
            </a:r>
            <a:r>
              <a:rPr lang="en-US" dirty="0"/>
              <a:t>has helped increase the competitiveness of the Indian banking sector and attract more foreign investment into the country.</a:t>
            </a:r>
          </a:p>
          <a:p>
            <a:pPr>
              <a:lnSpc>
                <a:spcPct val="150000"/>
              </a:lnSpc>
            </a:pPr>
            <a:r>
              <a:rPr lang="en-US" b="1" dirty="0"/>
              <a:t>4. Improved financial services</a:t>
            </a:r>
          </a:p>
          <a:p>
            <a:pPr>
              <a:lnSpc>
                <a:spcPct val="150000"/>
              </a:lnSpc>
            </a:pPr>
            <a:r>
              <a:rPr lang="en-US" dirty="0"/>
              <a:t>Foreign banks bring with them international expertise and best practices, which have helped improve the quality of financial services offered in India. </a:t>
            </a:r>
            <a:endParaRPr lang="en-US" dirty="0" smtClean="0"/>
          </a:p>
          <a:p>
            <a:pPr>
              <a:lnSpc>
                <a:spcPct val="150000"/>
              </a:lnSpc>
            </a:pPr>
            <a:r>
              <a:rPr lang="en-US" dirty="0" smtClean="0"/>
              <a:t>This </a:t>
            </a:r>
            <a:r>
              <a:rPr lang="en-US" dirty="0"/>
              <a:t>has increased customer satisfaction and greater financial inclusion, especially in rural and underdeveloped areas.</a:t>
            </a:r>
          </a:p>
          <a:p>
            <a:endParaRPr lang="en-IN" dirty="0"/>
          </a:p>
          <a:p>
            <a:endParaRPr lang="en-IN" dirty="0"/>
          </a:p>
        </p:txBody>
      </p:sp>
    </p:spTree>
    <p:extLst>
      <p:ext uri="{BB962C8B-B14F-4D97-AF65-F5344CB8AC3E}">
        <p14:creationId xmlns:p14="http://schemas.microsoft.com/office/powerpoint/2010/main" val="1080220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79296" cy="778098"/>
          </a:xfrm>
        </p:spPr>
        <p:txBody>
          <a:bodyPr>
            <a:normAutofit fontScale="90000"/>
          </a:bodyPr>
          <a:lstStyle/>
          <a:p>
            <a:r>
              <a:rPr lang="en-US" b="1" dirty="0" smtClean="0"/>
              <a:t/>
            </a:r>
            <a:br>
              <a:rPr lang="en-US" b="1" dirty="0" smtClean="0"/>
            </a:br>
            <a:r>
              <a:rPr lang="en-US" b="1" dirty="0"/>
              <a:t/>
            </a:r>
            <a:br>
              <a:rPr lang="en-US" b="1" dirty="0"/>
            </a:br>
            <a:r>
              <a:rPr lang="en-US" b="1" dirty="0" smtClean="0"/>
              <a:t/>
            </a:r>
            <a:br>
              <a:rPr lang="en-US" b="1" dirty="0" smtClean="0"/>
            </a:br>
            <a:r>
              <a:rPr lang="en-US" b="1" dirty="0" smtClean="0"/>
              <a:t>Challenges </a:t>
            </a:r>
            <a:r>
              <a:rPr lang="en-US" b="1" dirty="0"/>
              <a:t>faced by Foreign Banks in India</a:t>
            </a:r>
            <a:br>
              <a:rPr lang="en-US" b="1" dirty="0"/>
            </a:br>
            <a:endParaRPr lang="en-IN" dirty="0"/>
          </a:p>
        </p:txBody>
      </p:sp>
      <p:sp>
        <p:nvSpPr>
          <p:cNvPr id="3" name="Content Placeholder 2"/>
          <p:cNvSpPr>
            <a:spLocks noGrp="1"/>
          </p:cNvSpPr>
          <p:nvPr>
            <p:ph sz="quarter" idx="1"/>
          </p:nvPr>
        </p:nvSpPr>
        <p:spPr>
          <a:xfrm>
            <a:off x="457200" y="764704"/>
            <a:ext cx="8075240" cy="5709248"/>
          </a:xfrm>
        </p:spPr>
        <p:txBody>
          <a:bodyPr>
            <a:normAutofit fontScale="85000" lnSpcReduction="10000"/>
          </a:bodyPr>
          <a:lstStyle/>
          <a:p>
            <a:pPr>
              <a:lnSpc>
                <a:spcPct val="150000"/>
              </a:lnSpc>
            </a:pPr>
            <a:r>
              <a:rPr lang="en-US" b="1" dirty="0"/>
              <a:t>1) Stringent regulations</a:t>
            </a:r>
          </a:p>
          <a:p>
            <a:pPr>
              <a:lnSpc>
                <a:spcPct val="150000"/>
              </a:lnSpc>
            </a:pPr>
            <a:r>
              <a:rPr lang="en-US" dirty="0"/>
              <a:t>Foreign banks in India face several regulations, including those related to capital requirements, banking licenses, and compliance with local laws and regulations. </a:t>
            </a:r>
            <a:endParaRPr lang="en-US" dirty="0" smtClean="0"/>
          </a:p>
          <a:p>
            <a:pPr>
              <a:lnSpc>
                <a:spcPct val="150000"/>
              </a:lnSpc>
            </a:pPr>
            <a:r>
              <a:rPr lang="en-US" dirty="0" smtClean="0"/>
              <a:t>These </a:t>
            </a:r>
            <a:r>
              <a:rPr lang="en-US" dirty="0"/>
              <a:t>regulations can be stringent and can impact the efficiency and profitability of foreign banks in India.</a:t>
            </a:r>
          </a:p>
          <a:p>
            <a:pPr>
              <a:lnSpc>
                <a:spcPct val="150000"/>
              </a:lnSpc>
            </a:pPr>
            <a:r>
              <a:rPr lang="en-US" b="1" dirty="0"/>
              <a:t>2) Cultural differences</a:t>
            </a:r>
          </a:p>
          <a:p>
            <a:pPr>
              <a:lnSpc>
                <a:spcPct val="150000"/>
              </a:lnSpc>
            </a:pPr>
            <a:r>
              <a:rPr lang="en-US" dirty="0"/>
              <a:t>Foreign banks may also face challenges related to cultural differences, including different business practices and customer expectations. </a:t>
            </a:r>
            <a:endParaRPr lang="en-US" dirty="0" smtClean="0"/>
          </a:p>
          <a:p>
            <a:pPr>
              <a:lnSpc>
                <a:spcPct val="150000"/>
              </a:lnSpc>
            </a:pPr>
            <a:r>
              <a:rPr lang="en-US" dirty="0" smtClean="0"/>
              <a:t>This </a:t>
            </a:r>
            <a:r>
              <a:rPr lang="en-US" dirty="0"/>
              <a:t>can make it difficult for foreign banks to fully integrate into the local market and compete effectively with local banks.</a:t>
            </a:r>
          </a:p>
          <a:p>
            <a:endParaRPr lang="en-IN" dirty="0"/>
          </a:p>
        </p:txBody>
      </p:sp>
    </p:spTree>
    <p:extLst>
      <p:ext uri="{BB962C8B-B14F-4D97-AF65-F5344CB8AC3E}">
        <p14:creationId xmlns:p14="http://schemas.microsoft.com/office/powerpoint/2010/main" val="15134423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8003232" cy="5925272"/>
          </a:xfrm>
        </p:spPr>
        <p:txBody>
          <a:bodyPr>
            <a:normAutofit fontScale="85000" lnSpcReduction="10000"/>
          </a:bodyPr>
          <a:lstStyle/>
          <a:p>
            <a:pPr>
              <a:lnSpc>
                <a:spcPct val="150000"/>
              </a:lnSpc>
            </a:pPr>
            <a:r>
              <a:rPr lang="en-US" b="1" dirty="0"/>
              <a:t>3) Competition with local banks</a:t>
            </a:r>
          </a:p>
          <a:p>
            <a:pPr>
              <a:lnSpc>
                <a:spcPct val="150000"/>
              </a:lnSpc>
            </a:pPr>
            <a:r>
              <a:rPr lang="en-US" dirty="0"/>
              <a:t>Foreign banks face significant competition from local banks, who are well-established in the market and have a better understanding of local customers and market dynamics. </a:t>
            </a:r>
            <a:endParaRPr lang="en-US" dirty="0" smtClean="0"/>
          </a:p>
          <a:p>
            <a:pPr>
              <a:lnSpc>
                <a:spcPct val="150000"/>
              </a:lnSpc>
            </a:pPr>
            <a:r>
              <a:rPr lang="en-US" dirty="0" smtClean="0"/>
              <a:t>This </a:t>
            </a:r>
            <a:r>
              <a:rPr lang="en-US" dirty="0"/>
              <a:t>can make it challenging for foreign banks to gain market share and compete effectively.</a:t>
            </a:r>
          </a:p>
          <a:p>
            <a:pPr>
              <a:lnSpc>
                <a:spcPct val="150000"/>
              </a:lnSpc>
            </a:pPr>
            <a:r>
              <a:rPr lang="en-US" b="1" dirty="0"/>
              <a:t>4) Managing the balancing act between local and global operations</a:t>
            </a:r>
          </a:p>
          <a:p>
            <a:pPr>
              <a:lnSpc>
                <a:spcPct val="150000"/>
              </a:lnSpc>
            </a:pPr>
            <a:r>
              <a:rPr lang="en-US" dirty="0"/>
              <a:t>Foreign banks in India must also balance their local and global operations, which can be challenging as they need to comply with local regulations and meet the expectations of both local and international customers.</a:t>
            </a:r>
          </a:p>
          <a:p>
            <a:endParaRPr lang="en-IN" dirty="0"/>
          </a:p>
        </p:txBody>
      </p:sp>
    </p:spTree>
    <p:extLst>
      <p:ext uri="{BB962C8B-B14F-4D97-AF65-F5344CB8AC3E}">
        <p14:creationId xmlns:p14="http://schemas.microsoft.com/office/powerpoint/2010/main" val="17123240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8098"/>
          </a:xfrm>
        </p:spPr>
        <p:txBody>
          <a:bodyPr>
            <a:normAutofit fontScale="90000"/>
          </a:bodyPr>
          <a:lstStyle/>
          <a:p>
            <a:r>
              <a:rPr lang="en-US" b="1" dirty="0"/>
              <a:t>Impact on the Indian Banking System</a:t>
            </a:r>
            <a:br>
              <a:rPr lang="en-US" b="1" dirty="0"/>
            </a:br>
            <a:endParaRPr lang="en-IN" dirty="0"/>
          </a:p>
        </p:txBody>
      </p:sp>
      <p:sp>
        <p:nvSpPr>
          <p:cNvPr id="3" name="Content Placeholder 2"/>
          <p:cNvSpPr>
            <a:spLocks noGrp="1"/>
          </p:cNvSpPr>
          <p:nvPr>
            <p:ph sz="quarter" idx="1"/>
          </p:nvPr>
        </p:nvSpPr>
        <p:spPr>
          <a:xfrm>
            <a:off x="457200" y="980728"/>
            <a:ext cx="7467600" cy="5493224"/>
          </a:xfrm>
        </p:spPr>
        <p:txBody>
          <a:bodyPr>
            <a:normAutofit fontScale="92500"/>
          </a:bodyPr>
          <a:lstStyle/>
          <a:p>
            <a:pPr marL="0" indent="0">
              <a:lnSpc>
                <a:spcPct val="160000"/>
              </a:lnSpc>
              <a:buNone/>
            </a:pPr>
            <a:r>
              <a:rPr lang="en-US" b="1" dirty="0"/>
              <a:t>1) Competition</a:t>
            </a:r>
          </a:p>
          <a:p>
            <a:pPr marL="0" indent="0">
              <a:lnSpc>
                <a:spcPct val="160000"/>
              </a:lnSpc>
              <a:buNone/>
            </a:pPr>
            <a:r>
              <a:rPr lang="en-US" dirty="0"/>
              <a:t>The presence of foreign banks in India has increased competition in the banking sector, which has led to better products and services being offered to customers.</a:t>
            </a:r>
          </a:p>
          <a:p>
            <a:pPr marL="0" indent="0">
              <a:lnSpc>
                <a:spcPct val="160000"/>
              </a:lnSpc>
              <a:buNone/>
            </a:pPr>
            <a:r>
              <a:rPr lang="en-US" b="1" dirty="0"/>
              <a:t>2) Improved services</a:t>
            </a:r>
          </a:p>
          <a:p>
            <a:pPr marL="0" indent="0">
              <a:lnSpc>
                <a:spcPct val="160000"/>
              </a:lnSpc>
              <a:buNone/>
            </a:pPr>
            <a:r>
              <a:rPr lang="en-US" dirty="0"/>
              <a:t>Foreign banks bring with them international expertise and best practices, which have helped improve the quality of financial services offered in India.</a:t>
            </a:r>
          </a:p>
          <a:p>
            <a:endParaRPr lang="en-IN" dirty="0"/>
          </a:p>
        </p:txBody>
      </p:sp>
    </p:spTree>
    <p:extLst>
      <p:ext uri="{BB962C8B-B14F-4D97-AF65-F5344CB8AC3E}">
        <p14:creationId xmlns:p14="http://schemas.microsoft.com/office/powerpoint/2010/main" val="8488453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8147248" cy="5925272"/>
          </a:xfrm>
        </p:spPr>
        <p:txBody>
          <a:bodyPr/>
          <a:lstStyle/>
          <a:p>
            <a:pPr marL="0" indent="0">
              <a:lnSpc>
                <a:spcPct val="150000"/>
              </a:lnSpc>
              <a:buNone/>
            </a:pPr>
            <a:r>
              <a:rPr lang="en-US" b="1" dirty="0"/>
              <a:t>3) Access to capital and expertise</a:t>
            </a:r>
          </a:p>
          <a:p>
            <a:pPr marL="0" indent="0">
              <a:lnSpc>
                <a:spcPct val="150000"/>
              </a:lnSpc>
              <a:buNone/>
            </a:pPr>
            <a:r>
              <a:rPr lang="en-US" dirty="0"/>
              <a:t>Foreign banks can provide access to capital and expertise, which can help support the growth and development of the Indian economy.</a:t>
            </a:r>
          </a:p>
          <a:p>
            <a:pPr marL="0" indent="0">
              <a:lnSpc>
                <a:spcPct val="150000"/>
              </a:lnSpc>
              <a:buNone/>
            </a:pPr>
            <a:r>
              <a:rPr lang="en-US" b="1" dirty="0"/>
              <a:t>4) Pressure to adopt best practices</a:t>
            </a:r>
          </a:p>
          <a:p>
            <a:pPr marL="0" indent="0">
              <a:lnSpc>
                <a:spcPct val="150000"/>
              </a:lnSpc>
              <a:buNone/>
            </a:pPr>
            <a:r>
              <a:rPr lang="en-US" dirty="0"/>
              <a:t>The entry of foreign banks has also put pressure on local banks to adopt best practices and improve their services, which has helped improve the overall banking system in India.</a:t>
            </a:r>
          </a:p>
          <a:p>
            <a:endParaRPr lang="en-IN" dirty="0"/>
          </a:p>
        </p:txBody>
      </p:sp>
    </p:spTree>
    <p:extLst>
      <p:ext uri="{BB962C8B-B14F-4D97-AF65-F5344CB8AC3E}">
        <p14:creationId xmlns:p14="http://schemas.microsoft.com/office/powerpoint/2010/main" val="21092377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normAutofit fontScale="90000"/>
          </a:bodyPr>
          <a:lstStyle/>
          <a:p>
            <a:r>
              <a:rPr lang="en-IN" b="1" dirty="0"/>
              <a:t>Regional rural banks</a:t>
            </a:r>
            <a:br>
              <a:rPr lang="en-IN" b="1" dirty="0"/>
            </a:br>
            <a:endParaRPr lang="en-IN" dirty="0"/>
          </a:p>
        </p:txBody>
      </p:sp>
      <p:sp>
        <p:nvSpPr>
          <p:cNvPr id="3" name="Content Placeholder 2"/>
          <p:cNvSpPr>
            <a:spLocks noGrp="1"/>
          </p:cNvSpPr>
          <p:nvPr>
            <p:ph sz="quarter" idx="1"/>
          </p:nvPr>
        </p:nvSpPr>
        <p:spPr>
          <a:xfrm>
            <a:off x="457200" y="836712"/>
            <a:ext cx="7467600" cy="5637240"/>
          </a:xfrm>
        </p:spPr>
        <p:txBody>
          <a:bodyPr>
            <a:normAutofit lnSpcReduction="10000"/>
          </a:bodyPr>
          <a:lstStyle/>
          <a:p>
            <a:pPr>
              <a:lnSpc>
                <a:spcPct val="150000"/>
              </a:lnSpc>
            </a:pPr>
            <a:r>
              <a:rPr lang="en-US" dirty="0" smtClean="0"/>
              <a:t>Regional Rural Banks are a specialized category of banks created to cater to the banking needs of rural and semi-urban areas.</a:t>
            </a:r>
          </a:p>
          <a:p>
            <a:pPr>
              <a:lnSpc>
                <a:spcPct val="150000"/>
              </a:lnSpc>
            </a:pPr>
            <a:r>
              <a:rPr lang="en-US" dirty="0" smtClean="0"/>
              <a:t>At present, there are 43 RRBs in India. Each RRB is sponsored by the Central government, the State government, and the sponsor bank.</a:t>
            </a:r>
          </a:p>
          <a:p>
            <a:pPr>
              <a:lnSpc>
                <a:spcPct val="150000"/>
              </a:lnSpc>
            </a:pPr>
            <a:r>
              <a:rPr lang="en-US" dirty="0" smtClean="0"/>
              <a:t>The first RRB in India, </a:t>
            </a:r>
            <a:r>
              <a:rPr lang="en-US" dirty="0" err="1" smtClean="0"/>
              <a:t>Prathama</a:t>
            </a:r>
            <a:r>
              <a:rPr lang="en-US" dirty="0" smtClean="0"/>
              <a:t> Bank, in Uttar Pradesh, was established on 2nd October 1975 with its headquarters in Moradabad. This bank was sponsored by the syndicate bank.</a:t>
            </a:r>
          </a:p>
          <a:p>
            <a:pPr>
              <a:lnSpc>
                <a:spcPct val="150000"/>
              </a:lnSpc>
            </a:pPr>
            <a:endParaRPr lang="en-US" dirty="0" smtClean="0"/>
          </a:p>
          <a:p>
            <a:pPr>
              <a:lnSpc>
                <a:spcPct val="150000"/>
              </a:lnSpc>
            </a:pPr>
            <a:endParaRPr lang="en-IN" dirty="0"/>
          </a:p>
        </p:txBody>
      </p:sp>
    </p:spTree>
    <p:extLst>
      <p:ext uri="{BB962C8B-B14F-4D97-AF65-F5344CB8AC3E}">
        <p14:creationId xmlns:p14="http://schemas.microsoft.com/office/powerpoint/2010/main" val="12372848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8075240" cy="5925272"/>
          </a:xfrm>
        </p:spPr>
        <p:txBody>
          <a:bodyPr>
            <a:normAutofit fontScale="92500"/>
          </a:bodyPr>
          <a:lstStyle/>
          <a:p>
            <a:pPr>
              <a:lnSpc>
                <a:spcPct val="160000"/>
              </a:lnSpc>
            </a:pPr>
            <a:r>
              <a:rPr lang="en-US" dirty="0"/>
              <a:t>Kerala </a:t>
            </a:r>
            <a:r>
              <a:rPr lang="en-US" dirty="0" err="1"/>
              <a:t>Gramin</a:t>
            </a:r>
            <a:r>
              <a:rPr lang="en-US" dirty="0"/>
              <a:t> Bank is India's largest Regional Rural Bank (RRB) with ? 20,000 </a:t>
            </a:r>
            <a:r>
              <a:rPr lang="en-US" dirty="0" err="1"/>
              <a:t>crore</a:t>
            </a:r>
            <a:r>
              <a:rPr lang="en-US" dirty="0"/>
              <a:t> of business, headquartered at </a:t>
            </a:r>
            <a:r>
              <a:rPr lang="en-US" dirty="0" err="1"/>
              <a:t>Malappuram</a:t>
            </a:r>
            <a:r>
              <a:rPr lang="en-US" dirty="0"/>
              <a:t> </a:t>
            </a:r>
            <a:r>
              <a:rPr lang="en-US" dirty="0" err="1"/>
              <a:t>inKerala</a:t>
            </a:r>
            <a:r>
              <a:rPr lang="en-US" dirty="0"/>
              <a:t>, India. The bank is jointly owned by Government of India, Government of Kerala &amp; sponsored by </a:t>
            </a:r>
            <a:r>
              <a:rPr lang="en-US" dirty="0" err="1"/>
              <a:t>Canara</a:t>
            </a:r>
            <a:r>
              <a:rPr lang="en-US" dirty="0"/>
              <a:t> Bank</a:t>
            </a:r>
            <a:r>
              <a:rPr lang="en-US" dirty="0" smtClean="0"/>
              <a:t>.</a:t>
            </a:r>
          </a:p>
          <a:p>
            <a:pPr>
              <a:lnSpc>
                <a:spcPct val="160000"/>
              </a:lnSpc>
            </a:pPr>
            <a:r>
              <a:rPr lang="en-US" dirty="0"/>
              <a:t>RRBs are regulated by </a:t>
            </a:r>
            <a:r>
              <a:rPr lang="en-US" dirty="0" err="1"/>
              <a:t>RBi</a:t>
            </a:r>
            <a:r>
              <a:rPr lang="en-US" dirty="0"/>
              <a:t> and supervised by NABARD as their main area of activity is the rural sector. RRBs were created under the Regional Rural Banks Act, 1976 (Not Banking Regulation Act) to serve the credit need of rural areas which were largely unbanked at that time.</a:t>
            </a:r>
            <a:endParaRPr lang="en-IN" dirty="0"/>
          </a:p>
        </p:txBody>
      </p:sp>
    </p:spTree>
    <p:extLst>
      <p:ext uri="{BB962C8B-B14F-4D97-AF65-F5344CB8AC3E}">
        <p14:creationId xmlns:p14="http://schemas.microsoft.com/office/powerpoint/2010/main" val="822056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67544" y="764704"/>
            <a:ext cx="7920880"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03708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pPr>
              <a:lnSpc>
                <a:spcPct val="150000"/>
              </a:lnSpc>
            </a:pPr>
            <a:r>
              <a:rPr lang="en-US" dirty="0"/>
              <a:t>The services of RRBs are not available in the states of Goa and Sikkim. </a:t>
            </a:r>
            <a:endParaRPr lang="en-US" dirty="0" smtClean="0"/>
          </a:p>
          <a:p>
            <a:pPr>
              <a:lnSpc>
                <a:spcPct val="150000"/>
              </a:lnSpc>
            </a:pPr>
            <a:r>
              <a:rPr lang="en-US" dirty="0" smtClean="0"/>
              <a:t>Madhya </a:t>
            </a:r>
            <a:r>
              <a:rPr lang="en-US" dirty="0"/>
              <a:t>Pradesh has second highest number of branches </a:t>
            </a:r>
            <a:endParaRPr lang="en-US" dirty="0" smtClean="0"/>
          </a:p>
          <a:p>
            <a:pPr>
              <a:lnSpc>
                <a:spcPct val="150000"/>
              </a:lnSpc>
            </a:pPr>
            <a:r>
              <a:rPr lang="en-US" dirty="0" smtClean="0"/>
              <a:t>While </a:t>
            </a:r>
            <a:r>
              <a:rPr lang="en-US" dirty="0"/>
              <a:t>Nagaland has the least number of branches.</a:t>
            </a:r>
            <a:endParaRPr lang="en-IN" dirty="0"/>
          </a:p>
        </p:txBody>
      </p:sp>
    </p:spTree>
    <p:extLst>
      <p:ext uri="{BB962C8B-B14F-4D97-AF65-F5344CB8AC3E}">
        <p14:creationId xmlns:p14="http://schemas.microsoft.com/office/powerpoint/2010/main" val="40821988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minimum capital required for RRB?</a:t>
            </a:r>
            <a:endParaRPr lang="en-IN" dirty="0"/>
          </a:p>
        </p:txBody>
      </p:sp>
      <p:sp>
        <p:nvSpPr>
          <p:cNvPr id="3" name="Content Placeholder 2"/>
          <p:cNvSpPr>
            <a:spLocks noGrp="1"/>
          </p:cNvSpPr>
          <p:nvPr>
            <p:ph sz="quarter" idx="1"/>
          </p:nvPr>
        </p:nvSpPr>
        <p:spPr/>
        <p:txBody>
          <a:bodyPr/>
          <a:lstStyle/>
          <a:p>
            <a:pPr>
              <a:lnSpc>
                <a:spcPct val="200000"/>
              </a:lnSpc>
            </a:pPr>
            <a:r>
              <a:rPr lang="en-US" dirty="0" err="1" smtClean="0"/>
              <a:t>Authorised</a:t>
            </a:r>
            <a:r>
              <a:rPr lang="en-US" dirty="0" smtClean="0"/>
              <a:t> capital: </a:t>
            </a:r>
          </a:p>
          <a:p>
            <a:pPr>
              <a:lnSpc>
                <a:spcPct val="200000"/>
              </a:lnSpc>
            </a:pPr>
            <a:r>
              <a:rPr lang="en-US" dirty="0" smtClean="0"/>
              <a:t>The Act provides for the </a:t>
            </a:r>
            <a:r>
              <a:rPr lang="en-US" dirty="0" err="1" smtClean="0"/>
              <a:t>authorised</a:t>
            </a:r>
            <a:r>
              <a:rPr lang="en-US" dirty="0" smtClean="0"/>
              <a:t> capital of each RRB to be Rs five </a:t>
            </a:r>
            <a:r>
              <a:rPr lang="en-US" dirty="0" err="1" smtClean="0"/>
              <a:t>crore</a:t>
            </a:r>
            <a:r>
              <a:rPr lang="en-US" dirty="0" smtClean="0"/>
              <a:t>. </a:t>
            </a:r>
          </a:p>
          <a:p>
            <a:pPr>
              <a:lnSpc>
                <a:spcPct val="200000"/>
              </a:lnSpc>
            </a:pPr>
            <a:r>
              <a:rPr lang="en-US" dirty="0" smtClean="0"/>
              <a:t>It does not permit the authorized capital to be reduced below Rs 25 lakh.</a:t>
            </a:r>
          </a:p>
          <a:p>
            <a:pPr>
              <a:lnSpc>
                <a:spcPct val="200000"/>
              </a:lnSpc>
            </a:pPr>
            <a:r>
              <a:rPr lang="en-US" dirty="0">
                <a:solidFill>
                  <a:srgbClr val="FF0000"/>
                </a:solidFill>
              </a:rPr>
              <a:t>Central government 50%, State government 15% </a:t>
            </a:r>
            <a:endParaRPr lang="en-IN" dirty="0">
              <a:solidFill>
                <a:srgbClr val="FF0000"/>
              </a:solidFill>
            </a:endParaRPr>
          </a:p>
        </p:txBody>
      </p:sp>
    </p:spTree>
    <p:extLst>
      <p:ext uri="{BB962C8B-B14F-4D97-AF65-F5344CB8AC3E}">
        <p14:creationId xmlns:p14="http://schemas.microsoft.com/office/powerpoint/2010/main" val="8407612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normAutofit fontScale="90000"/>
          </a:bodyPr>
          <a:lstStyle/>
          <a:p>
            <a:r>
              <a:rPr lang="en-IN" b="1" dirty="0"/>
              <a:t>Cooperative banks</a:t>
            </a:r>
            <a:br>
              <a:rPr lang="en-IN" b="1" dirty="0"/>
            </a:br>
            <a:endParaRPr lang="en-IN" dirty="0"/>
          </a:p>
        </p:txBody>
      </p:sp>
      <p:sp>
        <p:nvSpPr>
          <p:cNvPr id="3" name="Content Placeholder 2"/>
          <p:cNvSpPr>
            <a:spLocks noGrp="1"/>
          </p:cNvSpPr>
          <p:nvPr>
            <p:ph sz="quarter" idx="1"/>
          </p:nvPr>
        </p:nvSpPr>
        <p:spPr>
          <a:xfrm>
            <a:off x="457200" y="1124744"/>
            <a:ext cx="8075240" cy="5349208"/>
          </a:xfrm>
        </p:spPr>
        <p:txBody>
          <a:bodyPr>
            <a:normAutofit fontScale="85000" lnSpcReduction="20000"/>
          </a:bodyPr>
          <a:lstStyle/>
          <a:p>
            <a:pPr>
              <a:lnSpc>
                <a:spcPct val="150000"/>
              </a:lnSpc>
            </a:pPr>
            <a:r>
              <a:rPr lang="en-US" dirty="0"/>
              <a:t>Cooperative banking refers to a small financial institution started by a group of individuals to address the capital needs of their specific community. </a:t>
            </a:r>
            <a:endParaRPr lang="en-US" dirty="0" smtClean="0"/>
          </a:p>
          <a:p>
            <a:pPr>
              <a:lnSpc>
                <a:spcPct val="150000"/>
              </a:lnSpc>
            </a:pPr>
            <a:r>
              <a:rPr lang="en-US" dirty="0" smtClean="0"/>
              <a:t>Such </a:t>
            </a:r>
            <a:r>
              <a:rPr lang="en-US" dirty="0"/>
              <a:t>financial institutions are owned and controlled by their members, and the board members are democratically selected to oversee the operations</a:t>
            </a:r>
            <a:endParaRPr lang="en-US" dirty="0" smtClean="0"/>
          </a:p>
          <a:p>
            <a:pPr>
              <a:lnSpc>
                <a:spcPct val="150000"/>
              </a:lnSpc>
            </a:pPr>
            <a:r>
              <a:rPr lang="en-US" dirty="0" smtClean="0"/>
              <a:t>Cooperative </a:t>
            </a:r>
            <a:r>
              <a:rPr lang="en-US" dirty="0"/>
              <a:t>banks operate on cooperative principles, primarily focusing on meeting their members' credit and banking needs. </a:t>
            </a:r>
            <a:endParaRPr lang="en-US" dirty="0" smtClean="0"/>
          </a:p>
          <a:p>
            <a:pPr>
              <a:lnSpc>
                <a:spcPct val="150000"/>
              </a:lnSpc>
            </a:pPr>
            <a:r>
              <a:rPr lang="en-US" dirty="0" smtClean="0"/>
              <a:t>They </a:t>
            </a:r>
            <a:r>
              <a:rPr lang="en-US" dirty="0"/>
              <a:t>can be classified into Urban Cooperative Banks (UCBs) and Rural Cooperative Banks (RCBs). </a:t>
            </a:r>
            <a:endParaRPr lang="en-US" dirty="0" smtClean="0"/>
          </a:p>
          <a:p>
            <a:pPr>
              <a:lnSpc>
                <a:spcPct val="150000"/>
              </a:lnSpc>
            </a:pPr>
            <a:r>
              <a:rPr lang="en-US" dirty="0" smtClean="0"/>
              <a:t>These </a:t>
            </a:r>
            <a:r>
              <a:rPr lang="en-US" dirty="0"/>
              <a:t>banks play a vital role in supporting local economic activities</a:t>
            </a:r>
            <a:r>
              <a:rPr lang="en-US" dirty="0" smtClean="0"/>
              <a:t>.</a:t>
            </a:r>
          </a:p>
          <a:p>
            <a:pPr>
              <a:lnSpc>
                <a:spcPct val="150000"/>
              </a:lnSpc>
            </a:pPr>
            <a:endParaRPr lang="en-IN" dirty="0"/>
          </a:p>
        </p:txBody>
      </p:sp>
    </p:spTree>
    <p:extLst>
      <p:ext uri="{BB962C8B-B14F-4D97-AF65-F5344CB8AC3E}">
        <p14:creationId xmlns:p14="http://schemas.microsoft.com/office/powerpoint/2010/main" val="12615656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7467600" cy="5997280"/>
          </a:xfrm>
        </p:spPr>
        <p:txBody>
          <a:bodyPr>
            <a:normAutofit/>
          </a:bodyPr>
          <a:lstStyle/>
          <a:p>
            <a:pPr>
              <a:lnSpc>
                <a:spcPct val="150000"/>
              </a:lnSpc>
            </a:pPr>
            <a:r>
              <a:rPr lang="en-US" dirty="0"/>
              <a:t>There are a total of 34 state co-operative banks in India. </a:t>
            </a:r>
            <a:endParaRPr lang="en-US" dirty="0" smtClean="0"/>
          </a:p>
          <a:p>
            <a:pPr>
              <a:lnSpc>
                <a:spcPct val="150000"/>
              </a:lnSpc>
            </a:pPr>
            <a:r>
              <a:rPr lang="en-IN" b="1" dirty="0"/>
              <a:t>State Cooperative Banks</a:t>
            </a:r>
          </a:p>
          <a:p>
            <a:pPr>
              <a:lnSpc>
                <a:spcPct val="150000"/>
              </a:lnSpc>
            </a:pPr>
            <a:r>
              <a:rPr lang="en-US" dirty="0"/>
              <a:t>A state cooperative bank, as the name suggests is </a:t>
            </a:r>
            <a:r>
              <a:rPr lang="en-US" dirty="0" err="1"/>
              <a:t>organised</a:t>
            </a:r>
            <a:r>
              <a:rPr lang="en-US" dirty="0"/>
              <a:t> at a state level</a:t>
            </a:r>
            <a:r>
              <a:rPr lang="en-US" dirty="0" smtClean="0"/>
              <a:t>.</a:t>
            </a:r>
          </a:p>
          <a:p>
            <a:pPr>
              <a:lnSpc>
                <a:spcPct val="150000"/>
              </a:lnSpc>
            </a:pPr>
            <a:r>
              <a:rPr lang="en-IN" b="1" dirty="0"/>
              <a:t>Central Cooperative Banks (CCBs)</a:t>
            </a:r>
          </a:p>
          <a:p>
            <a:pPr>
              <a:lnSpc>
                <a:spcPct val="150000"/>
              </a:lnSpc>
            </a:pPr>
            <a:r>
              <a:rPr lang="en-US" dirty="0"/>
              <a:t>Central Cooperative Banks (CCBs) are cooperatives that are established and managed in accordance with the Cooperative Societies Act</a:t>
            </a:r>
            <a:r>
              <a:rPr lang="en-US" dirty="0" smtClean="0"/>
              <a:t>.</a:t>
            </a:r>
          </a:p>
        </p:txBody>
      </p:sp>
    </p:spTree>
    <p:extLst>
      <p:ext uri="{BB962C8B-B14F-4D97-AF65-F5344CB8AC3E}">
        <p14:creationId xmlns:p14="http://schemas.microsoft.com/office/powerpoint/2010/main" val="6760611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4082"/>
          </a:xfrm>
        </p:spPr>
        <p:txBody>
          <a:bodyPr/>
          <a:lstStyle/>
          <a:p>
            <a:r>
              <a:rPr lang="en-US" sz="3200" dirty="0">
                <a:latin typeface="inherit"/>
              </a:rPr>
              <a:t>state cooperative bank</a:t>
            </a:r>
            <a:endParaRPr lang="en-IN"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05804031"/>
              </p:ext>
            </p:extLst>
          </p:nvPr>
        </p:nvGraphicFramePr>
        <p:xfrm>
          <a:off x="395536" y="980730"/>
          <a:ext cx="8280920" cy="5579774"/>
        </p:xfrm>
        <a:graphic>
          <a:graphicData uri="http://schemas.openxmlformats.org/drawingml/2006/table">
            <a:tbl>
              <a:tblPr/>
              <a:tblGrid>
                <a:gridCol w="1656184"/>
                <a:gridCol w="6624736"/>
              </a:tblGrid>
              <a:tr h="684869">
                <a:tc>
                  <a:txBody>
                    <a:bodyPr/>
                    <a:lstStyle/>
                    <a:p>
                      <a:pPr fontAlgn="base">
                        <a:lnSpc>
                          <a:spcPct val="150000"/>
                        </a:lnSpc>
                      </a:pPr>
                      <a:r>
                        <a:rPr lang="en-IN" sz="1600" b="1" dirty="0">
                          <a:effectLst/>
                          <a:latin typeface="inherit"/>
                        </a:rPr>
                        <a:t>Definition</a:t>
                      </a:r>
                      <a:endParaRPr lang="en-IN"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A state cooperative bank, as the name suggests is </a:t>
                      </a:r>
                      <a:r>
                        <a:rPr lang="en-US" sz="1600" b="0" dirty="0" err="1">
                          <a:effectLst/>
                          <a:latin typeface="inherit"/>
                        </a:rPr>
                        <a:t>organised</a:t>
                      </a:r>
                      <a:r>
                        <a:rPr lang="en-US" sz="1600" b="0" dirty="0">
                          <a:effectLst/>
                          <a:latin typeface="inherit"/>
                        </a:rPr>
                        <a:t> at a state level.</a:t>
                      </a:r>
                      <a:endParaRPr lang="en-US"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870246">
                <a:tc>
                  <a:txBody>
                    <a:bodyPr/>
                    <a:lstStyle/>
                    <a:p>
                      <a:pPr fontAlgn="base">
                        <a:lnSpc>
                          <a:spcPct val="150000"/>
                        </a:lnSpc>
                      </a:pPr>
                      <a:r>
                        <a:rPr lang="en-IN" sz="1600" b="1" dirty="0">
                          <a:effectLst/>
                          <a:latin typeface="inherit"/>
                        </a:rPr>
                        <a:t>Regulatory body</a:t>
                      </a:r>
                      <a:endParaRPr lang="en-IN"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pPr>
                      <a:r>
                        <a:rPr lang="en-US" sz="1600" b="0" dirty="0">
                          <a:effectLst/>
                          <a:latin typeface="inherit"/>
                        </a:rPr>
                        <a:t>They are regulated by both the Reserve Bank of India (RBI) and the respective state governments.</a:t>
                      </a:r>
                      <a:endParaRPr lang="en-US"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870246">
                <a:tc>
                  <a:txBody>
                    <a:bodyPr/>
                    <a:lstStyle/>
                    <a:p>
                      <a:pPr fontAlgn="base">
                        <a:lnSpc>
                          <a:spcPct val="150000"/>
                        </a:lnSpc>
                      </a:pPr>
                      <a:r>
                        <a:rPr lang="en-IN" sz="1600" b="1">
                          <a:effectLst/>
                          <a:latin typeface="inherit"/>
                        </a:rPr>
                        <a:t>Segment served</a:t>
                      </a:r>
                      <a:endParaRPr lang="en-IN" sz="160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They provide financial services to rural and low-income populations across the country.</a:t>
                      </a:r>
                      <a:endParaRPr lang="en-US"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1982514">
                <a:tc>
                  <a:txBody>
                    <a:bodyPr/>
                    <a:lstStyle/>
                    <a:p>
                      <a:pPr fontAlgn="base">
                        <a:lnSpc>
                          <a:spcPct val="150000"/>
                        </a:lnSpc>
                      </a:pPr>
                      <a:r>
                        <a:rPr lang="en-IN" sz="1600" b="1">
                          <a:effectLst/>
                          <a:latin typeface="inherit"/>
                        </a:rPr>
                        <a:t>Services offered</a:t>
                      </a:r>
                      <a:endParaRPr lang="en-IN" sz="160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buFont typeface="Arial"/>
                        <a:buChar char="•"/>
                      </a:pPr>
                      <a:r>
                        <a:rPr lang="en-US" sz="1600" b="0" dirty="0">
                          <a:effectLst/>
                          <a:latin typeface="inherit"/>
                        </a:rPr>
                        <a:t>They are often the primary source of credit for agricultural and allied activities, small-scale industries, &amp; other small businesses. </a:t>
                      </a:r>
                    </a:p>
                    <a:p>
                      <a:pPr fontAlgn="base">
                        <a:lnSpc>
                          <a:spcPct val="150000"/>
                        </a:lnSpc>
                        <a:buFont typeface="Arial"/>
                        <a:buChar char="•"/>
                      </a:pPr>
                      <a:r>
                        <a:rPr lang="en-US" sz="1600" b="0" dirty="0">
                          <a:effectLst/>
                          <a:latin typeface="inherit"/>
                        </a:rPr>
                        <a:t>These banks also provide banking services to cooperatives, including credit unions, dairy cooperatives, and agricultural cooperatives.</a:t>
                      </a: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1055624">
                <a:tc>
                  <a:txBody>
                    <a:bodyPr/>
                    <a:lstStyle/>
                    <a:p>
                      <a:pPr fontAlgn="base">
                        <a:lnSpc>
                          <a:spcPct val="150000"/>
                        </a:lnSpc>
                      </a:pPr>
                      <a:r>
                        <a:rPr lang="en-IN" sz="1600" b="1">
                          <a:effectLst/>
                          <a:latin typeface="inherit"/>
                        </a:rPr>
                        <a:t>Source of capital</a:t>
                      </a:r>
                      <a:endParaRPr lang="en-IN" sz="160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The working capital of SCB is obtained from deposits, funds, borrowings from RBI, state governments and other resources.</a:t>
                      </a:r>
                      <a:endParaRPr lang="en-US" sz="1600" dirty="0">
                        <a:effectLst/>
                        <a:latin typeface="inherit"/>
                      </a:endParaRPr>
                    </a:p>
                  </a:txBody>
                  <a:tcPr marL="86127" marR="86127" marT="57418" marB="57418"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bl>
          </a:graphicData>
        </a:graphic>
      </p:graphicFrame>
    </p:spTree>
    <p:extLst>
      <p:ext uri="{BB962C8B-B14F-4D97-AF65-F5344CB8AC3E}">
        <p14:creationId xmlns:p14="http://schemas.microsoft.com/office/powerpoint/2010/main" val="20964363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778098"/>
          </a:xfrm>
        </p:spPr>
        <p:txBody>
          <a:bodyPr>
            <a:normAutofit fontScale="90000"/>
          </a:bodyPr>
          <a:lstStyle/>
          <a:p>
            <a:r>
              <a:rPr lang="en-IN" b="1" dirty="0"/>
              <a:t>Central Cooperative Banks (CCBs)</a:t>
            </a:r>
            <a:br>
              <a:rPr lang="en-IN" b="1" dirty="0"/>
            </a:br>
            <a:endParaRPr lang="en-IN"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75434029"/>
              </p:ext>
            </p:extLst>
          </p:nvPr>
        </p:nvGraphicFramePr>
        <p:xfrm>
          <a:off x="467544" y="1052513"/>
          <a:ext cx="8280920" cy="5553648"/>
        </p:xfrm>
        <a:graphic>
          <a:graphicData uri="http://schemas.openxmlformats.org/drawingml/2006/table">
            <a:tbl>
              <a:tblPr/>
              <a:tblGrid>
                <a:gridCol w="2232248"/>
                <a:gridCol w="6048672"/>
              </a:tblGrid>
              <a:tr h="1047473">
                <a:tc>
                  <a:txBody>
                    <a:bodyPr/>
                    <a:lstStyle/>
                    <a:p>
                      <a:pPr fontAlgn="base"/>
                      <a:r>
                        <a:rPr lang="en-IN" sz="1600" b="1" dirty="0">
                          <a:effectLst/>
                          <a:latin typeface="inherit"/>
                        </a:rPr>
                        <a:t>Definition</a:t>
                      </a:r>
                      <a:endParaRPr lang="en-IN"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Central Cooperative Banks (CCBs) are cooperatives that are established and managed in accordance with the Cooperative Societies Act.</a:t>
                      </a:r>
                      <a:endParaRPr lang="en-US"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863527">
                <a:tc>
                  <a:txBody>
                    <a:bodyPr/>
                    <a:lstStyle/>
                    <a:p>
                      <a:pPr fontAlgn="base"/>
                      <a:r>
                        <a:rPr lang="en-IN" sz="1600" b="1" dirty="0">
                          <a:effectLst/>
                          <a:latin typeface="inherit"/>
                        </a:rPr>
                        <a:t>Regulatory body</a:t>
                      </a:r>
                      <a:endParaRPr lang="en-IN"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pPr>
                      <a:r>
                        <a:rPr lang="en-US" sz="1600" b="0" dirty="0">
                          <a:effectLst/>
                          <a:latin typeface="inherit"/>
                        </a:rPr>
                        <a:t>They are supervised by the State cooperative department and are regulated by the Reserve Bank of India</a:t>
                      </a:r>
                      <a:endParaRPr lang="en-US"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863527">
                <a:tc>
                  <a:txBody>
                    <a:bodyPr/>
                    <a:lstStyle/>
                    <a:p>
                      <a:pPr fontAlgn="base"/>
                      <a:r>
                        <a:rPr lang="en-IN" sz="1600" b="1">
                          <a:effectLst/>
                          <a:latin typeface="inherit"/>
                        </a:rPr>
                        <a:t>Segment served</a:t>
                      </a:r>
                      <a:endParaRPr lang="en-IN" sz="160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They provide financial services to rural &amp; semi-urban populations across the country. </a:t>
                      </a:r>
                      <a:endParaRPr lang="en-US"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1599313">
                <a:tc>
                  <a:txBody>
                    <a:bodyPr/>
                    <a:lstStyle/>
                    <a:p>
                      <a:pPr fontAlgn="base"/>
                      <a:r>
                        <a:rPr lang="en-IN" sz="1600" b="1">
                          <a:effectLst/>
                          <a:latin typeface="inherit"/>
                        </a:rPr>
                        <a:t>Services offered</a:t>
                      </a:r>
                      <a:endParaRPr lang="en-IN" sz="160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buFont typeface="Arial"/>
                        <a:buChar char="•"/>
                      </a:pPr>
                      <a:r>
                        <a:rPr lang="en-US" sz="1600" b="0" dirty="0">
                          <a:effectLst/>
                          <a:latin typeface="inherit"/>
                        </a:rPr>
                        <a:t>They provide services such as deposits, loans, and other banking services to their members. </a:t>
                      </a:r>
                    </a:p>
                    <a:p>
                      <a:pPr fontAlgn="base">
                        <a:lnSpc>
                          <a:spcPct val="150000"/>
                        </a:lnSpc>
                        <a:buFont typeface="Arial"/>
                        <a:buChar char="•"/>
                      </a:pPr>
                      <a:r>
                        <a:rPr lang="en-US" sz="1600" b="0" dirty="0">
                          <a:effectLst/>
                          <a:latin typeface="inherit"/>
                        </a:rPr>
                        <a:t>They also promote and finance agricultural activities, such as crop insurance and input supply services.</a:t>
                      </a: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1047473">
                <a:tc>
                  <a:txBody>
                    <a:bodyPr/>
                    <a:lstStyle/>
                    <a:p>
                      <a:pPr fontAlgn="base"/>
                      <a:r>
                        <a:rPr lang="en-IN" sz="1600" b="1">
                          <a:effectLst/>
                          <a:latin typeface="inherit"/>
                        </a:rPr>
                        <a:t>Source of capital</a:t>
                      </a:r>
                      <a:endParaRPr lang="en-IN" sz="160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600" b="0" dirty="0">
                          <a:effectLst/>
                          <a:latin typeface="inherit"/>
                        </a:rPr>
                        <a:t>The working capital for the central cooperative banks is primarily raised from individual funds, deposits, borrowings etc.</a:t>
                      </a:r>
                      <a:endParaRPr lang="en-US" sz="1600" dirty="0">
                        <a:effectLst/>
                        <a:latin typeface="inherit"/>
                      </a:endParaRPr>
                    </a:p>
                  </a:txBody>
                  <a:tcPr marL="95805" marR="95805" marT="63870" marB="63870"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bl>
          </a:graphicData>
        </a:graphic>
      </p:graphicFrame>
    </p:spTree>
    <p:extLst>
      <p:ext uri="{BB962C8B-B14F-4D97-AF65-F5344CB8AC3E}">
        <p14:creationId xmlns:p14="http://schemas.microsoft.com/office/powerpoint/2010/main" val="17127973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548680"/>
            <a:ext cx="8219256" cy="561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02882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280" cy="994122"/>
          </a:xfrm>
        </p:spPr>
        <p:txBody>
          <a:bodyPr>
            <a:normAutofit fontScale="90000"/>
          </a:bodyPr>
          <a:lstStyle/>
          <a:p>
            <a:r>
              <a:rPr lang="en-IN" b="1" dirty="0"/>
              <a:t>Primary Agricultural Credit Societies</a:t>
            </a:r>
            <a:br>
              <a:rPr lang="en-IN" b="1" dirty="0"/>
            </a:br>
            <a:endParaRPr lang="en-IN"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069352893"/>
              </p:ext>
            </p:extLst>
          </p:nvPr>
        </p:nvGraphicFramePr>
        <p:xfrm>
          <a:off x="395536" y="908720"/>
          <a:ext cx="8064896" cy="5760640"/>
        </p:xfrm>
        <a:graphic>
          <a:graphicData uri="http://schemas.openxmlformats.org/drawingml/2006/table">
            <a:tbl>
              <a:tblPr/>
              <a:tblGrid>
                <a:gridCol w="1440160"/>
                <a:gridCol w="6624736"/>
              </a:tblGrid>
              <a:tr h="957368">
                <a:tc>
                  <a:txBody>
                    <a:bodyPr/>
                    <a:lstStyle/>
                    <a:p>
                      <a:pPr fontAlgn="base">
                        <a:lnSpc>
                          <a:spcPct val="150000"/>
                        </a:lnSpc>
                      </a:pPr>
                      <a:r>
                        <a:rPr lang="en-IN" sz="1400" b="1" dirty="0">
                          <a:effectLst/>
                          <a:latin typeface="inherit"/>
                        </a:rPr>
                        <a:t>Definition</a:t>
                      </a:r>
                      <a:endParaRPr lang="en-IN" sz="1400" dirty="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400" b="0">
                          <a:effectLst/>
                          <a:latin typeface="inherit"/>
                        </a:rPr>
                        <a:t>These financial cooperatives are typically organized by farmers and other agricultural professionals to provide credit and other services to farmers.</a:t>
                      </a:r>
                      <a:endParaRPr lang="en-US" sz="140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855837">
                <a:tc>
                  <a:txBody>
                    <a:bodyPr/>
                    <a:lstStyle/>
                    <a:p>
                      <a:pPr fontAlgn="base">
                        <a:lnSpc>
                          <a:spcPct val="150000"/>
                        </a:lnSpc>
                      </a:pPr>
                      <a:r>
                        <a:rPr lang="en-IN" sz="1400" b="1" dirty="0">
                          <a:effectLst/>
                          <a:latin typeface="inherit"/>
                        </a:rPr>
                        <a:t>Regulatory body</a:t>
                      </a:r>
                      <a:endParaRPr lang="en-IN" sz="1400" dirty="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pPr>
                      <a:r>
                        <a:rPr lang="en-US" sz="1400" b="0" dirty="0">
                          <a:effectLst/>
                          <a:latin typeface="inherit"/>
                        </a:rPr>
                        <a:t>They are regulated by the Reserve Bank of India &amp; registered under the Co-operative Societies Act</a:t>
                      </a:r>
                      <a:endParaRPr lang="en-US" sz="1400" dirty="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957368">
                <a:tc>
                  <a:txBody>
                    <a:bodyPr/>
                    <a:lstStyle/>
                    <a:p>
                      <a:pPr fontAlgn="base">
                        <a:lnSpc>
                          <a:spcPct val="150000"/>
                        </a:lnSpc>
                      </a:pPr>
                      <a:r>
                        <a:rPr lang="en-IN" sz="1400" b="1">
                          <a:effectLst/>
                          <a:latin typeface="inherit"/>
                        </a:rPr>
                        <a:t>Segment served</a:t>
                      </a:r>
                      <a:endParaRPr lang="en-IN" sz="140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400" b="0" dirty="0">
                          <a:effectLst/>
                          <a:latin typeface="inherit"/>
                        </a:rPr>
                        <a:t>Primary agricultural credit societies are often organized in rural areas where access to traditional banking services may be limited.</a:t>
                      </a:r>
                      <a:endParaRPr lang="en-US" sz="1400" dirty="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r h="2134230">
                <a:tc>
                  <a:txBody>
                    <a:bodyPr/>
                    <a:lstStyle/>
                    <a:p>
                      <a:pPr fontAlgn="base">
                        <a:lnSpc>
                          <a:spcPct val="150000"/>
                        </a:lnSpc>
                      </a:pPr>
                      <a:r>
                        <a:rPr lang="en-IN" sz="1400" b="1">
                          <a:effectLst/>
                          <a:latin typeface="inherit"/>
                        </a:rPr>
                        <a:t>Services offered</a:t>
                      </a:r>
                      <a:endParaRPr lang="en-IN" sz="140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c>
                  <a:txBody>
                    <a:bodyPr/>
                    <a:lstStyle/>
                    <a:p>
                      <a:pPr fontAlgn="base">
                        <a:lnSpc>
                          <a:spcPct val="150000"/>
                        </a:lnSpc>
                        <a:buFont typeface="Arial"/>
                        <a:buChar char="•"/>
                      </a:pPr>
                      <a:r>
                        <a:rPr lang="en-US" sz="1400" b="0" dirty="0">
                          <a:effectLst/>
                          <a:latin typeface="inherit"/>
                        </a:rPr>
                        <a:t>The primary purpose of these societies is to provide loans to members, often at low-interest rates, in order to facilitate the purchase of resources and other necessities required to operate a successful farm.</a:t>
                      </a:r>
                    </a:p>
                    <a:p>
                      <a:pPr fontAlgn="base">
                        <a:lnSpc>
                          <a:spcPct val="150000"/>
                        </a:lnSpc>
                        <a:buFont typeface="Arial"/>
                        <a:buChar char="•"/>
                      </a:pPr>
                      <a:r>
                        <a:rPr lang="en-US" sz="1400" b="0" dirty="0">
                          <a:effectLst/>
                          <a:latin typeface="inherit"/>
                        </a:rPr>
                        <a:t>They also offer other services, such as crop insurance, storage services, and help marketing, that help farmers to manage their operations. </a:t>
                      </a: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FFFFF"/>
                    </a:solidFill>
                  </a:tcPr>
                </a:tc>
              </a:tr>
              <a:tr h="855837">
                <a:tc>
                  <a:txBody>
                    <a:bodyPr/>
                    <a:lstStyle/>
                    <a:p>
                      <a:pPr fontAlgn="base">
                        <a:lnSpc>
                          <a:spcPct val="150000"/>
                        </a:lnSpc>
                      </a:pPr>
                      <a:r>
                        <a:rPr lang="en-IN" sz="1400" b="1">
                          <a:effectLst/>
                          <a:latin typeface="inherit"/>
                        </a:rPr>
                        <a:t>Source of capital</a:t>
                      </a:r>
                      <a:endParaRPr lang="en-IN" sz="140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c>
                  <a:txBody>
                    <a:bodyPr/>
                    <a:lstStyle/>
                    <a:p>
                      <a:pPr fontAlgn="base">
                        <a:lnSpc>
                          <a:spcPct val="150000"/>
                        </a:lnSpc>
                      </a:pPr>
                      <a:r>
                        <a:rPr lang="en-US" sz="1400" b="0" dirty="0">
                          <a:effectLst/>
                          <a:latin typeface="inherit"/>
                        </a:rPr>
                        <a:t>These societies are funded by their members who contribute both capital and </a:t>
                      </a:r>
                      <a:r>
                        <a:rPr lang="en-US" sz="1400" b="0" dirty="0" err="1">
                          <a:effectLst/>
                          <a:latin typeface="inherit"/>
                        </a:rPr>
                        <a:t>labour</a:t>
                      </a:r>
                      <a:r>
                        <a:rPr lang="en-US" sz="1400" b="0" dirty="0">
                          <a:effectLst/>
                          <a:latin typeface="inherit"/>
                        </a:rPr>
                        <a:t> for the benefit of the cooperative.</a:t>
                      </a:r>
                      <a:endParaRPr lang="en-US" sz="1400" dirty="0">
                        <a:effectLst/>
                        <a:latin typeface="inherit"/>
                      </a:endParaRPr>
                    </a:p>
                  </a:txBody>
                  <a:tcPr marL="75834" marR="75834" marT="50556" marB="50556" anchor="ctr">
                    <a:lnL>
                      <a:noFill/>
                    </a:lnL>
                    <a:lnR>
                      <a:noFill/>
                    </a:lnR>
                    <a:lnT w="9525" cap="flat" cmpd="sng" algn="ctr">
                      <a:solidFill>
                        <a:srgbClr val="E4E4E4"/>
                      </a:solidFill>
                      <a:prstDash val="solid"/>
                      <a:round/>
                      <a:headEnd type="none" w="med" len="med"/>
                      <a:tailEnd type="none" w="med" len="med"/>
                    </a:lnT>
                    <a:lnB w="9525" cap="flat" cmpd="sng" algn="ctr">
                      <a:solidFill>
                        <a:srgbClr val="E4E4E4"/>
                      </a:solidFill>
                      <a:prstDash val="solid"/>
                      <a:round/>
                      <a:headEnd type="none" w="med" len="med"/>
                      <a:tailEnd type="none" w="med" len="med"/>
                    </a:lnB>
                    <a:solidFill>
                      <a:srgbClr val="FAFAFA"/>
                    </a:solidFill>
                  </a:tcPr>
                </a:tc>
              </a:tr>
            </a:tbl>
          </a:graphicData>
        </a:graphic>
      </p:graphicFrame>
    </p:spTree>
    <p:extLst>
      <p:ext uri="{BB962C8B-B14F-4D97-AF65-F5344CB8AC3E}">
        <p14:creationId xmlns:p14="http://schemas.microsoft.com/office/powerpoint/2010/main" val="3741937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22114"/>
          </a:xfrm>
        </p:spPr>
        <p:txBody>
          <a:bodyPr>
            <a:normAutofit fontScale="90000"/>
          </a:bodyPr>
          <a:lstStyle/>
          <a:p>
            <a:r>
              <a:rPr lang="en-US" b="1" dirty="0"/>
              <a:t>Unique Features of Cooperative Banks</a:t>
            </a:r>
            <a:br>
              <a:rPr lang="en-US" b="1" dirty="0"/>
            </a:br>
            <a:endParaRPr lang="en-IN" dirty="0"/>
          </a:p>
        </p:txBody>
      </p:sp>
      <p:sp>
        <p:nvSpPr>
          <p:cNvPr id="3" name="Content Placeholder 2"/>
          <p:cNvSpPr>
            <a:spLocks noGrp="1"/>
          </p:cNvSpPr>
          <p:nvPr>
            <p:ph sz="quarter" idx="1"/>
          </p:nvPr>
        </p:nvSpPr>
        <p:spPr>
          <a:xfrm>
            <a:off x="457200" y="1052736"/>
            <a:ext cx="8291264" cy="5616624"/>
          </a:xfrm>
        </p:spPr>
        <p:txBody>
          <a:bodyPr>
            <a:normAutofit fontScale="77500" lnSpcReduction="20000"/>
          </a:bodyPr>
          <a:lstStyle/>
          <a:p>
            <a:pPr fontAlgn="base">
              <a:lnSpc>
                <a:spcPct val="170000"/>
              </a:lnSpc>
            </a:pPr>
            <a:r>
              <a:rPr lang="en-US" b="1" dirty="0"/>
              <a:t>One person, One Vote</a:t>
            </a:r>
            <a:r>
              <a:rPr lang="en-US" dirty="0"/>
              <a:t>’: this is what Cooperative Banks follow. A chosen Board of Directors is held responsible for the administration of the </a:t>
            </a:r>
            <a:r>
              <a:rPr lang="en-US" dirty="0" err="1"/>
              <a:t>organisation</a:t>
            </a:r>
            <a:r>
              <a:rPr lang="en-US" dirty="0"/>
              <a:t>.</a:t>
            </a:r>
          </a:p>
          <a:p>
            <a:pPr fontAlgn="base">
              <a:lnSpc>
                <a:spcPct val="170000"/>
              </a:lnSpc>
            </a:pPr>
            <a:r>
              <a:rPr lang="en-US" b="1" dirty="0"/>
              <a:t>Profit Distribution:</a:t>
            </a:r>
            <a:r>
              <a:rPr lang="en-US" dirty="0"/>
              <a:t> Cooperative banks are not-for-profit entities &amp; their primary focus is to serve the financial needs of their members. Any surplus generated by the bank is distributed among the members in the form of dividends or reinvested to strengthen the bank’s capital base</a:t>
            </a:r>
            <a:r>
              <a:rPr lang="en-US" dirty="0" smtClean="0"/>
              <a:t>.</a:t>
            </a:r>
            <a:endParaRPr lang="en-US" dirty="0"/>
          </a:p>
          <a:p>
            <a:pPr fontAlgn="base">
              <a:lnSpc>
                <a:spcPct val="170000"/>
              </a:lnSpc>
            </a:pPr>
            <a:r>
              <a:rPr lang="en-US" b="1" dirty="0"/>
              <a:t>Community Development:</a:t>
            </a:r>
            <a:r>
              <a:rPr lang="en-US" dirty="0"/>
              <a:t> They also play a vital role in community development by promoting financial literacy, supporting local businesses, and investing in community projects. They foster a sense of solidarity and mutual support among their members.</a:t>
            </a:r>
          </a:p>
          <a:p>
            <a:endParaRPr lang="en-IN" dirty="0"/>
          </a:p>
        </p:txBody>
      </p:sp>
    </p:spTree>
    <p:extLst>
      <p:ext uri="{BB962C8B-B14F-4D97-AF65-F5344CB8AC3E}">
        <p14:creationId xmlns:p14="http://schemas.microsoft.com/office/powerpoint/2010/main" val="16783144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normAutofit fontScale="90000"/>
          </a:bodyPr>
          <a:lstStyle/>
          <a:p>
            <a:r>
              <a:rPr lang="en-IN" b="1" dirty="0"/>
              <a:t>Advantages of Cooperative Banks</a:t>
            </a:r>
            <a:br>
              <a:rPr lang="en-IN" b="1" dirty="0"/>
            </a:br>
            <a:endParaRPr lang="en-IN" dirty="0"/>
          </a:p>
        </p:txBody>
      </p:sp>
      <p:sp>
        <p:nvSpPr>
          <p:cNvPr id="3" name="Content Placeholder 2"/>
          <p:cNvSpPr>
            <a:spLocks noGrp="1"/>
          </p:cNvSpPr>
          <p:nvPr>
            <p:ph sz="quarter" idx="1"/>
          </p:nvPr>
        </p:nvSpPr>
        <p:spPr>
          <a:xfrm>
            <a:off x="457200" y="908720"/>
            <a:ext cx="8219256" cy="5565232"/>
          </a:xfrm>
        </p:spPr>
        <p:txBody>
          <a:bodyPr>
            <a:normAutofit fontScale="92500" lnSpcReduction="10000"/>
          </a:bodyPr>
          <a:lstStyle/>
          <a:p>
            <a:pPr fontAlgn="base"/>
            <a:r>
              <a:rPr lang="en-US" b="1" dirty="0"/>
              <a:t>1</a:t>
            </a:r>
            <a:r>
              <a:rPr lang="en-US" dirty="0"/>
              <a:t>.</a:t>
            </a:r>
            <a:r>
              <a:rPr lang="en-US" b="1" dirty="0"/>
              <a:t> Alternative Source of Credit</a:t>
            </a:r>
            <a:endParaRPr lang="en-US" dirty="0"/>
          </a:p>
          <a:p>
            <a:pPr fontAlgn="base"/>
            <a:r>
              <a:rPr lang="en-US" dirty="0"/>
              <a:t>The rural population benefits from cooperative banking as they provide credit at a lower rate as compared to the money lenders who tend to provide credit at a higher rate of interest. This protects the rural population from the monopoly of the money lenders.</a:t>
            </a:r>
          </a:p>
          <a:p>
            <a:pPr fontAlgn="base"/>
            <a:r>
              <a:rPr lang="en-US" b="1" dirty="0"/>
              <a:t>2. Encourages Savings and Investment</a:t>
            </a:r>
            <a:endParaRPr lang="en-US" dirty="0"/>
          </a:p>
          <a:p>
            <a:pPr fontAlgn="base"/>
            <a:r>
              <a:rPr lang="en-US" dirty="0"/>
              <a:t>Cooperative banking has enabled the rural population to save more and invest rather than hoard money. This will have a long-term benefit on the money management of the rural population.</a:t>
            </a:r>
          </a:p>
          <a:p>
            <a:pPr fontAlgn="base"/>
            <a:r>
              <a:rPr lang="en-US" b="1" dirty="0"/>
              <a:t>3. Improvement in Farming Methods</a:t>
            </a:r>
            <a:endParaRPr lang="en-US" dirty="0"/>
          </a:p>
          <a:p>
            <a:pPr fontAlgn="base"/>
            <a:r>
              <a:rPr lang="en-US" dirty="0"/>
              <a:t>Due to the lower interest rates of the credits provided by the Cooperative banks, the rural population can now </a:t>
            </a:r>
            <a:r>
              <a:rPr lang="en-US" dirty="0" err="1"/>
              <a:t>utilise</a:t>
            </a:r>
            <a:r>
              <a:rPr lang="en-US" dirty="0"/>
              <a:t> the same for better farming methods </a:t>
            </a:r>
            <a:r>
              <a:rPr lang="en-US" dirty="0" err="1"/>
              <a:t>eg</a:t>
            </a:r>
            <a:r>
              <a:rPr lang="en-US" dirty="0"/>
              <a:t>: purchasing seeds, chemical fertilizers etc.</a:t>
            </a:r>
          </a:p>
          <a:p>
            <a:endParaRPr lang="en-IN" dirty="0"/>
          </a:p>
        </p:txBody>
      </p:sp>
    </p:spTree>
    <p:extLst>
      <p:ext uri="{BB962C8B-B14F-4D97-AF65-F5344CB8AC3E}">
        <p14:creationId xmlns:p14="http://schemas.microsoft.com/office/powerpoint/2010/main" val="1391157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692696"/>
            <a:ext cx="8003232"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11531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normAutofit fontScale="90000"/>
          </a:bodyPr>
          <a:lstStyle/>
          <a:p>
            <a:r>
              <a:rPr lang="en-IN" b="1" dirty="0"/>
              <a:t>Limitations of Cooperative Banks</a:t>
            </a:r>
            <a:br>
              <a:rPr lang="en-IN" b="1" dirty="0"/>
            </a:br>
            <a:endParaRPr lang="en-IN" dirty="0"/>
          </a:p>
        </p:txBody>
      </p:sp>
      <p:sp>
        <p:nvSpPr>
          <p:cNvPr id="3" name="Content Placeholder 2"/>
          <p:cNvSpPr>
            <a:spLocks noGrp="1"/>
          </p:cNvSpPr>
          <p:nvPr>
            <p:ph sz="quarter" idx="1"/>
          </p:nvPr>
        </p:nvSpPr>
        <p:spPr>
          <a:xfrm>
            <a:off x="457200" y="908720"/>
            <a:ext cx="8075240" cy="5565232"/>
          </a:xfrm>
        </p:spPr>
        <p:txBody>
          <a:bodyPr>
            <a:normAutofit fontScale="77500" lnSpcReduction="20000"/>
          </a:bodyPr>
          <a:lstStyle/>
          <a:p>
            <a:pPr fontAlgn="base">
              <a:lnSpc>
                <a:spcPct val="150000"/>
              </a:lnSpc>
            </a:pPr>
            <a:r>
              <a:rPr lang="en-US" b="1" dirty="0"/>
              <a:t>1. Inadequate Coverage</a:t>
            </a:r>
            <a:endParaRPr lang="en-US" dirty="0"/>
          </a:p>
          <a:p>
            <a:pPr fontAlgn="base">
              <a:lnSpc>
                <a:spcPct val="150000"/>
              </a:lnSpc>
            </a:pPr>
            <a:r>
              <a:rPr lang="en-US" dirty="0"/>
              <a:t>The membership of the rural population of cooperative banking is just 45%, hence the inadequate coverage is a matter of concern. </a:t>
            </a:r>
            <a:endParaRPr lang="en-US" dirty="0" smtClean="0"/>
          </a:p>
          <a:p>
            <a:pPr fontAlgn="base">
              <a:lnSpc>
                <a:spcPct val="150000"/>
              </a:lnSpc>
            </a:pPr>
            <a:r>
              <a:rPr lang="en-US" dirty="0" smtClean="0"/>
              <a:t>It </a:t>
            </a:r>
            <a:r>
              <a:rPr lang="en-US" dirty="0"/>
              <a:t>is restricted only to a few states like </a:t>
            </a:r>
            <a:r>
              <a:rPr lang="en-US" dirty="0" err="1"/>
              <a:t>Gujrat</a:t>
            </a:r>
            <a:r>
              <a:rPr lang="en-US" dirty="0"/>
              <a:t>, Maharashtra, Punjab etc.</a:t>
            </a:r>
          </a:p>
          <a:p>
            <a:pPr fontAlgn="base">
              <a:lnSpc>
                <a:spcPct val="150000"/>
              </a:lnSpc>
            </a:pPr>
            <a:r>
              <a:rPr lang="en-US" b="1" dirty="0"/>
              <a:t>2. Inefficient Societies</a:t>
            </a:r>
            <a:endParaRPr lang="en-US" dirty="0"/>
          </a:p>
          <a:p>
            <a:pPr fontAlgn="base">
              <a:lnSpc>
                <a:spcPct val="150000"/>
              </a:lnSpc>
            </a:pPr>
            <a:r>
              <a:rPr lang="en-US" dirty="0"/>
              <a:t>Since these banks are often run by the members themselves, they are not run efficiently and hence lose out on alternate streams of revenue. </a:t>
            </a:r>
            <a:endParaRPr lang="en-US" dirty="0" smtClean="0"/>
          </a:p>
          <a:p>
            <a:pPr fontAlgn="base">
              <a:lnSpc>
                <a:spcPct val="150000"/>
              </a:lnSpc>
            </a:pPr>
            <a:r>
              <a:rPr lang="en-US" dirty="0" smtClean="0"/>
              <a:t>For </a:t>
            </a:r>
            <a:r>
              <a:rPr lang="en-US" dirty="0"/>
              <a:t>ex, It was observed that out of 94089 primary agricultural credit societies in the country in the year1982-83, about 34000 societies were running at a loss.</a:t>
            </a:r>
          </a:p>
          <a:p>
            <a:endParaRPr lang="en-IN" dirty="0"/>
          </a:p>
        </p:txBody>
      </p:sp>
    </p:spTree>
    <p:extLst>
      <p:ext uri="{BB962C8B-B14F-4D97-AF65-F5344CB8AC3E}">
        <p14:creationId xmlns:p14="http://schemas.microsoft.com/office/powerpoint/2010/main" val="8459599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8147248" cy="6264696"/>
          </a:xfrm>
        </p:spPr>
        <p:txBody>
          <a:bodyPr>
            <a:normAutofit fontScale="77500" lnSpcReduction="20000"/>
          </a:bodyPr>
          <a:lstStyle/>
          <a:p>
            <a:pPr fontAlgn="base">
              <a:lnSpc>
                <a:spcPct val="160000"/>
              </a:lnSpc>
            </a:pPr>
            <a:r>
              <a:rPr lang="en-US" b="1" dirty="0"/>
              <a:t>3. Problem of </a:t>
            </a:r>
            <a:r>
              <a:rPr lang="en-US" b="1" dirty="0" err="1"/>
              <a:t>Overdues</a:t>
            </a:r>
            <a:endParaRPr lang="en-US" dirty="0"/>
          </a:p>
          <a:p>
            <a:pPr fontAlgn="base">
              <a:lnSpc>
                <a:spcPct val="160000"/>
              </a:lnSpc>
            </a:pPr>
            <a:r>
              <a:rPr lang="en-US" dirty="0"/>
              <a:t>The overdue loans of the cooperative institutions have been increasing over the years. </a:t>
            </a:r>
          </a:p>
          <a:p>
            <a:pPr fontAlgn="base">
              <a:lnSpc>
                <a:spcPct val="160000"/>
              </a:lnSpc>
            </a:pPr>
            <a:r>
              <a:rPr lang="en-US" dirty="0"/>
              <a:t>The overdue in the short-term credit structure is most alarming in the North-Eastern States. </a:t>
            </a:r>
            <a:endParaRPr lang="en-US" dirty="0" smtClean="0"/>
          </a:p>
          <a:p>
            <a:pPr fontAlgn="base">
              <a:lnSpc>
                <a:spcPct val="160000"/>
              </a:lnSpc>
            </a:pPr>
            <a:r>
              <a:rPr lang="en-US" dirty="0" smtClean="0"/>
              <a:t>In </a:t>
            </a:r>
            <a:r>
              <a:rPr lang="en-US" dirty="0"/>
              <a:t>the long-term loaning sector, the problem of overdue has almost crippled the land development banks in 9 states, viz., Maharashtra, Gujarat, Madhya Pradesh, Bihar, Karnataka, Assam, West Bengal, Orissa and Tamil Nadu.</a:t>
            </a:r>
          </a:p>
          <a:p>
            <a:pPr fontAlgn="base">
              <a:lnSpc>
                <a:spcPct val="160000"/>
              </a:lnSpc>
            </a:pPr>
            <a:r>
              <a:rPr lang="en-US" b="1" dirty="0"/>
              <a:t>4. Regional Disparities</a:t>
            </a:r>
            <a:endParaRPr lang="en-US" dirty="0"/>
          </a:p>
          <a:p>
            <a:pPr fontAlgn="base">
              <a:lnSpc>
                <a:spcPct val="160000"/>
              </a:lnSpc>
            </a:pPr>
            <a:r>
              <a:rPr lang="en-US" dirty="0"/>
              <a:t>The distribution of credit is not equally divided in these banks. </a:t>
            </a:r>
            <a:endParaRPr lang="en-US" dirty="0" smtClean="0"/>
          </a:p>
          <a:p>
            <a:pPr fontAlgn="base">
              <a:lnSpc>
                <a:spcPct val="160000"/>
              </a:lnSpc>
            </a:pPr>
            <a:r>
              <a:rPr lang="en-US" dirty="0" smtClean="0"/>
              <a:t>According </a:t>
            </a:r>
            <a:r>
              <a:rPr lang="en-US" dirty="0"/>
              <a:t>to an </a:t>
            </a:r>
            <a:r>
              <a:rPr lang="en-US" dirty="0">
                <a:hlinkClick r:id="rId2"/>
              </a:rPr>
              <a:t>RBI report</a:t>
            </a:r>
            <a:r>
              <a:rPr lang="en-US" dirty="0"/>
              <a:t>, 8 states account for about 80 per cent of the total credit whereas the credit disbursed varied from Rs. 4 in Assam to Rs. 718 in Kerala. </a:t>
            </a:r>
          </a:p>
          <a:p>
            <a:endParaRPr lang="en-IN" dirty="0"/>
          </a:p>
        </p:txBody>
      </p:sp>
    </p:spTree>
    <p:extLst>
      <p:ext uri="{BB962C8B-B14F-4D97-AF65-F5344CB8AC3E}">
        <p14:creationId xmlns:p14="http://schemas.microsoft.com/office/powerpoint/2010/main" val="7089494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Payment banks</a:t>
            </a:r>
            <a:br>
              <a:rPr lang="en-IN" b="1" dirty="0"/>
            </a:br>
            <a:endParaRPr lang="en-IN" dirty="0"/>
          </a:p>
        </p:txBody>
      </p:sp>
      <p:sp>
        <p:nvSpPr>
          <p:cNvPr id="3" name="Content Placeholder 2"/>
          <p:cNvSpPr>
            <a:spLocks noGrp="1"/>
          </p:cNvSpPr>
          <p:nvPr>
            <p:ph sz="quarter" idx="1"/>
          </p:nvPr>
        </p:nvSpPr>
        <p:spPr>
          <a:xfrm>
            <a:off x="457200" y="1196752"/>
            <a:ext cx="8229600" cy="4929411"/>
          </a:xfrm>
        </p:spPr>
        <p:txBody>
          <a:bodyPr>
            <a:normAutofit/>
          </a:bodyPr>
          <a:lstStyle/>
          <a:p>
            <a:pPr>
              <a:lnSpc>
                <a:spcPct val="150000"/>
              </a:lnSpc>
            </a:pPr>
            <a:r>
              <a:rPr lang="en-US" dirty="0">
                <a:hlinkClick r:id="rId2"/>
              </a:rPr>
              <a:t>Payment banks</a:t>
            </a:r>
            <a:r>
              <a:rPr lang="en-US" dirty="0"/>
              <a:t> are a relatively recent addition to the Indian banking sector. </a:t>
            </a:r>
            <a:endParaRPr lang="en-US" dirty="0" smtClean="0"/>
          </a:p>
          <a:p>
            <a:pPr>
              <a:lnSpc>
                <a:spcPct val="150000"/>
              </a:lnSpc>
            </a:pPr>
            <a:r>
              <a:rPr lang="en-US" dirty="0" smtClean="0"/>
              <a:t>They </a:t>
            </a:r>
            <a:r>
              <a:rPr lang="en-US" dirty="0"/>
              <a:t>provide a limited set of banking services, primarily focused on payments and remittances. </a:t>
            </a:r>
            <a:endParaRPr lang="en-US" dirty="0" smtClean="0"/>
          </a:p>
          <a:p>
            <a:pPr>
              <a:lnSpc>
                <a:spcPct val="150000"/>
              </a:lnSpc>
            </a:pPr>
            <a:r>
              <a:rPr lang="en-US" dirty="0" smtClean="0"/>
              <a:t>They </a:t>
            </a:r>
            <a:r>
              <a:rPr lang="en-US" dirty="0"/>
              <a:t>cannot issue loans or credit cards but can accept deposits and facilitate transactions. </a:t>
            </a:r>
            <a:endParaRPr lang="en-US" dirty="0" smtClean="0"/>
          </a:p>
          <a:p>
            <a:pPr>
              <a:lnSpc>
                <a:spcPct val="150000"/>
              </a:lnSpc>
            </a:pPr>
            <a:r>
              <a:rPr lang="en-US" dirty="0" smtClean="0"/>
              <a:t>Examples </a:t>
            </a:r>
            <a:r>
              <a:rPr lang="en-US" dirty="0"/>
              <a:t>include </a:t>
            </a:r>
            <a:r>
              <a:rPr lang="en-US" dirty="0" err="1"/>
              <a:t>Airtel</a:t>
            </a:r>
            <a:r>
              <a:rPr lang="en-US" dirty="0"/>
              <a:t> Payments Bank and </a:t>
            </a:r>
            <a:r>
              <a:rPr lang="en-US" dirty="0" err="1"/>
              <a:t>Paytm</a:t>
            </a:r>
            <a:r>
              <a:rPr lang="en-US" dirty="0"/>
              <a:t> Payments Bank.</a:t>
            </a:r>
            <a:endParaRPr lang="en-IN" dirty="0"/>
          </a:p>
        </p:txBody>
      </p:sp>
    </p:spTree>
    <p:extLst>
      <p:ext uri="{BB962C8B-B14F-4D97-AF65-F5344CB8AC3E}">
        <p14:creationId xmlns:p14="http://schemas.microsoft.com/office/powerpoint/2010/main" val="31170778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meant by payment banks?</a:t>
            </a:r>
            <a:endParaRPr lang="en-IN" dirty="0"/>
          </a:p>
        </p:txBody>
      </p:sp>
      <p:sp>
        <p:nvSpPr>
          <p:cNvPr id="3" name="Content Placeholder 2"/>
          <p:cNvSpPr>
            <a:spLocks noGrp="1"/>
          </p:cNvSpPr>
          <p:nvPr>
            <p:ph sz="quarter" idx="1"/>
          </p:nvPr>
        </p:nvSpPr>
        <p:spPr/>
        <p:txBody>
          <a:bodyPr/>
          <a:lstStyle/>
          <a:p>
            <a:pPr>
              <a:lnSpc>
                <a:spcPct val="150000"/>
              </a:lnSpc>
            </a:pPr>
            <a:r>
              <a:rPr lang="en-US" dirty="0"/>
              <a:t>A Payments Bank is a bank that does not offer loans or credit cards. </a:t>
            </a:r>
            <a:endParaRPr lang="en-US" dirty="0" smtClean="0"/>
          </a:p>
          <a:p>
            <a:pPr>
              <a:lnSpc>
                <a:spcPct val="150000"/>
              </a:lnSpc>
            </a:pPr>
            <a:r>
              <a:rPr lang="en-US" dirty="0" smtClean="0"/>
              <a:t>It </a:t>
            </a:r>
            <a:r>
              <a:rPr lang="en-US" dirty="0"/>
              <a:t>takes deposits up to Rs 1 lakh from its customers. </a:t>
            </a:r>
            <a:endParaRPr lang="en-US" dirty="0" smtClean="0"/>
          </a:p>
          <a:p>
            <a:pPr>
              <a:lnSpc>
                <a:spcPct val="150000"/>
              </a:lnSpc>
            </a:pPr>
            <a:r>
              <a:rPr lang="en-US" dirty="0" smtClean="0"/>
              <a:t>It </a:t>
            </a:r>
            <a:r>
              <a:rPr lang="en-US" dirty="0"/>
              <a:t>provides various other financial services such as remittance transfer services, selling of financial products of other banks etc.</a:t>
            </a:r>
            <a:endParaRPr lang="en-IN" dirty="0"/>
          </a:p>
        </p:txBody>
      </p:sp>
    </p:spTree>
    <p:extLst>
      <p:ext uri="{BB962C8B-B14F-4D97-AF65-F5344CB8AC3E}">
        <p14:creationId xmlns:p14="http://schemas.microsoft.com/office/powerpoint/2010/main" val="38744885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lnSpcReduction="10000"/>
          </a:bodyPr>
          <a:lstStyle/>
          <a:p>
            <a:pPr>
              <a:lnSpc>
                <a:spcPct val="150000"/>
              </a:lnSpc>
            </a:pPr>
            <a:r>
              <a:rPr lang="en-US" dirty="0"/>
              <a:t>In August 2015, the Reserve Bank of India (RBI) provisionally approved the establishment of payment banks in India for 11 entities, among which was the Department of Posts. </a:t>
            </a:r>
            <a:endParaRPr lang="en-US" dirty="0" smtClean="0"/>
          </a:p>
          <a:p>
            <a:pPr>
              <a:lnSpc>
                <a:spcPct val="150000"/>
              </a:lnSpc>
            </a:pPr>
            <a:r>
              <a:rPr lang="en-US" dirty="0" smtClean="0"/>
              <a:t>This </a:t>
            </a:r>
            <a:r>
              <a:rPr lang="en-US" dirty="0"/>
              <a:t>move was part of a broader initiative to enhance financial inclusion across the country, providing a platform for small businesses, low-income households, and others to access banking services more conveniently.</a:t>
            </a:r>
            <a:endParaRPr lang="en-IN" dirty="0"/>
          </a:p>
        </p:txBody>
      </p:sp>
    </p:spTree>
    <p:extLst>
      <p:ext uri="{BB962C8B-B14F-4D97-AF65-F5344CB8AC3E}">
        <p14:creationId xmlns:p14="http://schemas.microsoft.com/office/powerpoint/2010/main" val="20509817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many Payments Bank are in India?</a:t>
            </a:r>
            <a:endParaRPr lang="en-IN" dirty="0"/>
          </a:p>
        </p:txBody>
      </p:sp>
      <p:sp>
        <p:nvSpPr>
          <p:cNvPr id="3" name="Content Placeholder 2"/>
          <p:cNvSpPr>
            <a:spLocks noGrp="1"/>
          </p:cNvSpPr>
          <p:nvPr>
            <p:ph sz="quarter" idx="1"/>
          </p:nvPr>
        </p:nvSpPr>
        <p:spPr>
          <a:xfrm>
            <a:off x="457200" y="1600200"/>
            <a:ext cx="8003232" cy="4873752"/>
          </a:xfrm>
        </p:spPr>
        <p:txBody>
          <a:bodyPr/>
          <a:lstStyle/>
          <a:p>
            <a:pPr>
              <a:lnSpc>
                <a:spcPct val="150000"/>
              </a:lnSpc>
            </a:pPr>
            <a:r>
              <a:rPr lang="en-US" dirty="0"/>
              <a:t>India currently has 6 Payment Banks namely, </a:t>
            </a:r>
            <a:endParaRPr lang="en-US" dirty="0" smtClean="0"/>
          </a:p>
          <a:p>
            <a:pPr>
              <a:lnSpc>
                <a:spcPct val="150000"/>
              </a:lnSpc>
            </a:pPr>
            <a:endParaRPr lang="en-IN"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420888"/>
            <a:ext cx="6120680"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45779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is the No 1 payment bank in India?</a:t>
            </a:r>
            <a:endParaRPr lang="en-IN" dirty="0"/>
          </a:p>
        </p:txBody>
      </p:sp>
      <p:sp>
        <p:nvSpPr>
          <p:cNvPr id="3" name="Content Placeholder 2"/>
          <p:cNvSpPr>
            <a:spLocks noGrp="1"/>
          </p:cNvSpPr>
          <p:nvPr>
            <p:ph sz="quarter" idx="1"/>
          </p:nvPr>
        </p:nvSpPr>
        <p:spPr/>
        <p:txBody>
          <a:bodyPr/>
          <a:lstStyle/>
          <a:p>
            <a:pPr>
              <a:lnSpc>
                <a:spcPct val="150000"/>
              </a:lnSpc>
            </a:pPr>
            <a:r>
              <a:rPr lang="en-US" dirty="0" err="1"/>
              <a:t>Airtel</a:t>
            </a:r>
            <a:r>
              <a:rPr lang="en-US" dirty="0"/>
              <a:t> Payment Bank is the first Payment Bank in India. </a:t>
            </a:r>
            <a:endParaRPr lang="en-US" dirty="0" smtClean="0"/>
          </a:p>
          <a:p>
            <a:pPr>
              <a:lnSpc>
                <a:spcPct val="150000"/>
              </a:lnSpc>
            </a:pPr>
            <a:r>
              <a:rPr lang="en-US" dirty="0" smtClean="0"/>
              <a:t>It </a:t>
            </a:r>
            <a:r>
              <a:rPr lang="en-US" dirty="0"/>
              <a:t>was set up in January 2017 by </a:t>
            </a:r>
            <a:r>
              <a:rPr lang="en-US" dirty="0" err="1"/>
              <a:t>Bharti</a:t>
            </a:r>
            <a:r>
              <a:rPr lang="en-US" dirty="0"/>
              <a:t> </a:t>
            </a:r>
            <a:r>
              <a:rPr lang="en-US" dirty="0" err="1"/>
              <a:t>Airtel</a:t>
            </a:r>
            <a:r>
              <a:rPr lang="en-US" dirty="0"/>
              <a:t>, India's largest telecom provider. </a:t>
            </a:r>
            <a:endParaRPr lang="en-US" dirty="0" smtClean="0"/>
          </a:p>
          <a:p>
            <a:pPr>
              <a:lnSpc>
                <a:spcPct val="150000"/>
              </a:lnSpc>
            </a:pPr>
            <a:r>
              <a:rPr lang="en-US" dirty="0" smtClean="0"/>
              <a:t>This </a:t>
            </a:r>
            <a:r>
              <a:rPr lang="en-US" dirty="0"/>
              <a:t>helps in the cashless revolution as indicated by the Government of India.</a:t>
            </a:r>
            <a:endParaRPr lang="en-IN" dirty="0"/>
          </a:p>
        </p:txBody>
      </p:sp>
    </p:spTree>
    <p:extLst>
      <p:ext uri="{BB962C8B-B14F-4D97-AF65-F5344CB8AC3E}">
        <p14:creationId xmlns:p14="http://schemas.microsoft.com/office/powerpoint/2010/main" val="5626006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normAutofit fontScale="90000"/>
          </a:bodyPr>
          <a:lstStyle/>
          <a:p>
            <a:r>
              <a:rPr lang="en-IN" b="1" dirty="0"/>
              <a:t>Features of Payment Banks</a:t>
            </a:r>
            <a:br>
              <a:rPr lang="en-IN" b="1" dirty="0"/>
            </a:br>
            <a:endParaRPr lang="en-IN" dirty="0"/>
          </a:p>
        </p:txBody>
      </p:sp>
      <p:sp>
        <p:nvSpPr>
          <p:cNvPr id="3" name="Content Placeholder 2"/>
          <p:cNvSpPr>
            <a:spLocks noGrp="1"/>
          </p:cNvSpPr>
          <p:nvPr>
            <p:ph sz="quarter" idx="1"/>
          </p:nvPr>
        </p:nvSpPr>
        <p:spPr>
          <a:xfrm>
            <a:off x="457200" y="908720"/>
            <a:ext cx="8075240" cy="5565232"/>
          </a:xfrm>
        </p:spPr>
        <p:txBody>
          <a:bodyPr>
            <a:normAutofit fontScale="85000" lnSpcReduction="10000"/>
          </a:bodyPr>
          <a:lstStyle/>
          <a:p>
            <a:pPr>
              <a:lnSpc>
                <a:spcPct val="150000"/>
              </a:lnSpc>
            </a:pPr>
            <a:r>
              <a:rPr lang="en-US" b="1" dirty="0"/>
              <a:t>1. Limited Banking Function: </a:t>
            </a:r>
            <a:r>
              <a:rPr lang="en-US" dirty="0"/>
              <a:t>A payment bank is a distinct type of bank that exclusively carries out the specific banking functions permitted by the Banking Regulation Act of 1949</a:t>
            </a:r>
            <a:r>
              <a:rPr lang="en-US" dirty="0" smtClean="0"/>
              <a:t>.</a:t>
            </a:r>
          </a:p>
          <a:p>
            <a:pPr fontAlgn="base">
              <a:lnSpc>
                <a:spcPct val="150000"/>
              </a:lnSpc>
            </a:pPr>
            <a:r>
              <a:rPr lang="en-US" b="1" dirty="0"/>
              <a:t>2. Business Correspondent:</a:t>
            </a:r>
            <a:r>
              <a:rPr lang="en-US" dirty="0"/>
              <a:t> Activities encompass deposit acceptance, payment and remittance services, provision of internet banking, and functioning as a business correspondent for other banks.</a:t>
            </a:r>
          </a:p>
          <a:p>
            <a:pPr fontAlgn="base">
              <a:lnSpc>
                <a:spcPct val="150000"/>
              </a:lnSpc>
            </a:pPr>
            <a:r>
              <a:rPr lang="en-US" b="1" dirty="0"/>
              <a:t>3. Deposits Limit: </a:t>
            </a:r>
            <a:r>
              <a:rPr lang="en-US" dirty="0"/>
              <a:t>Initially, they can accept deposits of up to ₹1 lakh per individual.</a:t>
            </a:r>
          </a:p>
          <a:p>
            <a:pPr fontAlgn="base">
              <a:lnSpc>
                <a:spcPct val="150000"/>
              </a:lnSpc>
            </a:pPr>
            <a:r>
              <a:rPr lang="en-US" b="1" dirty="0"/>
              <a:t>4. Fund Transfer: </a:t>
            </a:r>
            <a:r>
              <a:rPr lang="en-US" dirty="0"/>
              <a:t>They can provide support for financial transactions such as money transfers, insurance services, and the marketing of mutual funds.</a:t>
            </a:r>
          </a:p>
          <a:p>
            <a:endParaRPr lang="en-IN" dirty="0"/>
          </a:p>
        </p:txBody>
      </p:sp>
    </p:spTree>
    <p:extLst>
      <p:ext uri="{BB962C8B-B14F-4D97-AF65-F5344CB8AC3E}">
        <p14:creationId xmlns:p14="http://schemas.microsoft.com/office/powerpoint/2010/main" val="40246058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8147248" cy="5781256"/>
          </a:xfrm>
        </p:spPr>
        <p:txBody>
          <a:bodyPr>
            <a:normAutofit fontScale="85000" lnSpcReduction="20000"/>
          </a:bodyPr>
          <a:lstStyle/>
          <a:p>
            <a:pPr fontAlgn="base">
              <a:lnSpc>
                <a:spcPct val="150000"/>
              </a:lnSpc>
            </a:pPr>
            <a:r>
              <a:rPr lang="en-US" b="1" dirty="0"/>
              <a:t>5. Issue Debit Cards Only: </a:t>
            </a:r>
            <a:r>
              <a:rPr lang="en-US" dirty="0"/>
              <a:t>Furthermore, they possess the capability to solely provide ATM/debit cards, excluding the option of issuing credit cards.</a:t>
            </a:r>
          </a:p>
          <a:p>
            <a:pPr fontAlgn="base">
              <a:lnSpc>
                <a:spcPct val="150000"/>
              </a:lnSpc>
            </a:pPr>
            <a:r>
              <a:rPr lang="en-US" b="1" dirty="0"/>
              <a:t>6. Prohibited from Forming Subsidiaries: </a:t>
            </a:r>
            <a:r>
              <a:rPr lang="en-US" dirty="0"/>
              <a:t>They are forbidden from establishing subsidiaries to offer non-banking financial services.</a:t>
            </a:r>
          </a:p>
          <a:p>
            <a:pPr fontAlgn="base">
              <a:lnSpc>
                <a:spcPct val="150000"/>
              </a:lnSpc>
            </a:pPr>
            <a:r>
              <a:rPr lang="en-US" b="1" dirty="0"/>
              <a:t>7. Lending Prohibited:</a:t>
            </a:r>
            <a:r>
              <a:rPr lang="en-US" dirty="0"/>
              <a:t> They are prohibited from participating in any lending activity.</a:t>
            </a:r>
          </a:p>
          <a:p>
            <a:pPr fontAlgn="base">
              <a:lnSpc>
                <a:spcPct val="150000"/>
              </a:lnSpc>
            </a:pPr>
            <a:r>
              <a:rPr lang="en-US" b="1" dirty="0"/>
              <a:t>8. Prohibition Against Loans: </a:t>
            </a:r>
            <a:r>
              <a:rPr lang="en-US" dirty="0"/>
              <a:t>Payment Banks are prohibited from granting loans and are ineligible to receive deposits from Non-Resident Indians (NRIs).</a:t>
            </a:r>
          </a:p>
          <a:p>
            <a:pPr fontAlgn="base">
              <a:lnSpc>
                <a:spcPct val="150000"/>
              </a:lnSpc>
            </a:pPr>
            <a:r>
              <a:rPr lang="en-US" b="1" dirty="0"/>
              <a:t>9. Minimum Capital</a:t>
            </a:r>
            <a:r>
              <a:rPr lang="en-US" dirty="0"/>
              <a:t>: The minimum capital requirement for a payment bank is ₹100 </a:t>
            </a:r>
            <a:r>
              <a:rPr lang="en-US" dirty="0" err="1"/>
              <a:t>Crore</a:t>
            </a:r>
            <a:r>
              <a:rPr lang="en-US" dirty="0"/>
              <a:t>.</a:t>
            </a:r>
          </a:p>
          <a:p>
            <a:endParaRPr lang="en-IN" dirty="0"/>
          </a:p>
        </p:txBody>
      </p:sp>
    </p:spTree>
    <p:extLst>
      <p:ext uri="{BB962C8B-B14F-4D97-AF65-F5344CB8AC3E}">
        <p14:creationId xmlns:p14="http://schemas.microsoft.com/office/powerpoint/2010/main" val="28280444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91264" cy="490066"/>
          </a:xfrm>
        </p:spPr>
        <p:txBody>
          <a:bodyPr>
            <a:noAutofit/>
          </a:bodyPr>
          <a:lstStyle/>
          <a:p>
            <a:r>
              <a:rPr lang="en-US" sz="2000" b="1" dirty="0"/>
              <a:t>Activities That Can be Performed by Payment Banks</a:t>
            </a:r>
            <a:br>
              <a:rPr lang="en-US" sz="2000" b="1" dirty="0"/>
            </a:br>
            <a:endParaRPr lang="en-IN" sz="2000" dirty="0"/>
          </a:p>
        </p:txBody>
      </p:sp>
      <p:sp>
        <p:nvSpPr>
          <p:cNvPr id="3" name="Content Placeholder 2"/>
          <p:cNvSpPr>
            <a:spLocks noGrp="1"/>
          </p:cNvSpPr>
          <p:nvPr>
            <p:ph sz="quarter" idx="1"/>
          </p:nvPr>
        </p:nvSpPr>
        <p:spPr>
          <a:xfrm>
            <a:off x="457200" y="548680"/>
            <a:ext cx="8075240" cy="5925272"/>
          </a:xfrm>
        </p:spPr>
        <p:txBody>
          <a:bodyPr>
            <a:normAutofit fontScale="92500"/>
          </a:bodyPr>
          <a:lstStyle/>
          <a:p>
            <a:pPr fontAlgn="base">
              <a:lnSpc>
                <a:spcPct val="150000"/>
              </a:lnSpc>
            </a:pPr>
            <a:r>
              <a:rPr lang="en-US" b="1" dirty="0"/>
              <a:t>1. Deposits:</a:t>
            </a:r>
            <a:r>
              <a:rPr lang="en-US" dirty="0"/>
              <a:t> Payment banks accept ₹2,000,000 deposits. It accepts savings and current account demand deposits.</a:t>
            </a:r>
          </a:p>
          <a:p>
            <a:pPr fontAlgn="base">
              <a:lnSpc>
                <a:spcPct val="150000"/>
              </a:lnSpc>
            </a:pPr>
            <a:r>
              <a:rPr lang="en-US" b="1" dirty="0"/>
              <a:t>2. Government Securities:</a:t>
            </a:r>
            <a:r>
              <a:rPr lang="en-US" dirty="0"/>
              <a:t> Deposits can only be invested in secure government securities as Statutory Liquidity Ratio. This must be 75% of demand deposit. Other designated commercial banks will hold 25% as time deposits.</a:t>
            </a:r>
          </a:p>
          <a:p>
            <a:pPr fontAlgn="base">
              <a:lnSpc>
                <a:spcPct val="150000"/>
              </a:lnSpc>
            </a:pPr>
            <a:r>
              <a:rPr lang="en-US" b="1" dirty="0"/>
              <a:t>3. Cross Border Remittances:</a:t>
            </a:r>
            <a:r>
              <a:rPr lang="en-US" dirty="0"/>
              <a:t> On current accounts, payments banks can make personal payments and receive cross-border remittances.</a:t>
            </a:r>
          </a:p>
          <a:p>
            <a:pPr fontAlgn="base">
              <a:lnSpc>
                <a:spcPct val="150000"/>
              </a:lnSpc>
            </a:pPr>
            <a:r>
              <a:rPr lang="en-US" b="1" dirty="0"/>
              <a:t>4. Issue Debit Cards</a:t>
            </a:r>
            <a:r>
              <a:rPr lang="en-US" dirty="0"/>
              <a:t>: Payment banks issues debit cards.</a:t>
            </a:r>
          </a:p>
          <a:p>
            <a:endParaRPr lang="en-IN" dirty="0"/>
          </a:p>
        </p:txBody>
      </p:sp>
    </p:spTree>
    <p:extLst>
      <p:ext uri="{BB962C8B-B14F-4D97-AF65-F5344CB8AC3E}">
        <p14:creationId xmlns:p14="http://schemas.microsoft.com/office/powerpoint/2010/main" val="1066345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Assessment of the Subject</a:t>
            </a:r>
            <a:endParaRPr lang="en-IN" smtClean="0"/>
          </a:p>
        </p:txBody>
      </p:sp>
      <p:sp>
        <p:nvSpPr>
          <p:cNvPr id="3" name="Content Placeholder 2"/>
          <p:cNvSpPr>
            <a:spLocks noGrp="1"/>
          </p:cNvSpPr>
          <p:nvPr>
            <p:ph sz="quarter" idx="1"/>
          </p:nvPr>
        </p:nvSpPr>
        <p:spPr/>
        <p:txBody>
          <a:bodyPr>
            <a:normAutofit/>
          </a:bodyPr>
          <a:lstStyle/>
          <a:p>
            <a:pPr>
              <a:defRPr/>
            </a:pPr>
            <a:r>
              <a:rPr lang="en-US" dirty="0" smtClean="0"/>
              <a:t>40 Marks Internal</a:t>
            </a:r>
          </a:p>
          <a:p>
            <a:pPr>
              <a:defRPr/>
            </a:pPr>
            <a:r>
              <a:rPr lang="en-US" dirty="0" smtClean="0"/>
              <a:t>60 Marks Final examination</a:t>
            </a:r>
          </a:p>
          <a:p>
            <a:pPr marL="0" indent="0">
              <a:buFont typeface="Arial" charset="0"/>
              <a:buNone/>
              <a:defRPr/>
            </a:pPr>
            <a:endParaRPr lang="en-US" dirty="0" smtClean="0"/>
          </a:p>
          <a:p>
            <a:pPr>
              <a:defRPr/>
            </a:pPr>
            <a:r>
              <a:rPr lang="en-US" dirty="0" smtClean="0"/>
              <a:t>40 Marks – 10 Marks for Internal Test</a:t>
            </a:r>
          </a:p>
          <a:p>
            <a:pPr marL="0" indent="0">
              <a:buNone/>
              <a:defRPr/>
            </a:pPr>
            <a:r>
              <a:rPr lang="en-US" sz="2800" dirty="0"/>
              <a:t>	</a:t>
            </a:r>
            <a:r>
              <a:rPr lang="en-US" sz="2800" dirty="0" smtClean="0"/>
              <a:t>10 Marks for Assignments </a:t>
            </a:r>
          </a:p>
          <a:p>
            <a:pPr marL="0" indent="0">
              <a:buNone/>
              <a:defRPr/>
            </a:pPr>
            <a:r>
              <a:rPr lang="en-US" sz="2800" dirty="0"/>
              <a:t>	</a:t>
            </a:r>
            <a:r>
              <a:rPr lang="en-US" sz="2800" dirty="0" smtClean="0"/>
              <a:t>10 Marks for Presentation</a:t>
            </a:r>
          </a:p>
          <a:p>
            <a:pPr marL="0" indent="0">
              <a:buNone/>
              <a:defRPr/>
            </a:pPr>
            <a:r>
              <a:rPr lang="en-US" sz="2800" dirty="0"/>
              <a:t>	</a:t>
            </a:r>
            <a:r>
              <a:rPr lang="en-US" sz="2800" dirty="0" smtClean="0"/>
              <a:t>10 Marks Class participation </a:t>
            </a:r>
            <a:r>
              <a:rPr lang="en-US" sz="2800" smtClean="0"/>
              <a:t>and 	attendance</a:t>
            </a:r>
            <a:endParaRPr lang="en-IN" sz="2800" dirty="0"/>
          </a:p>
        </p:txBody>
      </p:sp>
    </p:spTree>
    <p:extLst>
      <p:ext uri="{BB962C8B-B14F-4D97-AF65-F5344CB8AC3E}">
        <p14:creationId xmlns:p14="http://schemas.microsoft.com/office/powerpoint/2010/main" val="186698812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91264" cy="562074"/>
          </a:xfrm>
        </p:spPr>
        <p:txBody>
          <a:bodyPr>
            <a:noAutofit/>
          </a:bodyPr>
          <a:lstStyle/>
          <a:p>
            <a:r>
              <a:rPr lang="en-US" sz="2000" b="1" dirty="0"/>
              <a:t>Activities That Cannot be Performed by Payment Banks</a:t>
            </a:r>
            <a:br>
              <a:rPr lang="en-US" sz="2000" b="1" dirty="0"/>
            </a:br>
            <a:endParaRPr lang="en-IN" sz="2000" dirty="0"/>
          </a:p>
        </p:txBody>
      </p:sp>
      <p:sp>
        <p:nvSpPr>
          <p:cNvPr id="3" name="Content Placeholder 2"/>
          <p:cNvSpPr>
            <a:spLocks noGrp="1"/>
          </p:cNvSpPr>
          <p:nvPr>
            <p:ph sz="quarter" idx="1"/>
          </p:nvPr>
        </p:nvSpPr>
        <p:spPr>
          <a:xfrm>
            <a:off x="457200" y="908720"/>
            <a:ext cx="8291264" cy="5565232"/>
          </a:xfrm>
        </p:spPr>
        <p:txBody>
          <a:bodyPr/>
          <a:lstStyle/>
          <a:p>
            <a:pPr fontAlgn="base">
              <a:lnSpc>
                <a:spcPct val="150000"/>
              </a:lnSpc>
            </a:pPr>
            <a:r>
              <a:rPr lang="en-US" b="1" dirty="0"/>
              <a:t>1. Payment Bank Can Not Lend:</a:t>
            </a:r>
            <a:r>
              <a:rPr lang="en-US" dirty="0"/>
              <a:t> Payment banks cannot lend since they have an RBI ‘differentiated’ bank </a:t>
            </a:r>
            <a:r>
              <a:rPr lang="en-US" dirty="0" err="1"/>
              <a:t>licence</a:t>
            </a:r>
            <a:r>
              <a:rPr lang="en-US" dirty="0"/>
              <a:t>.</a:t>
            </a:r>
          </a:p>
          <a:p>
            <a:pPr fontAlgn="base">
              <a:lnSpc>
                <a:spcPct val="150000"/>
              </a:lnSpc>
            </a:pPr>
            <a:r>
              <a:rPr lang="en-US" b="1" dirty="0"/>
              <a:t>2. Cannot Issue Credit Cards: </a:t>
            </a:r>
            <a:r>
              <a:rPr lang="en-US" dirty="0"/>
              <a:t>No payment banks have the authority issue credit cards.</a:t>
            </a:r>
          </a:p>
          <a:p>
            <a:pPr fontAlgn="base">
              <a:lnSpc>
                <a:spcPct val="150000"/>
              </a:lnSpc>
            </a:pPr>
            <a:r>
              <a:rPr lang="en-US" b="1" dirty="0"/>
              <a:t>3. Payment Banks Don’t Accept Time Deposits: </a:t>
            </a:r>
            <a:r>
              <a:rPr lang="en-US" dirty="0"/>
              <a:t>It doesn’t accept NRI or time deposits.</a:t>
            </a:r>
          </a:p>
          <a:p>
            <a:pPr fontAlgn="base">
              <a:lnSpc>
                <a:spcPct val="150000"/>
              </a:lnSpc>
            </a:pPr>
            <a:r>
              <a:rPr lang="en-US" b="1" dirty="0"/>
              <a:t>4. Subsidiaries:</a:t>
            </a:r>
            <a:r>
              <a:rPr lang="en-US" dirty="0"/>
              <a:t> It cannot create non-banking financial subsidiaries.</a:t>
            </a:r>
          </a:p>
          <a:p>
            <a:endParaRPr lang="en-IN" dirty="0"/>
          </a:p>
        </p:txBody>
      </p:sp>
    </p:spTree>
    <p:extLst>
      <p:ext uri="{BB962C8B-B14F-4D97-AF65-F5344CB8AC3E}">
        <p14:creationId xmlns:p14="http://schemas.microsoft.com/office/powerpoint/2010/main" val="1647751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045212264"/>
              </p:ext>
            </p:extLst>
          </p:nvPr>
        </p:nvGraphicFramePr>
        <p:xfrm>
          <a:off x="467544" y="116632"/>
          <a:ext cx="8208912" cy="6624737"/>
        </p:xfrm>
        <a:graphic>
          <a:graphicData uri="http://schemas.openxmlformats.org/drawingml/2006/table">
            <a:tbl>
              <a:tblPr/>
              <a:tblGrid>
                <a:gridCol w="2232248"/>
                <a:gridCol w="3240360"/>
                <a:gridCol w="2736304"/>
              </a:tblGrid>
              <a:tr h="302440">
                <a:tc>
                  <a:txBody>
                    <a:bodyPr/>
                    <a:lstStyle/>
                    <a:p>
                      <a:pPr algn="ctr" rtl="0" fontAlgn="base"/>
                      <a:r>
                        <a:rPr lang="en-IN" sz="1200" b="1" dirty="0">
                          <a:effectLst/>
                        </a:rPr>
                        <a:t>Basis</a:t>
                      </a:r>
                    </a:p>
                  </a:txBody>
                  <a:tcPr marL="20827" marR="20827" marT="52068" marB="52068"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IN" sz="1200" b="1">
                          <a:effectLst/>
                        </a:rPr>
                        <a:t>Payment Banks</a:t>
                      </a:r>
                    </a:p>
                  </a:txBody>
                  <a:tcPr marL="52068" marR="52068" marT="52068" marB="52068"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IN" sz="1200" b="1">
                          <a:effectLst/>
                        </a:rPr>
                        <a:t>Commercial Banks</a:t>
                      </a:r>
                    </a:p>
                  </a:txBody>
                  <a:tcPr marL="52068" marR="52068" marT="52068" marB="52068"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2015635">
                <a:tc>
                  <a:txBody>
                    <a:bodyPr/>
                    <a:lstStyle/>
                    <a:p>
                      <a:pPr algn="ctr" rtl="0" fontAlgn="base"/>
                      <a:r>
                        <a:rPr lang="en-IN" sz="1100" b="0" dirty="0">
                          <a:effectLst/>
                        </a:rPr>
                        <a:t>Scope of Activities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smtClean="0">
                          <a:effectLst/>
                        </a:rPr>
                        <a:t>Concentrate </a:t>
                      </a:r>
                      <a:r>
                        <a:rPr lang="en-US" sz="1100" b="0" dirty="0">
                          <a:effectLst/>
                        </a:rPr>
                        <a:t>on offering basic financial services, such as receiving deposits and carrying out money transfers. </a:t>
                      </a:r>
                      <a:endParaRPr lang="en-US" sz="1100" b="0" dirty="0" smtClean="0">
                        <a:effectLst/>
                      </a:endParaRPr>
                    </a:p>
                    <a:p>
                      <a:pPr algn="ctr" rtl="0" fontAlgn="base"/>
                      <a:r>
                        <a:rPr lang="en-US" sz="1100" b="0" dirty="0" smtClean="0">
                          <a:effectLst/>
                        </a:rPr>
                        <a:t>They </a:t>
                      </a:r>
                      <a:r>
                        <a:rPr lang="en-US" sz="1100" b="0" dirty="0">
                          <a:effectLst/>
                        </a:rPr>
                        <a:t>are prohibited from providing loans or issuing credit cards. </a:t>
                      </a:r>
                      <a:endParaRPr lang="en-US" sz="1100" b="0" dirty="0" smtClean="0">
                        <a:effectLst/>
                      </a:endParaRPr>
                    </a:p>
                    <a:p>
                      <a:pPr algn="ctr" rtl="0" fontAlgn="base"/>
                      <a:r>
                        <a:rPr lang="en-US" sz="1100" b="0" dirty="0" smtClean="0">
                          <a:effectLst/>
                        </a:rPr>
                        <a:t>Payment </a:t>
                      </a:r>
                      <a:r>
                        <a:rPr lang="en-US" sz="1100" b="0" dirty="0">
                          <a:effectLst/>
                        </a:rPr>
                        <a:t>banks aim to facilitate financial inclusion by targeting individuals and communities that do not have access to traditional banking services or have limited access to them.</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Commercial banks provide diverse financial services such as deposit acceptance, loan provision, credit card issuance, and a variety of investment products. </a:t>
                      </a:r>
                      <a:endParaRPr lang="en-US" sz="1100" b="0" dirty="0" smtClean="0">
                        <a:effectLst/>
                      </a:endParaRPr>
                    </a:p>
                    <a:p>
                      <a:pPr algn="ctr" rtl="0" fontAlgn="base"/>
                      <a:r>
                        <a:rPr lang="en-US" sz="1100" b="0" dirty="0" smtClean="0">
                          <a:effectLst/>
                        </a:rPr>
                        <a:t>Payment </a:t>
                      </a:r>
                      <a:r>
                        <a:rPr lang="en-US" sz="1100" b="0" dirty="0">
                          <a:effectLst/>
                        </a:rPr>
                        <a:t>banks have a narrower range of activities in comparison to them.</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213519">
                <a:tc>
                  <a:txBody>
                    <a:bodyPr/>
                    <a:lstStyle/>
                    <a:p>
                      <a:pPr algn="ctr" rtl="0" fontAlgn="base"/>
                      <a:r>
                        <a:rPr lang="en-IN" sz="1100" b="0" dirty="0">
                          <a:effectLst/>
                        </a:rPr>
                        <a:t>Ownership and Regulation</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a:effectLst/>
                        </a:rPr>
                        <a:t>Payment banks are subject to regulation by the central bank or financial regulatory authorities of the country. Ownership of the entity might be either private or corporate.</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Commercial banks have diverse ownership arrangements, like private, public, or a hybrid composition. </a:t>
                      </a:r>
                      <a:endParaRPr lang="en-US" sz="1100" b="0" dirty="0" smtClean="0">
                        <a:effectLst/>
                      </a:endParaRPr>
                    </a:p>
                    <a:p>
                      <a:pPr algn="ctr" rtl="0" fontAlgn="base"/>
                      <a:r>
                        <a:rPr lang="en-US" sz="1100" b="0" dirty="0" smtClean="0">
                          <a:effectLst/>
                        </a:rPr>
                        <a:t>They </a:t>
                      </a:r>
                      <a:r>
                        <a:rPr lang="en-US" sz="1100" b="0" dirty="0">
                          <a:effectLst/>
                        </a:rPr>
                        <a:t>are governed by extensive rules to preserve stability and safeguard the interests of customers.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1566817">
                <a:tc>
                  <a:txBody>
                    <a:bodyPr/>
                    <a:lstStyle/>
                    <a:p>
                      <a:pPr algn="ctr" rtl="0" fontAlgn="base"/>
                      <a:r>
                        <a:rPr lang="en-IN" sz="1100" b="0">
                          <a:effectLst/>
                        </a:rPr>
                        <a:t>Interest Rates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Payment banks typically provide interest on deposits, but at potentially lower rates compared to commercial banks. Their money is generated by collecting fees and charges on transactions.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Commercial banks provide a variety of interest rates for deposits and loans, which vary based on the specific account or loan. </a:t>
                      </a:r>
                      <a:endParaRPr lang="en-US" sz="1100" b="0" dirty="0" smtClean="0">
                        <a:effectLst/>
                      </a:endParaRPr>
                    </a:p>
                    <a:p>
                      <a:pPr algn="ctr" rtl="0" fontAlgn="base"/>
                      <a:r>
                        <a:rPr lang="en-US" sz="1100" b="0" dirty="0" smtClean="0">
                          <a:effectLst/>
                        </a:rPr>
                        <a:t>They </a:t>
                      </a:r>
                      <a:r>
                        <a:rPr lang="en-US" sz="1100" b="0" dirty="0">
                          <a:effectLst/>
                        </a:rPr>
                        <a:t>create revenue through the interest spread, which is the difference between the interest accrued on loans and the interest disbursed on deposits.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506924">
                <a:tc>
                  <a:txBody>
                    <a:bodyPr/>
                    <a:lstStyle/>
                    <a:p>
                      <a:pPr algn="ctr" rtl="0" fontAlgn="base"/>
                      <a:r>
                        <a:rPr lang="en-IN" sz="1100" b="0">
                          <a:effectLst/>
                        </a:rPr>
                        <a:t>Credit Card</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a:effectLst/>
                        </a:rPr>
                        <a:t>They are prohibited from issuing credit cards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They can issue credit cards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509701">
                <a:tc>
                  <a:txBody>
                    <a:bodyPr/>
                    <a:lstStyle/>
                    <a:p>
                      <a:pPr algn="ctr" rtl="0" fontAlgn="base"/>
                      <a:r>
                        <a:rPr lang="en-IN" sz="1100" b="0">
                          <a:effectLst/>
                        </a:rPr>
                        <a:t>Primary Focus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a:effectLst/>
                        </a:rPr>
                        <a:t>The main emphasis is on the transfer of funds and remittances.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Remittances offering is not the main focus of Commercial banks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r h="509701">
                <a:tc>
                  <a:txBody>
                    <a:bodyPr/>
                    <a:lstStyle/>
                    <a:p>
                      <a:pPr algn="ctr" rtl="0" fontAlgn="base"/>
                      <a:r>
                        <a:rPr lang="en-IN" sz="1100" b="0">
                          <a:effectLst/>
                        </a:rPr>
                        <a:t>Balance Limits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The maximum balance limit is ₹1 lakh in savings account.</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c>
                  <a:txBody>
                    <a:bodyPr/>
                    <a:lstStyle/>
                    <a:p>
                      <a:pPr algn="ctr" rtl="0" fontAlgn="base"/>
                      <a:r>
                        <a:rPr lang="en-US" sz="1100" b="0" dirty="0">
                          <a:effectLst/>
                        </a:rPr>
                        <a:t>There is no limits on deposit account balances.</a:t>
                      </a:r>
                    </a:p>
                  </a:txBody>
                  <a:tcPr marL="52068" marR="52068" marT="72896" marB="72896" anchor="ctr">
                    <a:lnL w="2858" cap="flat" cmpd="sng" algn="ctr">
                      <a:solidFill>
                        <a:srgbClr val="DFDFDF"/>
                      </a:solidFill>
                      <a:prstDash val="solid"/>
                      <a:round/>
                      <a:headEnd type="none" w="med" len="med"/>
                      <a:tailEnd type="none" w="med" len="med"/>
                    </a:lnL>
                    <a:lnR w="2858" cap="flat" cmpd="sng" algn="ctr">
                      <a:solidFill>
                        <a:srgbClr val="DFDFDF"/>
                      </a:solidFill>
                      <a:prstDash val="solid"/>
                      <a:round/>
                      <a:headEnd type="none" w="med" len="med"/>
                      <a:tailEnd type="none" w="med" len="med"/>
                    </a:lnR>
                    <a:lnT w="2858" cap="flat" cmpd="sng" algn="ctr">
                      <a:solidFill>
                        <a:srgbClr val="DFDFDF"/>
                      </a:solidFill>
                      <a:prstDash val="solid"/>
                      <a:round/>
                      <a:headEnd type="none" w="med" len="med"/>
                      <a:tailEnd type="none" w="med" len="med"/>
                    </a:lnT>
                    <a:lnB w="2858" cap="flat" cmpd="sng" algn="ctr">
                      <a:solidFill>
                        <a:srgbClr val="DFDFD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9138350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a:t>Small finance banks</a:t>
            </a:r>
            <a:br>
              <a:rPr lang="en-IN" b="1" dirty="0"/>
            </a:br>
            <a:endParaRPr lang="en-IN" dirty="0"/>
          </a:p>
        </p:txBody>
      </p:sp>
      <p:sp>
        <p:nvSpPr>
          <p:cNvPr id="3" name="Content Placeholder 2"/>
          <p:cNvSpPr>
            <a:spLocks noGrp="1"/>
          </p:cNvSpPr>
          <p:nvPr>
            <p:ph sz="quarter" idx="1"/>
          </p:nvPr>
        </p:nvSpPr>
        <p:spPr/>
        <p:txBody>
          <a:bodyPr/>
          <a:lstStyle/>
          <a:p>
            <a:pPr>
              <a:lnSpc>
                <a:spcPct val="150000"/>
              </a:lnSpc>
            </a:pPr>
            <a:r>
              <a:rPr lang="en-US" dirty="0">
                <a:hlinkClick r:id="rId2"/>
              </a:rPr>
              <a:t>Small finance Banks</a:t>
            </a:r>
            <a:r>
              <a:rPr lang="en-US" dirty="0"/>
              <a:t> cater to the banking needs of underserved and </a:t>
            </a:r>
            <a:r>
              <a:rPr lang="en-US" dirty="0" err="1"/>
              <a:t>unserved</a:t>
            </a:r>
            <a:r>
              <a:rPr lang="en-US" dirty="0"/>
              <a:t> sections of the population, including small businesses and low-income individuals. </a:t>
            </a:r>
            <a:endParaRPr lang="en-US" dirty="0" smtClean="0"/>
          </a:p>
          <a:p>
            <a:pPr>
              <a:lnSpc>
                <a:spcPct val="150000"/>
              </a:lnSpc>
            </a:pPr>
            <a:r>
              <a:rPr lang="en-US" dirty="0" smtClean="0"/>
              <a:t>Examples </a:t>
            </a:r>
            <a:r>
              <a:rPr lang="en-US" dirty="0"/>
              <a:t>include </a:t>
            </a:r>
            <a:r>
              <a:rPr lang="en-US" dirty="0" err="1"/>
              <a:t>Equitas</a:t>
            </a:r>
            <a:r>
              <a:rPr lang="en-US" dirty="0"/>
              <a:t> Small Finance Bank and </a:t>
            </a:r>
            <a:r>
              <a:rPr lang="en-US" dirty="0" err="1"/>
              <a:t>Ujjivan</a:t>
            </a:r>
            <a:r>
              <a:rPr lang="en-US" dirty="0"/>
              <a:t> Small Finance Bank</a:t>
            </a:r>
            <a:r>
              <a:rPr lang="en-US" dirty="0" smtClean="0"/>
              <a:t>.</a:t>
            </a:r>
          </a:p>
          <a:p>
            <a:pPr>
              <a:lnSpc>
                <a:spcPct val="150000"/>
              </a:lnSpc>
            </a:pPr>
            <a:r>
              <a:rPr lang="en-US" dirty="0"/>
              <a:t>As of 2023, there are 12 Small Finance Banks in India.</a:t>
            </a:r>
            <a:endParaRPr lang="en-IN" dirty="0"/>
          </a:p>
        </p:txBody>
      </p:sp>
    </p:spTree>
    <p:extLst>
      <p:ext uri="{BB962C8B-B14F-4D97-AF65-F5344CB8AC3E}">
        <p14:creationId xmlns:p14="http://schemas.microsoft.com/office/powerpoint/2010/main" val="19543584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778098"/>
          </a:xfrm>
        </p:spPr>
        <p:txBody>
          <a:bodyPr>
            <a:normAutofit fontScale="90000"/>
          </a:bodyPr>
          <a:lstStyle/>
          <a:p>
            <a:r>
              <a:rPr lang="en-US" dirty="0"/>
              <a:t>How do Small Finance Banks work?</a:t>
            </a:r>
            <a:br>
              <a:rPr lang="en-US" dirty="0"/>
            </a:br>
            <a:endParaRPr lang="en-IN" dirty="0"/>
          </a:p>
        </p:txBody>
      </p:sp>
      <p:sp>
        <p:nvSpPr>
          <p:cNvPr id="3" name="Content Placeholder 2"/>
          <p:cNvSpPr>
            <a:spLocks noGrp="1"/>
          </p:cNvSpPr>
          <p:nvPr>
            <p:ph sz="quarter" idx="1"/>
          </p:nvPr>
        </p:nvSpPr>
        <p:spPr>
          <a:xfrm>
            <a:off x="457200" y="980728"/>
            <a:ext cx="8147248" cy="5493224"/>
          </a:xfrm>
        </p:spPr>
        <p:txBody>
          <a:bodyPr>
            <a:normAutofit fontScale="92500"/>
          </a:bodyPr>
          <a:lstStyle/>
          <a:p>
            <a:pPr>
              <a:lnSpc>
                <a:spcPct val="150000"/>
              </a:lnSpc>
            </a:pPr>
            <a:r>
              <a:rPr lang="en-US" dirty="0" smtClean="0"/>
              <a:t>Basically </a:t>
            </a:r>
            <a:r>
              <a:rPr lang="en-US" dirty="0"/>
              <a:t>work as savings vehicles as well, as they are engaged in offering credit facilities to small business units, micro and small industries, small and marginal farmers and other </a:t>
            </a:r>
            <a:r>
              <a:rPr lang="en-US" dirty="0" err="1"/>
              <a:t>unorganised</a:t>
            </a:r>
            <a:r>
              <a:rPr lang="en-US" dirty="0"/>
              <a:t> sectors through their advanced technology &amp; low-cost </a:t>
            </a:r>
            <a:r>
              <a:rPr lang="en-US" dirty="0" smtClean="0"/>
              <a:t>operations.</a:t>
            </a:r>
          </a:p>
          <a:p>
            <a:pPr>
              <a:lnSpc>
                <a:spcPct val="150000"/>
              </a:lnSpc>
            </a:pPr>
            <a:r>
              <a:rPr lang="en-US" dirty="0" smtClean="0"/>
              <a:t>SFBs </a:t>
            </a:r>
            <a:r>
              <a:rPr lang="en-US" dirty="0"/>
              <a:t>in India primarily carry out basic banking activities to serve </a:t>
            </a:r>
            <a:r>
              <a:rPr lang="en-US" dirty="0" err="1"/>
              <a:t>unserved</a:t>
            </a:r>
            <a:r>
              <a:rPr lang="en-US" dirty="0"/>
              <a:t> and underserved sections in the </a:t>
            </a:r>
            <a:r>
              <a:rPr lang="en-US" dirty="0" smtClean="0"/>
              <a:t>country.</a:t>
            </a:r>
          </a:p>
          <a:p>
            <a:pPr>
              <a:lnSpc>
                <a:spcPct val="150000"/>
              </a:lnSpc>
            </a:pPr>
            <a:r>
              <a:rPr lang="en-US" dirty="0" smtClean="0"/>
              <a:t>They </a:t>
            </a:r>
            <a:r>
              <a:rPr lang="en-US" dirty="0"/>
              <a:t>can offer deposits as well as loan products but cannot set up any subsidiaries to offer any non-banking financial services.</a:t>
            </a:r>
          </a:p>
          <a:p>
            <a:endParaRPr lang="en-IN" dirty="0"/>
          </a:p>
        </p:txBody>
      </p:sp>
    </p:spTree>
    <p:extLst>
      <p:ext uri="{BB962C8B-B14F-4D97-AF65-F5344CB8AC3E}">
        <p14:creationId xmlns:p14="http://schemas.microsoft.com/office/powerpoint/2010/main" val="116581826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778098"/>
          </a:xfrm>
        </p:spPr>
        <p:txBody>
          <a:bodyPr>
            <a:noAutofit/>
          </a:bodyPr>
          <a:lstStyle/>
          <a:p>
            <a:r>
              <a:rPr lang="en-US" sz="2000" dirty="0"/>
              <a:t>Products and services offered by Small Finance Banks</a:t>
            </a:r>
            <a:br>
              <a:rPr lang="en-US" sz="2000" dirty="0"/>
            </a:br>
            <a:endParaRPr lang="en-IN" sz="2000" dirty="0"/>
          </a:p>
        </p:txBody>
      </p:sp>
      <p:sp>
        <p:nvSpPr>
          <p:cNvPr id="3" name="Content Placeholder 2"/>
          <p:cNvSpPr>
            <a:spLocks noGrp="1"/>
          </p:cNvSpPr>
          <p:nvPr>
            <p:ph sz="quarter" idx="1"/>
          </p:nvPr>
        </p:nvSpPr>
        <p:spPr>
          <a:xfrm>
            <a:off x="457200" y="1124744"/>
            <a:ext cx="8219256" cy="5349208"/>
          </a:xfrm>
        </p:spPr>
        <p:txBody>
          <a:bodyPr>
            <a:normAutofit fontScale="92500" lnSpcReduction="20000"/>
          </a:bodyPr>
          <a:lstStyle/>
          <a:p>
            <a:pPr>
              <a:lnSpc>
                <a:spcPct val="150000"/>
              </a:lnSpc>
            </a:pPr>
            <a:r>
              <a:rPr lang="en-US" b="1" dirty="0"/>
              <a:t>Small Finance Banks</a:t>
            </a:r>
            <a:r>
              <a:rPr lang="en-US" dirty="0"/>
              <a:t> offer basic banking services such as Savings Accounts, Current Accounts, Fixed Deposits, Recurring Deposits, Loans, etc.</a:t>
            </a:r>
          </a:p>
          <a:p>
            <a:pPr>
              <a:lnSpc>
                <a:spcPct val="150000"/>
              </a:lnSpc>
            </a:pPr>
            <a:r>
              <a:rPr lang="en-US" dirty="0"/>
              <a:t>The banks can undertake such simple activities with prior approval of the RBI and after complying with the requirements. The activities do not require any commitment of own funds and they can be engaged in the distribution of mutual fund units, pension products, insurance products, etc. </a:t>
            </a:r>
          </a:p>
          <a:p>
            <a:pPr>
              <a:lnSpc>
                <a:spcPct val="150000"/>
              </a:lnSpc>
            </a:pPr>
            <a:r>
              <a:rPr lang="en-US" dirty="0"/>
              <a:t>The SFBs can even become </a:t>
            </a:r>
            <a:r>
              <a:rPr lang="en-US" dirty="0" err="1"/>
              <a:t>Authorised</a:t>
            </a:r>
            <a:r>
              <a:rPr lang="en-US" dirty="0"/>
              <a:t> Dealer in foreign exchange business as per the requirements of their clients.</a:t>
            </a:r>
          </a:p>
          <a:p>
            <a:endParaRPr lang="en-IN" dirty="0"/>
          </a:p>
        </p:txBody>
      </p:sp>
    </p:spTree>
    <p:extLst>
      <p:ext uri="{BB962C8B-B14F-4D97-AF65-F5344CB8AC3E}">
        <p14:creationId xmlns:p14="http://schemas.microsoft.com/office/powerpoint/2010/main" val="41873758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91264" cy="562074"/>
          </a:xfrm>
        </p:spPr>
        <p:txBody>
          <a:bodyPr>
            <a:noAutofit/>
          </a:bodyPr>
          <a:lstStyle/>
          <a:p>
            <a:r>
              <a:rPr lang="en-US" sz="1800" dirty="0"/>
              <a:t>What is the difference between NBFC and Small Finance Bank?</a:t>
            </a:r>
            <a:br>
              <a:rPr lang="en-US" sz="1800" dirty="0"/>
            </a:br>
            <a:endParaRPr lang="en-IN" sz="18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134599687"/>
              </p:ext>
            </p:extLst>
          </p:nvPr>
        </p:nvGraphicFramePr>
        <p:xfrm>
          <a:off x="539552" y="908050"/>
          <a:ext cx="7920879" cy="5726633"/>
        </p:xfrm>
        <a:graphic>
          <a:graphicData uri="http://schemas.openxmlformats.org/drawingml/2006/table">
            <a:tbl>
              <a:tblPr/>
              <a:tblGrid>
                <a:gridCol w="2304256"/>
                <a:gridCol w="2976330"/>
                <a:gridCol w="2640293"/>
              </a:tblGrid>
              <a:tr h="316751">
                <a:tc>
                  <a:txBody>
                    <a:bodyPr/>
                    <a:lstStyle/>
                    <a:p>
                      <a:r>
                        <a:rPr lang="en-IN" sz="1600" b="1" dirty="0">
                          <a:solidFill>
                            <a:srgbClr val="333333"/>
                          </a:solidFill>
                          <a:effectLst/>
                        </a:rPr>
                        <a:t>Parameters</a:t>
                      </a:r>
                      <a:endParaRPr lang="en-IN" sz="1600" dirty="0">
                        <a:solidFill>
                          <a:srgbClr val="333333"/>
                        </a:solidFill>
                        <a:effectLst/>
                      </a:endParaRPr>
                    </a:p>
                  </a:txBody>
                  <a:tcPr marL="56563" marR="56563" marT="56563" marB="56563" anchor="ctr">
                    <a:lnL>
                      <a:noFill/>
                    </a:lnL>
                    <a:lnR>
                      <a:noFill/>
                    </a:lnR>
                    <a:lnT>
                      <a:noFill/>
                    </a:lnT>
                    <a:lnB>
                      <a:noFill/>
                    </a:lnB>
                    <a:solidFill>
                      <a:srgbClr val="F6F6F6"/>
                    </a:solidFill>
                  </a:tcPr>
                </a:tc>
                <a:tc>
                  <a:txBody>
                    <a:bodyPr/>
                    <a:lstStyle/>
                    <a:p>
                      <a:r>
                        <a:rPr lang="en-IN" sz="1600" b="1">
                          <a:solidFill>
                            <a:srgbClr val="333333"/>
                          </a:solidFill>
                          <a:effectLst/>
                        </a:rPr>
                        <a:t>NBFCs</a:t>
                      </a:r>
                      <a:endParaRPr lang="en-IN" sz="1600">
                        <a:solidFill>
                          <a:srgbClr val="333333"/>
                        </a:solidFill>
                        <a:effectLst/>
                      </a:endParaRPr>
                    </a:p>
                  </a:txBody>
                  <a:tcPr marL="56563" marR="56563" marT="56563" marB="56563" anchor="ctr">
                    <a:lnL>
                      <a:noFill/>
                    </a:lnL>
                    <a:lnR>
                      <a:noFill/>
                    </a:lnR>
                    <a:lnT>
                      <a:noFill/>
                    </a:lnT>
                    <a:lnB>
                      <a:noFill/>
                    </a:lnB>
                    <a:solidFill>
                      <a:srgbClr val="F6F6F6"/>
                    </a:solidFill>
                  </a:tcPr>
                </a:tc>
                <a:tc>
                  <a:txBody>
                    <a:bodyPr/>
                    <a:lstStyle/>
                    <a:p>
                      <a:r>
                        <a:rPr lang="en-IN" sz="1600" b="1">
                          <a:solidFill>
                            <a:srgbClr val="333333"/>
                          </a:solidFill>
                          <a:effectLst/>
                        </a:rPr>
                        <a:t>SFBs</a:t>
                      </a:r>
                      <a:endParaRPr lang="en-IN" sz="1600">
                        <a:solidFill>
                          <a:srgbClr val="333333"/>
                        </a:solidFill>
                        <a:effectLst/>
                      </a:endParaRPr>
                    </a:p>
                  </a:txBody>
                  <a:tcPr marL="56563" marR="56563" marT="56563" marB="56563" anchor="ctr">
                    <a:lnL>
                      <a:noFill/>
                    </a:lnL>
                    <a:lnR>
                      <a:noFill/>
                    </a:lnR>
                    <a:lnT>
                      <a:noFill/>
                    </a:lnT>
                    <a:lnB>
                      <a:noFill/>
                    </a:lnB>
                    <a:solidFill>
                      <a:srgbClr val="F6F6F6"/>
                    </a:solidFill>
                  </a:tcPr>
                </a:tc>
              </a:tr>
              <a:tr h="1945759">
                <a:tc>
                  <a:txBody>
                    <a:bodyPr/>
                    <a:lstStyle/>
                    <a:p>
                      <a:r>
                        <a:rPr lang="en-IN" sz="1600" dirty="0">
                          <a:solidFill>
                            <a:srgbClr val="333333"/>
                          </a:solidFill>
                          <a:effectLst/>
                        </a:rPr>
                        <a:t>Meaning</a:t>
                      </a:r>
                    </a:p>
                  </a:txBody>
                  <a:tcPr marL="56563" marR="56563" marT="56563" marB="56563" anchor="ctr">
                    <a:lnL>
                      <a:noFill/>
                    </a:lnL>
                    <a:lnR>
                      <a:noFill/>
                    </a:lnR>
                    <a:lnT>
                      <a:noFill/>
                    </a:lnT>
                    <a:lnB>
                      <a:noFill/>
                    </a:lnB>
                    <a:solidFill>
                      <a:srgbClr val="F6F6F6"/>
                    </a:solidFill>
                  </a:tcPr>
                </a:tc>
                <a:tc>
                  <a:txBody>
                    <a:bodyPr/>
                    <a:lstStyle/>
                    <a:p>
                      <a:r>
                        <a:rPr lang="en-US" sz="1600" dirty="0">
                          <a:solidFill>
                            <a:srgbClr val="333333"/>
                          </a:solidFill>
                          <a:effectLst/>
                        </a:rPr>
                        <a:t>Engaged in the business of loans and advances, acquisition of bonds/debentures/shares, securities issued by the government of India or local authority.</a:t>
                      </a:r>
                    </a:p>
                  </a:txBody>
                  <a:tcPr marL="56563" marR="56563" marT="56563" marB="56563" anchor="ctr">
                    <a:lnL>
                      <a:noFill/>
                    </a:lnL>
                    <a:lnR>
                      <a:noFill/>
                    </a:lnR>
                    <a:lnT>
                      <a:noFill/>
                    </a:lnT>
                    <a:lnB>
                      <a:noFill/>
                    </a:lnB>
                    <a:solidFill>
                      <a:srgbClr val="F6F6F6"/>
                    </a:solidFill>
                  </a:tcPr>
                </a:tc>
                <a:tc>
                  <a:txBody>
                    <a:bodyPr/>
                    <a:lstStyle/>
                    <a:p>
                      <a:r>
                        <a:rPr lang="en-US" sz="1600" dirty="0">
                          <a:solidFill>
                            <a:srgbClr val="333333"/>
                          </a:solidFill>
                          <a:effectLst/>
                        </a:rPr>
                        <a:t>Small Finance Banks are government authorized entities aimed at offering basic banking facilities to </a:t>
                      </a:r>
                      <a:r>
                        <a:rPr lang="en-US" sz="1600" dirty="0" err="1">
                          <a:solidFill>
                            <a:srgbClr val="333333"/>
                          </a:solidFill>
                          <a:effectLst/>
                        </a:rPr>
                        <a:t>unserved</a:t>
                      </a:r>
                      <a:r>
                        <a:rPr lang="en-US" sz="1600" dirty="0">
                          <a:solidFill>
                            <a:srgbClr val="333333"/>
                          </a:solidFill>
                          <a:effectLst/>
                        </a:rPr>
                        <a:t> &amp; underserved areas</a:t>
                      </a:r>
                    </a:p>
                  </a:txBody>
                  <a:tcPr marL="56563" marR="56563" marT="56563" marB="56563" anchor="ctr">
                    <a:lnL>
                      <a:noFill/>
                    </a:lnL>
                    <a:lnR>
                      <a:noFill/>
                    </a:lnR>
                    <a:lnT>
                      <a:noFill/>
                    </a:lnT>
                    <a:lnB>
                      <a:noFill/>
                    </a:lnB>
                    <a:solidFill>
                      <a:srgbClr val="F6F6F6"/>
                    </a:solidFill>
                  </a:tcPr>
                </a:tc>
              </a:tr>
              <a:tr h="1945759">
                <a:tc>
                  <a:txBody>
                    <a:bodyPr/>
                    <a:lstStyle/>
                    <a:p>
                      <a:r>
                        <a:rPr lang="en-IN" sz="1600">
                          <a:solidFill>
                            <a:srgbClr val="333333"/>
                          </a:solidFill>
                          <a:effectLst/>
                        </a:rPr>
                        <a:t>Regulated by</a:t>
                      </a:r>
                    </a:p>
                  </a:txBody>
                  <a:tcPr marL="56563" marR="56563" marT="56563" marB="56563" anchor="ctr">
                    <a:lnL>
                      <a:noFill/>
                    </a:lnL>
                    <a:lnR>
                      <a:noFill/>
                    </a:lnR>
                    <a:lnT>
                      <a:noFill/>
                    </a:lnT>
                    <a:lnB>
                      <a:noFill/>
                    </a:lnB>
                    <a:solidFill>
                      <a:srgbClr val="F6F6F6"/>
                    </a:solidFill>
                  </a:tcPr>
                </a:tc>
                <a:tc>
                  <a:txBody>
                    <a:bodyPr/>
                    <a:lstStyle/>
                    <a:p>
                      <a:r>
                        <a:rPr lang="en-US" sz="1600">
                          <a:solidFill>
                            <a:srgbClr val="333333"/>
                          </a:solidFill>
                          <a:effectLst/>
                        </a:rPr>
                        <a:t>The Department of Non-Banking Supervision (DNBS) under the provisions contained under Chapter III B and C and Chapter V of the Reserve Bank of India Act, 1934.</a:t>
                      </a:r>
                    </a:p>
                  </a:txBody>
                  <a:tcPr marL="56563" marR="56563" marT="56563" marB="56563" anchor="ctr">
                    <a:lnL>
                      <a:noFill/>
                    </a:lnL>
                    <a:lnR>
                      <a:noFill/>
                    </a:lnR>
                    <a:lnT>
                      <a:noFill/>
                    </a:lnT>
                    <a:lnB>
                      <a:noFill/>
                    </a:lnB>
                    <a:solidFill>
                      <a:srgbClr val="F6F6F6"/>
                    </a:solidFill>
                  </a:tcPr>
                </a:tc>
                <a:tc>
                  <a:txBody>
                    <a:bodyPr/>
                    <a:lstStyle/>
                    <a:p>
                      <a:r>
                        <a:rPr lang="en-US" sz="1600" dirty="0">
                          <a:solidFill>
                            <a:srgbClr val="333333"/>
                          </a:solidFill>
                          <a:effectLst/>
                        </a:rPr>
                        <a:t>RBI under Banking Regulations Act, 1949; RBI Act, 1934 and others</a:t>
                      </a:r>
                    </a:p>
                  </a:txBody>
                  <a:tcPr marL="56563" marR="56563" marT="56563" marB="56563" anchor="ctr">
                    <a:lnL>
                      <a:noFill/>
                    </a:lnL>
                    <a:lnR>
                      <a:noFill/>
                    </a:lnR>
                    <a:lnT>
                      <a:noFill/>
                    </a:lnT>
                    <a:lnB>
                      <a:noFill/>
                    </a:lnB>
                    <a:solidFill>
                      <a:srgbClr val="F6F6F6"/>
                    </a:solidFill>
                  </a:tcPr>
                </a:tc>
              </a:tr>
              <a:tr h="520377">
                <a:tc>
                  <a:txBody>
                    <a:bodyPr/>
                    <a:lstStyle/>
                    <a:p>
                      <a:r>
                        <a:rPr lang="en-IN" sz="1600">
                          <a:solidFill>
                            <a:srgbClr val="333333"/>
                          </a:solidFill>
                          <a:effectLst/>
                        </a:rPr>
                        <a:t>Credit Creation</a:t>
                      </a:r>
                    </a:p>
                  </a:txBody>
                  <a:tcPr marL="56563" marR="56563" marT="56563" marB="56563" anchor="ctr">
                    <a:lnL>
                      <a:noFill/>
                    </a:lnL>
                    <a:lnR>
                      <a:noFill/>
                    </a:lnR>
                    <a:lnT>
                      <a:noFill/>
                    </a:lnT>
                    <a:lnB>
                      <a:noFill/>
                    </a:lnB>
                    <a:solidFill>
                      <a:srgbClr val="F6F6F6"/>
                    </a:solidFill>
                  </a:tcPr>
                </a:tc>
                <a:tc>
                  <a:txBody>
                    <a:bodyPr/>
                    <a:lstStyle/>
                    <a:p>
                      <a:r>
                        <a:rPr lang="en-US" sz="1600">
                          <a:solidFill>
                            <a:srgbClr val="333333"/>
                          </a:solidFill>
                          <a:effectLst/>
                        </a:rPr>
                        <a:t>NBFCs do not offer Credit</a:t>
                      </a:r>
                    </a:p>
                  </a:txBody>
                  <a:tcPr marL="56563" marR="56563" marT="56563" marB="56563" anchor="ctr">
                    <a:lnL>
                      <a:noFill/>
                    </a:lnL>
                    <a:lnR>
                      <a:noFill/>
                    </a:lnR>
                    <a:lnT>
                      <a:noFill/>
                    </a:lnT>
                    <a:lnB>
                      <a:noFill/>
                    </a:lnB>
                    <a:solidFill>
                      <a:srgbClr val="F6F6F6"/>
                    </a:solidFill>
                  </a:tcPr>
                </a:tc>
                <a:tc>
                  <a:txBody>
                    <a:bodyPr/>
                    <a:lstStyle/>
                    <a:p>
                      <a:r>
                        <a:rPr lang="en-IN" sz="1600" dirty="0">
                          <a:solidFill>
                            <a:srgbClr val="333333"/>
                          </a:solidFill>
                          <a:effectLst/>
                        </a:rPr>
                        <a:t>SFBs offer Credit facilities</a:t>
                      </a:r>
                    </a:p>
                  </a:txBody>
                  <a:tcPr marL="56563" marR="56563" marT="56563" marB="56563" anchor="ctr">
                    <a:lnL>
                      <a:noFill/>
                    </a:lnL>
                    <a:lnR>
                      <a:noFill/>
                    </a:lnR>
                    <a:lnT>
                      <a:noFill/>
                    </a:lnT>
                    <a:lnB>
                      <a:noFill/>
                    </a:lnB>
                    <a:solidFill>
                      <a:srgbClr val="F6F6F6"/>
                    </a:solidFill>
                  </a:tcPr>
                </a:tc>
              </a:tr>
              <a:tr h="520377">
                <a:tc>
                  <a:txBody>
                    <a:bodyPr/>
                    <a:lstStyle/>
                    <a:p>
                      <a:r>
                        <a:rPr lang="en-IN" sz="1600">
                          <a:solidFill>
                            <a:srgbClr val="333333"/>
                          </a:solidFill>
                          <a:effectLst/>
                        </a:rPr>
                        <a:t>Demand Deposit</a:t>
                      </a:r>
                    </a:p>
                  </a:txBody>
                  <a:tcPr marL="56563" marR="56563" marT="56563" marB="56563" anchor="ctr">
                    <a:lnL>
                      <a:noFill/>
                    </a:lnL>
                    <a:lnR>
                      <a:noFill/>
                    </a:lnR>
                    <a:lnT>
                      <a:noFill/>
                    </a:lnT>
                    <a:lnB>
                      <a:noFill/>
                    </a:lnB>
                    <a:solidFill>
                      <a:srgbClr val="F6F6F6"/>
                    </a:solidFill>
                  </a:tcPr>
                </a:tc>
                <a:tc>
                  <a:txBody>
                    <a:bodyPr/>
                    <a:lstStyle/>
                    <a:p>
                      <a:r>
                        <a:rPr lang="en-IN" sz="1600">
                          <a:solidFill>
                            <a:srgbClr val="333333"/>
                          </a:solidFill>
                          <a:effectLst/>
                        </a:rPr>
                        <a:t>NBFCs do not accept demand deposits</a:t>
                      </a:r>
                    </a:p>
                  </a:txBody>
                  <a:tcPr marL="56563" marR="56563" marT="56563" marB="56563" anchor="ctr">
                    <a:lnL>
                      <a:noFill/>
                    </a:lnL>
                    <a:lnR>
                      <a:noFill/>
                    </a:lnR>
                    <a:lnT>
                      <a:noFill/>
                    </a:lnT>
                    <a:lnB>
                      <a:noFill/>
                    </a:lnB>
                    <a:solidFill>
                      <a:srgbClr val="F6F6F6"/>
                    </a:solidFill>
                  </a:tcPr>
                </a:tc>
                <a:tc>
                  <a:txBody>
                    <a:bodyPr/>
                    <a:lstStyle/>
                    <a:p>
                      <a:r>
                        <a:rPr lang="en-US" sz="1600" dirty="0">
                          <a:solidFill>
                            <a:srgbClr val="333333"/>
                          </a:solidFill>
                          <a:effectLst/>
                        </a:rPr>
                        <a:t>Demand deposits are acceptable by SFBs</a:t>
                      </a:r>
                    </a:p>
                  </a:txBody>
                  <a:tcPr marL="56563" marR="56563" marT="56563" marB="56563" anchor="ctr">
                    <a:lnL>
                      <a:noFill/>
                    </a:lnL>
                    <a:lnR>
                      <a:noFill/>
                    </a:lnR>
                    <a:lnT>
                      <a:noFill/>
                    </a:lnT>
                    <a:lnB>
                      <a:noFill/>
                    </a:lnB>
                    <a:solidFill>
                      <a:srgbClr val="F6F6F6"/>
                    </a:solidFill>
                  </a:tcPr>
                </a:tc>
              </a:tr>
              <a:tr h="316751">
                <a:tc>
                  <a:txBody>
                    <a:bodyPr/>
                    <a:lstStyle/>
                    <a:p>
                      <a:r>
                        <a:rPr lang="en-IN" sz="1600">
                          <a:solidFill>
                            <a:srgbClr val="333333"/>
                          </a:solidFill>
                          <a:effectLst/>
                        </a:rPr>
                        <a:t>Transaction Services</a:t>
                      </a:r>
                    </a:p>
                  </a:txBody>
                  <a:tcPr marL="56563" marR="56563" marT="56563" marB="56563" anchor="ctr">
                    <a:lnL>
                      <a:noFill/>
                    </a:lnL>
                    <a:lnR>
                      <a:noFill/>
                    </a:lnR>
                    <a:lnT>
                      <a:noFill/>
                    </a:lnT>
                    <a:lnB>
                      <a:noFill/>
                    </a:lnB>
                    <a:solidFill>
                      <a:srgbClr val="F6F6F6"/>
                    </a:solidFill>
                  </a:tcPr>
                </a:tc>
                <a:tc>
                  <a:txBody>
                    <a:bodyPr/>
                    <a:lstStyle/>
                    <a:p>
                      <a:r>
                        <a:rPr lang="en-IN" sz="1600">
                          <a:solidFill>
                            <a:srgbClr val="333333"/>
                          </a:solidFill>
                          <a:effectLst/>
                        </a:rPr>
                        <a:t>Not offered</a:t>
                      </a:r>
                    </a:p>
                  </a:txBody>
                  <a:tcPr marL="56563" marR="56563" marT="56563" marB="56563" anchor="ctr">
                    <a:lnL>
                      <a:noFill/>
                    </a:lnL>
                    <a:lnR>
                      <a:noFill/>
                    </a:lnR>
                    <a:lnT>
                      <a:noFill/>
                    </a:lnT>
                    <a:lnB>
                      <a:noFill/>
                    </a:lnB>
                    <a:solidFill>
                      <a:srgbClr val="F6F6F6"/>
                    </a:solidFill>
                  </a:tcPr>
                </a:tc>
                <a:tc>
                  <a:txBody>
                    <a:bodyPr/>
                    <a:lstStyle/>
                    <a:p>
                      <a:r>
                        <a:rPr lang="en-IN" sz="1600" dirty="0">
                          <a:solidFill>
                            <a:srgbClr val="333333"/>
                          </a:solidFill>
                          <a:effectLst/>
                        </a:rPr>
                        <a:t>Offered by SFBs</a:t>
                      </a:r>
                    </a:p>
                  </a:txBody>
                  <a:tcPr marL="56563" marR="56563" marT="56563" marB="56563" anchor="ctr">
                    <a:lnL>
                      <a:noFill/>
                    </a:lnL>
                    <a:lnR>
                      <a:noFill/>
                    </a:lnR>
                    <a:lnT>
                      <a:noFill/>
                    </a:lnT>
                    <a:lnB>
                      <a:noFill/>
                    </a:lnB>
                    <a:solidFill>
                      <a:srgbClr val="F6F6F6"/>
                    </a:solidFill>
                  </a:tcPr>
                </a:tc>
              </a:tr>
            </a:tbl>
          </a:graphicData>
        </a:graphic>
      </p:graphicFrame>
    </p:spTree>
    <p:extLst>
      <p:ext uri="{BB962C8B-B14F-4D97-AF65-F5344CB8AC3E}">
        <p14:creationId xmlns:p14="http://schemas.microsoft.com/office/powerpoint/2010/main" val="17940850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Investment norms and asset structure of commercial banks</a:t>
            </a:r>
            <a:br>
              <a:rPr lang="en-US" b="1" dirty="0"/>
            </a:br>
            <a:endParaRPr lang="en-IN" dirty="0"/>
          </a:p>
        </p:txBody>
      </p:sp>
      <p:sp>
        <p:nvSpPr>
          <p:cNvPr id="3" name="Content Placeholder 2"/>
          <p:cNvSpPr>
            <a:spLocks noGrp="1"/>
          </p:cNvSpPr>
          <p:nvPr>
            <p:ph sz="quarter" idx="1"/>
          </p:nvPr>
        </p:nvSpPr>
        <p:spPr>
          <a:xfrm>
            <a:off x="457200" y="1196752"/>
            <a:ext cx="8229600" cy="4929411"/>
          </a:xfrm>
        </p:spPr>
        <p:txBody>
          <a:bodyPr>
            <a:normAutofit fontScale="70000" lnSpcReduction="20000"/>
          </a:bodyPr>
          <a:lstStyle/>
          <a:p>
            <a:pPr fontAlgn="base">
              <a:lnSpc>
                <a:spcPct val="170000"/>
              </a:lnSpc>
            </a:pPr>
            <a:r>
              <a:rPr lang="en-US" dirty="0"/>
              <a:t>Commercial banks in India adhere to specific investment norms and maintain a well-defined asset structure to ensure financial stability and regulatory compliance. These norms are established by the Reserve Bank of India (RBI), the country's central banking </a:t>
            </a:r>
            <a:r>
              <a:rPr lang="en-US" dirty="0" smtClean="0"/>
              <a:t>authority.</a:t>
            </a:r>
            <a:endParaRPr lang="en-US" dirty="0"/>
          </a:p>
          <a:p>
            <a:pPr fontAlgn="base">
              <a:lnSpc>
                <a:spcPct val="170000"/>
              </a:lnSpc>
            </a:pPr>
            <a:r>
              <a:rPr lang="en-US" dirty="0" smtClean="0"/>
              <a:t>Commercial </a:t>
            </a:r>
            <a:r>
              <a:rPr lang="en-US" dirty="0"/>
              <a:t>banks in India allocate a significant portion of their funds to government securities, meeting statutory liquidity requirements. Additionally, they invest in a diverse portfolio of assets, including loans and advances to various sectors such as agriculture, industry, and services.</a:t>
            </a:r>
          </a:p>
          <a:p>
            <a:pPr>
              <a:lnSpc>
                <a:spcPct val="170000"/>
              </a:lnSpc>
            </a:pPr>
            <a:r>
              <a:rPr lang="en-US" dirty="0"/>
              <a:t>Prudent risk management practices guide their asset structure to maintain a balance between profitability and risk mitigation.</a:t>
            </a:r>
            <a:endParaRPr lang="en-IN" dirty="0"/>
          </a:p>
        </p:txBody>
      </p:sp>
    </p:spTree>
    <p:extLst>
      <p:ext uri="{BB962C8B-B14F-4D97-AF65-F5344CB8AC3E}">
        <p14:creationId xmlns:p14="http://schemas.microsoft.com/office/powerpoint/2010/main" val="201853134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Functions of commercial banks in India</a:t>
            </a:r>
            <a:br>
              <a:rPr lang="en-US" b="1" dirty="0"/>
            </a:br>
            <a:endParaRPr lang="en-IN" dirty="0"/>
          </a:p>
        </p:txBody>
      </p:sp>
      <p:sp>
        <p:nvSpPr>
          <p:cNvPr id="3" name="Content Placeholder 2"/>
          <p:cNvSpPr>
            <a:spLocks noGrp="1"/>
          </p:cNvSpPr>
          <p:nvPr>
            <p:ph sz="quarter" idx="1"/>
          </p:nvPr>
        </p:nvSpPr>
        <p:spPr/>
        <p:txBody>
          <a:bodyPr/>
          <a:lstStyle/>
          <a:p>
            <a:pPr>
              <a:lnSpc>
                <a:spcPct val="150000"/>
              </a:lnSpc>
            </a:pPr>
            <a:r>
              <a:rPr lang="en-US" dirty="0"/>
              <a:t>Functions of commercial banks in India are varied and range from accepting deposits to promoting financial inclusion. </a:t>
            </a:r>
            <a:endParaRPr lang="en-US" dirty="0" smtClean="0"/>
          </a:p>
          <a:p>
            <a:pPr>
              <a:lnSpc>
                <a:spcPct val="150000"/>
              </a:lnSpc>
            </a:pPr>
            <a:r>
              <a:rPr lang="en-US" dirty="0" smtClean="0"/>
              <a:t>These </a:t>
            </a:r>
            <a:r>
              <a:rPr lang="en-US" dirty="0"/>
              <a:t>aid in the country's economic development. The primary functions of commercial banks </a:t>
            </a:r>
            <a:r>
              <a:rPr lang="en-US" dirty="0" smtClean="0"/>
              <a:t>are</a:t>
            </a:r>
            <a:endParaRPr lang="en-IN" dirty="0"/>
          </a:p>
        </p:txBody>
      </p:sp>
    </p:spTree>
    <p:extLst>
      <p:ext uri="{BB962C8B-B14F-4D97-AF65-F5344CB8AC3E}">
        <p14:creationId xmlns:p14="http://schemas.microsoft.com/office/powerpoint/2010/main" val="7097214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Accepting deposits</a:t>
            </a:r>
            <a:endParaRPr lang="en-IN" dirty="0"/>
          </a:p>
        </p:txBody>
      </p:sp>
      <p:sp>
        <p:nvSpPr>
          <p:cNvPr id="3" name="Content Placeholder 2"/>
          <p:cNvSpPr>
            <a:spLocks noGrp="1"/>
          </p:cNvSpPr>
          <p:nvPr>
            <p:ph sz="quarter" idx="1"/>
          </p:nvPr>
        </p:nvSpPr>
        <p:spPr/>
        <p:txBody>
          <a:bodyPr/>
          <a:lstStyle/>
          <a:p>
            <a:pPr>
              <a:lnSpc>
                <a:spcPct val="150000"/>
              </a:lnSpc>
            </a:pPr>
            <a:r>
              <a:rPr lang="en-US" dirty="0"/>
              <a:t>Commercial banks provide a safe and secure place for the public to deposit their money. They offer various types of deposit accounts, including savings accounts, current accounts, and fixed deposits.</a:t>
            </a:r>
            <a:endParaRPr lang="en-IN" dirty="0"/>
          </a:p>
        </p:txBody>
      </p:sp>
    </p:spTree>
    <p:extLst>
      <p:ext uri="{BB962C8B-B14F-4D97-AF65-F5344CB8AC3E}">
        <p14:creationId xmlns:p14="http://schemas.microsoft.com/office/powerpoint/2010/main" val="361572090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Providing loans and advances</a:t>
            </a:r>
            <a:endParaRPr lang="en-IN" dirty="0"/>
          </a:p>
        </p:txBody>
      </p:sp>
      <p:sp>
        <p:nvSpPr>
          <p:cNvPr id="3" name="Content Placeholder 2"/>
          <p:cNvSpPr>
            <a:spLocks noGrp="1"/>
          </p:cNvSpPr>
          <p:nvPr>
            <p:ph sz="quarter" idx="1"/>
          </p:nvPr>
        </p:nvSpPr>
        <p:spPr/>
        <p:txBody>
          <a:bodyPr>
            <a:normAutofit/>
          </a:bodyPr>
          <a:lstStyle/>
          <a:p>
            <a:pPr fontAlgn="base">
              <a:lnSpc>
                <a:spcPct val="150000"/>
              </a:lnSpc>
            </a:pPr>
            <a:r>
              <a:rPr lang="en-US" dirty="0"/>
              <a:t>Commercial banks extend loans and advances to individuals, businesses, and industries.</a:t>
            </a:r>
          </a:p>
          <a:p>
            <a:pPr fontAlgn="base">
              <a:lnSpc>
                <a:spcPct val="150000"/>
              </a:lnSpc>
            </a:pPr>
            <a:r>
              <a:rPr lang="en-US" b="1" dirty="0"/>
              <a:t>Credit creation</a:t>
            </a:r>
            <a:r>
              <a:rPr lang="en-US" dirty="0"/>
              <a:t>: Commercial banks create credit. When they lend money, they create new money in the form of bank deposits, contributing to the overall money supply in the economy.</a:t>
            </a:r>
          </a:p>
          <a:p>
            <a:pPr>
              <a:lnSpc>
                <a:spcPct val="150000"/>
              </a:lnSpc>
            </a:pPr>
            <a:endParaRPr lang="en-IN" dirty="0"/>
          </a:p>
        </p:txBody>
      </p:sp>
    </p:spTree>
    <p:extLst>
      <p:ext uri="{BB962C8B-B14F-4D97-AF65-F5344CB8AC3E}">
        <p14:creationId xmlns:p14="http://schemas.microsoft.com/office/powerpoint/2010/main" val="3980555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Final Exam 60 Marks</a:t>
            </a:r>
            <a:endParaRPr lang="en-IN" smtClean="0"/>
          </a:p>
        </p:txBody>
      </p:sp>
      <p:sp>
        <p:nvSpPr>
          <p:cNvPr id="4099" name="Content Placeholder 2"/>
          <p:cNvSpPr>
            <a:spLocks noGrp="1"/>
          </p:cNvSpPr>
          <p:nvPr>
            <p:ph sz="quarter" idx="1"/>
          </p:nvPr>
        </p:nvSpPr>
        <p:spPr/>
        <p:txBody>
          <a:bodyPr/>
          <a:lstStyle/>
          <a:p>
            <a:r>
              <a:rPr lang="en-US" dirty="0" smtClean="0"/>
              <a:t>Frist Question 20 Marks ( Case Study)</a:t>
            </a:r>
          </a:p>
          <a:p>
            <a:r>
              <a:rPr lang="en-US" dirty="0" smtClean="0"/>
              <a:t>Second question to 6</a:t>
            </a:r>
            <a:r>
              <a:rPr lang="en-US" baseline="30000" dirty="0" smtClean="0"/>
              <a:t>th</a:t>
            </a:r>
            <a:r>
              <a:rPr lang="en-US" dirty="0" smtClean="0"/>
              <a:t> Question 10 Marks each.</a:t>
            </a:r>
          </a:p>
          <a:p>
            <a:r>
              <a:rPr lang="en-US" dirty="0" smtClean="0"/>
              <a:t>From 2</a:t>
            </a:r>
            <a:r>
              <a:rPr lang="en-US" baseline="30000" dirty="0" smtClean="0"/>
              <a:t>nd</a:t>
            </a:r>
            <a:r>
              <a:rPr lang="en-US" dirty="0" smtClean="0"/>
              <a:t> question to 7</a:t>
            </a:r>
            <a:r>
              <a:rPr lang="en-US" baseline="30000" dirty="0" smtClean="0"/>
              <a:t>th</a:t>
            </a:r>
            <a:r>
              <a:rPr lang="en-US" dirty="0" smtClean="0"/>
              <a:t> question solve any 4 questions</a:t>
            </a:r>
          </a:p>
          <a:p>
            <a:r>
              <a:rPr lang="en-US" dirty="0" smtClean="0"/>
              <a:t>All questions will have 3 options 5 marks each</a:t>
            </a:r>
          </a:p>
          <a:p>
            <a:endParaRPr lang="en-US" dirty="0" smtClean="0"/>
          </a:p>
          <a:p>
            <a:endParaRPr lang="en-US" dirty="0" smtClean="0"/>
          </a:p>
          <a:p>
            <a:endParaRPr lang="en-IN" dirty="0" smtClean="0"/>
          </a:p>
        </p:txBody>
      </p:sp>
    </p:spTree>
    <p:extLst>
      <p:ext uri="{BB962C8B-B14F-4D97-AF65-F5344CB8AC3E}">
        <p14:creationId xmlns:p14="http://schemas.microsoft.com/office/powerpoint/2010/main" val="5121984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Electronic funds transfer</a:t>
            </a:r>
            <a:endParaRPr lang="en-IN" dirty="0"/>
          </a:p>
        </p:txBody>
      </p:sp>
      <p:sp>
        <p:nvSpPr>
          <p:cNvPr id="3" name="Content Placeholder 2"/>
          <p:cNvSpPr>
            <a:spLocks noGrp="1"/>
          </p:cNvSpPr>
          <p:nvPr>
            <p:ph sz="quarter" idx="1"/>
          </p:nvPr>
        </p:nvSpPr>
        <p:spPr/>
        <p:txBody>
          <a:bodyPr/>
          <a:lstStyle/>
          <a:p>
            <a:pPr>
              <a:lnSpc>
                <a:spcPct val="150000"/>
              </a:lnSpc>
            </a:pPr>
            <a:r>
              <a:rPr lang="en-US" dirty="0"/>
              <a:t>Commercial banks enable electronic funds transfer through channels such as online banking, mobile banking, and electronic payment systems. </a:t>
            </a:r>
            <a:endParaRPr lang="en-US" dirty="0" smtClean="0"/>
          </a:p>
          <a:p>
            <a:pPr>
              <a:lnSpc>
                <a:spcPct val="150000"/>
              </a:lnSpc>
            </a:pPr>
            <a:r>
              <a:rPr lang="en-US" dirty="0" smtClean="0"/>
              <a:t>This </a:t>
            </a:r>
            <a:r>
              <a:rPr lang="en-US" dirty="0"/>
              <a:t>facilitates quick and secure money transfers between accounts.</a:t>
            </a:r>
            <a:endParaRPr lang="en-IN" dirty="0"/>
          </a:p>
        </p:txBody>
      </p:sp>
    </p:spTree>
    <p:extLst>
      <p:ext uri="{BB962C8B-B14F-4D97-AF65-F5344CB8AC3E}">
        <p14:creationId xmlns:p14="http://schemas.microsoft.com/office/powerpoint/2010/main" val="26803719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Providing overdraft facilities</a:t>
            </a:r>
            <a:endParaRPr lang="en-IN" dirty="0"/>
          </a:p>
        </p:txBody>
      </p:sp>
      <p:sp>
        <p:nvSpPr>
          <p:cNvPr id="3" name="Content Placeholder 2"/>
          <p:cNvSpPr>
            <a:spLocks noGrp="1"/>
          </p:cNvSpPr>
          <p:nvPr>
            <p:ph sz="quarter" idx="1"/>
          </p:nvPr>
        </p:nvSpPr>
        <p:spPr/>
        <p:txBody>
          <a:bodyPr>
            <a:normAutofit/>
          </a:bodyPr>
          <a:lstStyle/>
          <a:p>
            <a:pPr fontAlgn="base">
              <a:lnSpc>
                <a:spcPct val="150000"/>
              </a:lnSpc>
            </a:pPr>
            <a:r>
              <a:rPr lang="en-US" dirty="0"/>
              <a:t>Commercial banks offer overdraft facilities to account holders, allowing them to withdraw more money than is available in their accounts up to a certain limit.</a:t>
            </a:r>
          </a:p>
          <a:p>
            <a:pPr fontAlgn="base">
              <a:lnSpc>
                <a:spcPct val="150000"/>
              </a:lnSpc>
            </a:pPr>
            <a:r>
              <a:rPr lang="en-US" b="1" dirty="0"/>
              <a:t>Investment in securities: </a:t>
            </a:r>
            <a:r>
              <a:rPr lang="en-US" dirty="0"/>
              <a:t>Commercial banks invest in a variety of securities, including government bonds, corporate bonds, and other marketable securities.</a:t>
            </a:r>
          </a:p>
          <a:p>
            <a:endParaRPr lang="en-IN" dirty="0"/>
          </a:p>
        </p:txBody>
      </p:sp>
    </p:spTree>
    <p:extLst>
      <p:ext uri="{BB962C8B-B14F-4D97-AF65-F5344CB8AC3E}">
        <p14:creationId xmlns:p14="http://schemas.microsoft.com/office/powerpoint/2010/main" val="384087819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Foreign exchange services:</a:t>
            </a:r>
            <a:endParaRPr lang="en-IN" dirty="0"/>
          </a:p>
        </p:txBody>
      </p:sp>
      <p:sp>
        <p:nvSpPr>
          <p:cNvPr id="3" name="Content Placeholder 2"/>
          <p:cNvSpPr>
            <a:spLocks noGrp="1"/>
          </p:cNvSpPr>
          <p:nvPr>
            <p:ph sz="quarter" idx="1"/>
          </p:nvPr>
        </p:nvSpPr>
        <p:spPr/>
        <p:txBody>
          <a:bodyPr/>
          <a:lstStyle/>
          <a:p>
            <a:pPr>
              <a:lnSpc>
                <a:spcPct val="150000"/>
              </a:lnSpc>
            </a:pPr>
            <a:r>
              <a:rPr lang="en-US" dirty="0"/>
              <a:t>Banks in India engage in foreign exchange operations, facilitating international trade and providing services such as currency exchange and outward remittances.</a:t>
            </a:r>
            <a:endParaRPr lang="en-IN" dirty="0"/>
          </a:p>
        </p:txBody>
      </p:sp>
    </p:spTree>
    <p:extLst>
      <p:ext uri="{BB962C8B-B14F-4D97-AF65-F5344CB8AC3E}">
        <p14:creationId xmlns:p14="http://schemas.microsoft.com/office/powerpoint/2010/main" val="191121841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Financial inclusion:</a:t>
            </a:r>
            <a:endParaRPr lang="en-IN" dirty="0"/>
          </a:p>
        </p:txBody>
      </p:sp>
      <p:sp>
        <p:nvSpPr>
          <p:cNvPr id="3" name="Content Placeholder 2"/>
          <p:cNvSpPr>
            <a:spLocks noGrp="1"/>
          </p:cNvSpPr>
          <p:nvPr>
            <p:ph sz="quarter" idx="1"/>
          </p:nvPr>
        </p:nvSpPr>
        <p:spPr/>
        <p:txBody>
          <a:bodyPr/>
          <a:lstStyle/>
          <a:p>
            <a:pPr>
              <a:lnSpc>
                <a:spcPct val="150000"/>
              </a:lnSpc>
            </a:pPr>
            <a:r>
              <a:rPr lang="en-US" dirty="0"/>
              <a:t>Commercial banks help in financial inclusion by extending banking services to underserved and rural areas.</a:t>
            </a:r>
            <a:endParaRPr lang="en-IN" dirty="0"/>
          </a:p>
        </p:txBody>
      </p:sp>
      <p:sp>
        <p:nvSpPr>
          <p:cNvPr id="4" name="Rectangle 3"/>
          <p:cNvSpPr/>
          <p:nvPr/>
        </p:nvSpPr>
        <p:spPr>
          <a:xfrm>
            <a:off x="2411760" y="4149080"/>
            <a:ext cx="4572000" cy="646331"/>
          </a:xfrm>
          <a:prstGeom prst="rect">
            <a:avLst/>
          </a:prstGeom>
        </p:spPr>
        <p:txBody>
          <a:bodyPr>
            <a:spAutoFit/>
          </a:bodyPr>
          <a:lstStyle/>
          <a:p>
            <a:r>
              <a:rPr lang="en-US" dirty="0">
                <a:hlinkClick r:id="rId2"/>
              </a:rPr>
              <a:t>Commercial Banks In India: Types And Functions - Forbes India</a:t>
            </a:r>
            <a:endParaRPr lang="en-IN" dirty="0"/>
          </a:p>
        </p:txBody>
      </p:sp>
    </p:spTree>
    <p:extLst>
      <p:ext uri="{BB962C8B-B14F-4D97-AF65-F5344CB8AC3E}">
        <p14:creationId xmlns:p14="http://schemas.microsoft.com/office/powerpoint/2010/main" val="25997956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Public Sector Banks in India History </a:t>
            </a:r>
            <a:endParaRPr lang="en-IN" dirty="0"/>
          </a:p>
        </p:txBody>
      </p:sp>
      <p:sp>
        <p:nvSpPr>
          <p:cNvPr id="3" name="Content Placeholder 2"/>
          <p:cNvSpPr>
            <a:spLocks noGrp="1"/>
          </p:cNvSpPr>
          <p:nvPr>
            <p:ph sz="quarter" idx="1"/>
          </p:nvPr>
        </p:nvSpPr>
        <p:spPr/>
        <p:txBody>
          <a:bodyPr>
            <a:normAutofit fontScale="92500" lnSpcReduction="20000"/>
          </a:bodyPr>
          <a:lstStyle/>
          <a:p>
            <a:pPr>
              <a:lnSpc>
                <a:spcPct val="160000"/>
              </a:lnSpc>
            </a:pPr>
            <a:r>
              <a:rPr lang="en-US" b="1" dirty="0"/>
              <a:t>Nationalization: </a:t>
            </a:r>
            <a:r>
              <a:rPr lang="en-US" dirty="0"/>
              <a:t>In 1969, the Indian government nationalized 14 major private banks, transforming them into public sector banks. This move aimed to enhance financial inclusion, mobilize resources for economic development, and </a:t>
            </a:r>
            <a:r>
              <a:rPr lang="en-US" dirty="0" smtClean="0"/>
              <a:t>promote </a:t>
            </a:r>
            <a:r>
              <a:rPr lang="en-US" dirty="0"/>
              <a:t>social </a:t>
            </a:r>
            <a:r>
              <a:rPr lang="en-US" dirty="0" smtClean="0"/>
              <a:t>welfare.</a:t>
            </a:r>
          </a:p>
          <a:p>
            <a:pPr>
              <a:lnSpc>
                <a:spcPct val="160000"/>
              </a:lnSpc>
            </a:pPr>
            <a:r>
              <a:rPr lang="en-US" b="1" dirty="0" smtClean="0"/>
              <a:t>Expansion: </a:t>
            </a:r>
            <a:r>
              <a:rPr lang="en-US" dirty="0" smtClean="0"/>
              <a:t>Following </a:t>
            </a:r>
            <a:r>
              <a:rPr lang="en-US" dirty="0"/>
              <a:t>nationalization, public sector banks underwent significant expansion across the country. Branch networks were established in rural and remote areas, making banking services more accessible to the general </a:t>
            </a:r>
            <a:r>
              <a:rPr lang="en-US" dirty="0" smtClean="0"/>
              <a:t>population.</a:t>
            </a:r>
            <a:endParaRPr lang="en-IN" dirty="0"/>
          </a:p>
        </p:txBody>
      </p:sp>
    </p:spTree>
    <p:extLst>
      <p:ext uri="{BB962C8B-B14F-4D97-AF65-F5344CB8AC3E}">
        <p14:creationId xmlns:p14="http://schemas.microsoft.com/office/powerpoint/2010/main" val="295051400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8229600" cy="5649491"/>
          </a:xfrm>
        </p:spPr>
        <p:txBody>
          <a:bodyPr>
            <a:normAutofit fontScale="55000" lnSpcReduction="20000"/>
          </a:bodyPr>
          <a:lstStyle/>
          <a:p>
            <a:pPr>
              <a:lnSpc>
                <a:spcPct val="170000"/>
              </a:lnSpc>
            </a:pPr>
            <a:r>
              <a:rPr lang="en-US" dirty="0"/>
              <a:t>Priority Sector Lending</a:t>
            </a:r>
          </a:p>
          <a:p>
            <a:pPr>
              <a:lnSpc>
                <a:spcPct val="170000"/>
              </a:lnSpc>
            </a:pPr>
            <a:r>
              <a:rPr lang="en-US" dirty="0"/>
              <a:t>Public sector banks played a crucial role in promoting priority sector lending. They were directed to allocate a specific percentage of their lending to sectors such as agriculture, small-scale industries, and marginalized sections of society to support inclusive growth.</a:t>
            </a:r>
          </a:p>
          <a:p>
            <a:pPr>
              <a:lnSpc>
                <a:spcPct val="170000"/>
              </a:lnSpc>
            </a:pPr>
            <a:endParaRPr lang="en-US" dirty="0"/>
          </a:p>
          <a:p>
            <a:pPr>
              <a:lnSpc>
                <a:spcPct val="170000"/>
              </a:lnSpc>
            </a:pPr>
            <a:r>
              <a:rPr lang="en-US" dirty="0"/>
              <a:t>Social Development Initiatives</a:t>
            </a:r>
          </a:p>
          <a:p>
            <a:pPr>
              <a:lnSpc>
                <a:spcPct val="170000"/>
              </a:lnSpc>
            </a:pPr>
            <a:r>
              <a:rPr lang="en-US" dirty="0"/>
              <a:t>Public sector banks have been actively involved in various social development initiatives. They have contributed to poverty alleviation programs, rural development schemes, financial literacy campaigns, and government-led initiatives such as </a:t>
            </a:r>
            <a:r>
              <a:rPr lang="en-US" dirty="0" err="1"/>
              <a:t>Pradhan</a:t>
            </a:r>
            <a:r>
              <a:rPr lang="en-US" dirty="0"/>
              <a:t> </a:t>
            </a:r>
            <a:r>
              <a:rPr lang="en-US" dirty="0" err="1"/>
              <a:t>Mantri</a:t>
            </a:r>
            <a:r>
              <a:rPr lang="en-US" dirty="0"/>
              <a:t> Jan </a:t>
            </a:r>
            <a:r>
              <a:rPr lang="en-US" dirty="0" err="1"/>
              <a:t>Dhan</a:t>
            </a:r>
            <a:r>
              <a:rPr lang="en-US" dirty="0"/>
              <a:t> </a:t>
            </a:r>
            <a:r>
              <a:rPr lang="en-US" dirty="0" err="1"/>
              <a:t>Yojana</a:t>
            </a:r>
            <a:r>
              <a:rPr lang="en-US" dirty="0"/>
              <a:t> and Mudra </a:t>
            </a:r>
            <a:r>
              <a:rPr lang="en-US" dirty="0" err="1" smtClean="0"/>
              <a:t>Yojana</a:t>
            </a:r>
            <a:r>
              <a:rPr lang="en-US" dirty="0" smtClean="0"/>
              <a:t>.</a:t>
            </a:r>
            <a:endParaRPr lang="en-IN" dirty="0"/>
          </a:p>
        </p:txBody>
      </p:sp>
    </p:spTree>
    <p:extLst>
      <p:ext uri="{BB962C8B-B14F-4D97-AF65-F5344CB8AC3E}">
        <p14:creationId xmlns:p14="http://schemas.microsoft.com/office/powerpoint/2010/main" val="26222511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4704"/>
            <a:ext cx="8229600" cy="5361459"/>
          </a:xfrm>
        </p:spPr>
        <p:txBody>
          <a:bodyPr>
            <a:normAutofit fontScale="55000" lnSpcReduction="20000"/>
          </a:bodyPr>
          <a:lstStyle/>
          <a:p>
            <a:pPr>
              <a:lnSpc>
                <a:spcPct val="170000"/>
              </a:lnSpc>
            </a:pPr>
            <a:r>
              <a:rPr lang="en-US" dirty="0"/>
              <a:t>Priority Sector Lending</a:t>
            </a:r>
          </a:p>
          <a:p>
            <a:pPr>
              <a:lnSpc>
                <a:spcPct val="170000"/>
              </a:lnSpc>
            </a:pPr>
            <a:r>
              <a:rPr lang="en-US" dirty="0"/>
              <a:t>Public sector banks played a crucial role in promoting priority sector lending. They were directed to allocate a specific percentage of their lending to sectors such as agriculture, small-scale industries, and marginalized sections of society to support inclusive growth.</a:t>
            </a:r>
          </a:p>
          <a:p>
            <a:pPr>
              <a:lnSpc>
                <a:spcPct val="170000"/>
              </a:lnSpc>
            </a:pPr>
            <a:endParaRPr lang="en-US" dirty="0"/>
          </a:p>
          <a:p>
            <a:pPr>
              <a:lnSpc>
                <a:spcPct val="170000"/>
              </a:lnSpc>
            </a:pPr>
            <a:r>
              <a:rPr lang="en-US" dirty="0"/>
              <a:t>Social Development Initiatives</a:t>
            </a:r>
          </a:p>
          <a:p>
            <a:pPr>
              <a:lnSpc>
                <a:spcPct val="170000"/>
              </a:lnSpc>
            </a:pPr>
            <a:r>
              <a:rPr lang="en-US" dirty="0"/>
              <a:t>Public sector banks have been actively involved in various social development initiatives. They have contributed to poverty alleviation programs, rural development schemes, financial literacy campaigns, and government-led initiatives such as </a:t>
            </a:r>
            <a:r>
              <a:rPr lang="en-US" dirty="0" err="1"/>
              <a:t>Pradhan</a:t>
            </a:r>
            <a:r>
              <a:rPr lang="en-US" dirty="0"/>
              <a:t> </a:t>
            </a:r>
            <a:r>
              <a:rPr lang="en-US" dirty="0" err="1"/>
              <a:t>Mantri</a:t>
            </a:r>
            <a:r>
              <a:rPr lang="en-US" dirty="0"/>
              <a:t> Jan </a:t>
            </a:r>
            <a:r>
              <a:rPr lang="en-US" dirty="0" err="1"/>
              <a:t>Dhan</a:t>
            </a:r>
            <a:r>
              <a:rPr lang="en-US" dirty="0"/>
              <a:t> </a:t>
            </a:r>
            <a:r>
              <a:rPr lang="en-US" dirty="0" err="1"/>
              <a:t>Yojana</a:t>
            </a:r>
            <a:r>
              <a:rPr lang="en-US" dirty="0"/>
              <a:t> and Mudra </a:t>
            </a:r>
            <a:r>
              <a:rPr lang="en-US" dirty="0" err="1" smtClean="0"/>
              <a:t>Yojana</a:t>
            </a:r>
            <a:r>
              <a:rPr lang="en-US" dirty="0" smtClean="0"/>
              <a:t>.</a:t>
            </a:r>
            <a:endParaRPr lang="en-IN" dirty="0"/>
          </a:p>
        </p:txBody>
      </p:sp>
    </p:spTree>
    <p:extLst>
      <p:ext uri="{BB962C8B-B14F-4D97-AF65-F5344CB8AC3E}">
        <p14:creationId xmlns:p14="http://schemas.microsoft.com/office/powerpoint/2010/main" val="13294906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a:t>Public Sector Banks </a:t>
            </a:r>
            <a:r>
              <a:rPr lang="en-US" dirty="0" smtClean="0"/>
              <a:t>Advantages</a:t>
            </a:r>
            <a:endParaRPr lang="en-IN" dirty="0"/>
          </a:p>
        </p:txBody>
      </p:sp>
      <p:sp>
        <p:nvSpPr>
          <p:cNvPr id="3" name="Content Placeholder 2"/>
          <p:cNvSpPr>
            <a:spLocks noGrp="1"/>
          </p:cNvSpPr>
          <p:nvPr>
            <p:ph sz="quarter" idx="1"/>
          </p:nvPr>
        </p:nvSpPr>
        <p:spPr>
          <a:xfrm>
            <a:off x="457200" y="908720"/>
            <a:ext cx="8229600" cy="5616624"/>
          </a:xfrm>
        </p:spPr>
        <p:txBody>
          <a:bodyPr>
            <a:noAutofit/>
          </a:bodyPr>
          <a:lstStyle/>
          <a:p>
            <a:pPr>
              <a:lnSpc>
                <a:spcPct val="170000"/>
              </a:lnSpc>
            </a:pPr>
            <a:r>
              <a:rPr lang="en-US" sz="1200" dirty="0"/>
              <a:t>Financial Inclusion</a:t>
            </a:r>
          </a:p>
          <a:p>
            <a:pPr>
              <a:lnSpc>
                <a:spcPct val="170000"/>
              </a:lnSpc>
            </a:pPr>
            <a:r>
              <a:rPr lang="en-US" sz="1200" dirty="0"/>
              <a:t>Public sector banks expand banking services to remote areas, promoting financial inclusion for underserved populations. For example, State Bank of India has over 22,000 branches, enabling wider access to banking facilities.</a:t>
            </a:r>
          </a:p>
          <a:p>
            <a:pPr>
              <a:lnSpc>
                <a:spcPct val="170000"/>
              </a:lnSpc>
            </a:pPr>
            <a:endParaRPr lang="en-US" sz="1200" dirty="0"/>
          </a:p>
          <a:p>
            <a:pPr>
              <a:lnSpc>
                <a:spcPct val="170000"/>
              </a:lnSpc>
            </a:pPr>
            <a:r>
              <a:rPr lang="en-US" sz="1200" dirty="0"/>
              <a:t>Government Backing</a:t>
            </a:r>
          </a:p>
          <a:p>
            <a:pPr>
              <a:lnSpc>
                <a:spcPct val="170000"/>
              </a:lnSpc>
            </a:pPr>
            <a:r>
              <a:rPr lang="en-US" sz="1200" dirty="0"/>
              <a:t>Public sector banks enjoy government support, ensuring stability and confidence for depositors and investors.</a:t>
            </a:r>
          </a:p>
          <a:p>
            <a:pPr>
              <a:lnSpc>
                <a:spcPct val="170000"/>
              </a:lnSpc>
            </a:pPr>
            <a:endParaRPr lang="en-US" sz="1200" dirty="0"/>
          </a:p>
          <a:p>
            <a:pPr>
              <a:lnSpc>
                <a:spcPct val="170000"/>
              </a:lnSpc>
            </a:pPr>
            <a:r>
              <a:rPr lang="en-US" sz="1200" dirty="0"/>
              <a:t>Social Welfare</a:t>
            </a:r>
          </a:p>
          <a:p>
            <a:pPr>
              <a:lnSpc>
                <a:spcPct val="170000"/>
              </a:lnSpc>
            </a:pPr>
            <a:r>
              <a:rPr lang="en-US" sz="1200" dirty="0"/>
              <a:t>These banks actively participate in social welfare initiatives, such as priority sector lending. Around 40% of public sector bank lending is directed towards sectors like agriculture, micro, small, and medium enterprises (MSMEs), benefiting the overall economy.</a:t>
            </a:r>
          </a:p>
          <a:p>
            <a:pPr>
              <a:lnSpc>
                <a:spcPct val="170000"/>
              </a:lnSpc>
            </a:pPr>
            <a:endParaRPr lang="en-US" sz="1200" dirty="0"/>
          </a:p>
          <a:p>
            <a:pPr>
              <a:lnSpc>
                <a:spcPct val="170000"/>
              </a:lnSpc>
            </a:pPr>
            <a:r>
              <a:rPr lang="en-US" sz="1200" dirty="0"/>
              <a:t>Affordable Credit</a:t>
            </a:r>
          </a:p>
          <a:p>
            <a:pPr>
              <a:lnSpc>
                <a:spcPct val="170000"/>
              </a:lnSpc>
            </a:pPr>
            <a:r>
              <a:rPr lang="en-US" sz="1200" dirty="0"/>
              <a:t>Public sector banks often provide loans at competitive interest rates, making credit more accessible and affordable. For instance, </a:t>
            </a:r>
            <a:r>
              <a:rPr lang="en-US" sz="1200" dirty="0" err="1"/>
              <a:t>Canara</a:t>
            </a:r>
            <a:r>
              <a:rPr lang="en-US" sz="1200" dirty="0"/>
              <a:t> Bank offers home loans at attractive rates, facilitating </a:t>
            </a:r>
            <a:r>
              <a:rPr lang="en-US" sz="1200" dirty="0" smtClean="0"/>
              <a:t>homeownership.</a:t>
            </a:r>
            <a:endParaRPr lang="en-IN" sz="1200" dirty="0"/>
          </a:p>
        </p:txBody>
      </p:sp>
    </p:spTree>
    <p:extLst>
      <p:ext uri="{BB962C8B-B14F-4D97-AF65-F5344CB8AC3E}">
        <p14:creationId xmlns:p14="http://schemas.microsoft.com/office/powerpoint/2010/main" val="25798682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7504" y="404664"/>
            <a:ext cx="8784976" cy="6336704"/>
          </a:xfrm>
        </p:spPr>
        <p:txBody>
          <a:bodyPr>
            <a:noAutofit/>
          </a:bodyPr>
          <a:lstStyle/>
          <a:p>
            <a:pPr>
              <a:lnSpc>
                <a:spcPct val="170000"/>
              </a:lnSpc>
            </a:pPr>
            <a:r>
              <a:rPr lang="en-US" sz="1200" dirty="0"/>
              <a:t>Long-term Financing</a:t>
            </a:r>
          </a:p>
          <a:p>
            <a:pPr>
              <a:lnSpc>
                <a:spcPct val="170000"/>
              </a:lnSpc>
            </a:pPr>
            <a:r>
              <a:rPr lang="en-US" sz="1200" dirty="0"/>
              <a:t>Public sector banks have the capacity to provide long-term financing for infrastructure projects. For instance, Punjab National Bank has supported infrastructure development with loans exceeding Rs. 1.75 lakh </a:t>
            </a:r>
            <a:r>
              <a:rPr lang="en-US" sz="1200" dirty="0" err="1"/>
              <a:t>crore</a:t>
            </a:r>
            <a:r>
              <a:rPr lang="en-US" sz="1200" dirty="0"/>
              <a:t> (around $23.7 billion).</a:t>
            </a:r>
          </a:p>
          <a:p>
            <a:pPr>
              <a:lnSpc>
                <a:spcPct val="170000"/>
              </a:lnSpc>
            </a:pPr>
            <a:endParaRPr lang="en-US" sz="1200" dirty="0"/>
          </a:p>
          <a:p>
            <a:pPr>
              <a:lnSpc>
                <a:spcPct val="170000"/>
              </a:lnSpc>
            </a:pPr>
            <a:r>
              <a:rPr lang="en-US" sz="1200" dirty="0"/>
              <a:t>Stability</a:t>
            </a:r>
          </a:p>
          <a:p>
            <a:pPr>
              <a:lnSpc>
                <a:spcPct val="170000"/>
              </a:lnSpc>
            </a:pPr>
            <a:r>
              <a:rPr lang="en-US" sz="1200" dirty="0"/>
              <a:t>Public sector banks demonstrate stability during economic downturns due to government ownership and regulations. This helps maintain the stability of the banking system and protects depositor interests.</a:t>
            </a:r>
          </a:p>
          <a:p>
            <a:pPr>
              <a:lnSpc>
                <a:spcPct val="170000"/>
              </a:lnSpc>
            </a:pPr>
            <a:endParaRPr lang="en-US" sz="1200" dirty="0"/>
          </a:p>
          <a:p>
            <a:pPr>
              <a:lnSpc>
                <a:spcPct val="170000"/>
              </a:lnSpc>
            </a:pPr>
            <a:r>
              <a:rPr lang="en-US" sz="1200" dirty="0"/>
              <a:t>Job Creation</a:t>
            </a:r>
          </a:p>
          <a:p>
            <a:pPr>
              <a:lnSpc>
                <a:spcPct val="170000"/>
              </a:lnSpc>
            </a:pPr>
            <a:r>
              <a:rPr lang="en-US" sz="1200" dirty="0"/>
              <a:t>Public sector banks are significant employers, generating numerous job opportunities. State Bank of India alone employs over 2.4 lakh employees, contributing to employment generation in both urban and rural areas.</a:t>
            </a:r>
          </a:p>
          <a:p>
            <a:pPr>
              <a:lnSpc>
                <a:spcPct val="170000"/>
              </a:lnSpc>
            </a:pPr>
            <a:endParaRPr lang="en-US" sz="1200" dirty="0"/>
          </a:p>
          <a:p>
            <a:pPr>
              <a:lnSpc>
                <a:spcPct val="170000"/>
              </a:lnSpc>
            </a:pPr>
            <a:r>
              <a:rPr lang="en-US" sz="1200" dirty="0"/>
              <a:t>Customer Service</a:t>
            </a:r>
          </a:p>
          <a:p>
            <a:pPr>
              <a:lnSpc>
                <a:spcPct val="170000"/>
              </a:lnSpc>
            </a:pPr>
            <a:r>
              <a:rPr lang="en-US" sz="1200" dirty="0"/>
              <a:t>Public sector banks prioritize customer service and accessibility. They aim to cater to a diverse range of customers, ensuring efficient and satisfactory banking experiences.</a:t>
            </a:r>
          </a:p>
          <a:p>
            <a:pPr>
              <a:lnSpc>
                <a:spcPct val="170000"/>
              </a:lnSpc>
            </a:pPr>
            <a:endParaRPr lang="en-US" sz="1200" dirty="0"/>
          </a:p>
          <a:p>
            <a:pPr>
              <a:lnSpc>
                <a:spcPct val="170000"/>
              </a:lnSpc>
            </a:pPr>
            <a:r>
              <a:rPr lang="en-US" sz="1200" dirty="0"/>
              <a:t>These advantages showcase the crucial role public sector banks play in financial inclusion, social welfare, and economic development in </a:t>
            </a:r>
            <a:r>
              <a:rPr lang="en-US" sz="1200" dirty="0" smtClean="0"/>
              <a:t>India.</a:t>
            </a:r>
            <a:endParaRPr lang="en-IN" sz="1200" dirty="0"/>
          </a:p>
        </p:txBody>
      </p:sp>
    </p:spTree>
    <p:extLst>
      <p:ext uri="{BB962C8B-B14F-4D97-AF65-F5344CB8AC3E}">
        <p14:creationId xmlns:p14="http://schemas.microsoft.com/office/powerpoint/2010/main" val="362162525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a:t>Public Sector Banks </a:t>
            </a:r>
            <a:r>
              <a:rPr lang="en-US" dirty="0" smtClean="0"/>
              <a:t>Disadvantages</a:t>
            </a:r>
            <a:endParaRPr lang="en-IN" dirty="0"/>
          </a:p>
        </p:txBody>
      </p:sp>
      <p:sp>
        <p:nvSpPr>
          <p:cNvPr id="3" name="Content Placeholder 2"/>
          <p:cNvSpPr>
            <a:spLocks noGrp="1"/>
          </p:cNvSpPr>
          <p:nvPr>
            <p:ph sz="quarter" idx="1"/>
          </p:nvPr>
        </p:nvSpPr>
        <p:spPr>
          <a:xfrm>
            <a:off x="457200" y="836712"/>
            <a:ext cx="8229600" cy="5904656"/>
          </a:xfrm>
        </p:spPr>
        <p:txBody>
          <a:bodyPr>
            <a:noAutofit/>
          </a:bodyPr>
          <a:lstStyle/>
          <a:p>
            <a:pPr>
              <a:lnSpc>
                <a:spcPct val="170000"/>
              </a:lnSpc>
            </a:pPr>
            <a:r>
              <a:rPr lang="en-US" sz="1200" dirty="0"/>
              <a:t>Bureaucratic Processes</a:t>
            </a:r>
          </a:p>
          <a:p>
            <a:pPr>
              <a:lnSpc>
                <a:spcPct val="170000"/>
              </a:lnSpc>
            </a:pPr>
            <a:r>
              <a:rPr lang="en-US" sz="1200" dirty="0"/>
              <a:t>Public sector banks are often criticized for bureaucratic red tape, resulting in slower decision-making. This can hinder their ability to respond swiftly to market changes and customer needs.</a:t>
            </a:r>
          </a:p>
          <a:p>
            <a:pPr>
              <a:lnSpc>
                <a:spcPct val="170000"/>
              </a:lnSpc>
            </a:pPr>
            <a:endParaRPr lang="en-US" sz="1200" dirty="0"/>
          </a:p>
          <a:p>
            <a:pPr>
              <a:lnSpc>
                <a:spcPct val="170000"/>
              </a:lnSpc>
            </a:pPr>
            <a:r>
              <a:rPr lang="en-US" sz="1200" dirty="0"/>
              <a:t>Government Interference</a:t>
            </a:r>
          </a:p>
          <a:p>
            <a:pPr>
              <a:lnSpc>
                <a:spcPct val="170000"/>
              </a:lnSpc>
            </a:pPr>
            <a:r>
              <a:rPr lang="en-US" sz="1200" dirty="0"/>
              <a:t>Government ownership can lead to political interference in the operations of public sector banks. This can impact their autonomy and decision-making processes.</a:t>
            </a:r>
          </a:p>
          <a:p>
            <a:pPr>
              <a:lnSpc>
                <a:spcPct val="170000"/>
              </a:lnSpc>
            </a:pPr>
            <a:endParaRPr lang="en-US" sz="1200" dirty="0"/>
          </a:p>
          <a:p>
            <a:pPr>
              <a:lnSpc>
                <a:spcPct val="170000"/>
              </a:lnSpc>
            </a:pPr>
            <a:r>
              <a:rPr lang="en-US" sz="1200" dirty="0"/>
              <a:t>Limited Flexibility</a:t>
            </a:r>
          </a:p>
          <a:p>
            <a:pPr>
              <a:lnSpc>
                <a:spcPct val="170000"/>
              </a:lnSpc>
            </a:pPr>
            <a:r>
              <a:rPr lang="en-US" sz="1200" dirty="0"/>
              <a:t>Public sector banks may face limitations in terms of flexibility and agility compared to their private sector counterparts. This can affect their ability to adapt to changing market dynamics and implement innovative strategies.</a:t>
            </a:r>
          </a:p>
          <a:p>
            <a:pPr>
              <a:lnSpc>
                <a:spcPct val="170000"/>
              </a:lnSpc>
            </a:pPr>
            <a:endParaRPr lang="en-US" sz="1200" dirty="0"/>
          </a:p>
          <a:p>
            <a:pPr>
              <a:lnSpc>
                <a:spcPct val="170000"/>
              </a:lnSpc>
            </a:pPr>
            <a:r>
              <a:rPr lang="en-US" sz="1200" dirty="0"/>
              <a:t>Capital Constraints</a:t>
            </a:r>
          </a:p>
          <a:p>
            <a:pPr>
              <a:lnSpc>
                <a:spcPct val="170000"/>
              </a:lnSpc>
            </a:pPr>
            <a:r>
              <a:rPr lang="en-US" sz="1200" dirty="0"/>
              <a:t>Public sector banks sometimes face capital constraints due to reliance on government capital infusion. Insufficient capital can restrict their lending capacity and hinder their ability to meet regulatory </a:t>
            </a:r>
            <a:r>
              <a:rPr lang="en-US" sz="1200" dirty="0" smtClean="0"/>
              <a:t>requirements.</a:t>
            </a:r>
            <a:endParaRPr lang="en-IN" sz="1200" dirty="0"/>
          </a:p>
        </p:txBody>
      </p:sp>
    </p:spTree>
    <p:extLst>
      <p:ext uri="{BB962C8B-B14F-4D97-AF65-F5344CB8AC3E}">
        <p14:creationId xmlns:p14="http://schemas.microsoft.com/office/powerpoint/2010/main" val="1080466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r>
              <a:rPr lang="en-US" dirty="0" smtClean="0"/>
              <a:t>Subject COs</a:t>
            </a:r>
            <a:endParaRPr lang="en-IN" dirty="0"/>
          </a:p>
        </p:txBody>
      </p:sp>
      <p:sp>
        <p:nvSpPr>
          <p:cNvPr id="3" name="Content Placeholder 2"/>
          <p:cNvSpPr>
            <a:spLocks noGrp="1"/>
          </p:cNvSpPr>
          <p:nvPr>
            <p:ph sz="quarter" idx="1"/>
          </p:nvPr>
        </p:nvSpPr>
        <p:spPr>
          <a:xfrm>
            <a:off x="179512" y="764704"/>
            <a:ext cx="8784976" cy="5976664"/>
          </a:xfrm>
        </p:spPr>
        <p:txBody>
          <a:bodyPr>
            <a:noAutofit/>
          </a:bodyPr>
          <a:lstStyle/>
          <a:p>
            <a:pPr>
              <a:lnSpc>
                <a:spcPct val="170000"/>
              </a:lnSpc>
            </a:pPr>
            <a:r>
              <a:rPr lang="en-US" sz="2000" dirty="0"/>
              <a:t>To </a:t>
            </a:r>
            <a:r>
              <a:rPr lang="en-US" sz="2000" b="1" u="sng" dirty="0"/>
              <a:t>remember</a:t>
            </a:r>
            <a:r>
              <a:rPr lang="en-US" sz="2000" dirty="0"/>
              <a:t> </a:t>
            </a:r>
            <a:r>
              <a:rPr lang="en-US" sz="2000" dirty="0" smtClean="0"/>
              <a:t>the </a:t>
            </a:r>
            <a:r>
              <a:rPr lang="en-US" sz="2000" dirty="0"/>
              <a:t>history of Indian banking, banking sector reforms schemes of deposit and credit, dangers of money laundering and usefulness of </a:t>
            </a:r>
            <a:r>
              <a:rPr lang="en-US" sz="2000" dirty="0" smtClean="0"/>
              <a:t>preventive</a:t>
            </a:r>
          </a:p>
          <a:p>
            <a:pPr>
              <a:lnSpc>
                <a:spcPct val="170000"/>
              </a:lnSpc>
            </a:pPr>
            <a:r>
              <a:rPr lang="en-US" sz="2000" dirty="0" smtClean="0"/>
              <a:t>To </a:t>
            </a:r>
            <a:r>
              <a:rPr lang="en-US" sz="2000" b="1" u="sng" dirty="0" smtClean="0"/>
              <a:t>Understand</a:t>
            </a:r>
            <a:r>
              <a:rPr lang="en-US" sz="2000" dirty="0" smtClean="0"/>
              <a:t> </a:t>
            </a:r>
            <a:r>
              <a:rPr lang="en-US" sz="2000" dirty="0"/>
              <a:t>types of credits - term loan and working capital and </a:t>
            </a:r>
            <a:r>
              <a:rPr lang="en-US" sz="2000" b="1" u="sng" dirty="0" smtClean="0"/>
              <a:t>apply</a:t>
            </a:r>
            <a:r>
              <a:rPr lang="en-US" sz="2000" dirty="0" smtClean="0"/>
              <a:t> to </a:t>
            </a:r>
            <a:r>
              <a:rPr lang="en-US" sz="2000" dirty="0"/>
              <a:t>appraise a credit </a:t>
            </a:r>
            <a:r>
              <a:rPr lang="en-US" sz="2000" dirty="0" smtClean="0"/>
              <a:t>proposal, </a:t>
            </a:r>
            <a:r>
              <a:rPr lang="en-IN" sz="2000" dirty="0"/>
              <a:t>banking </a:t>
            </a:r>
            <a:r>
              <a:rPr lang="en-IN" sz="2000" dirty="0" smtClean="0"/>
              <a:t>laws, </a:t>
            </a:r>
            <a:r>
              <a:rPr lang="en-US" sz="2000" dirty="0"/>
              <a:t>measures taken towards financing priority sector </a:t>
            </a:r>
            <a:r>
              <a:rPr lang="en-US" sz="2000" dirty="0" smtClean="0"/>
              <a:t>schemes.</a:t>
            </a:r>
          </a:p>
          <a:p>
            <a:pPr>
              <a:lnSpc>
                <a:spcPct val="170000"/>
              </a:lnSpc>
            </a:pPr>
            <a:r>
              <a:rPr lang="en-US" sz="2000" dirty="0" smtClean="0"/>
              <a:t>To </a:t>
            </a:r>
            <a:r>
              <a:rPr lang="en-US" sz="2000" b="1" u="sng" dirty="0" smtClean="0"/>
              <a:t>evaluate</a:t>
            </a:r>
            <a:r>
              <a:rPr lang="en-US" sz="2000" dirty="0" smtClean="0"/>
              <a:t> bank's </a:t>
            </a:r>
            <a:r>
              <a:rPr lang="en-US" sz="2000" dirty="0"/>
              <a:t>performance, intricacies of asset quality deterioration and impact on banks, risks in banking operations and tools of management of </a:t>
            </a:r>
            <a:r>
              <a:rPr lang="en-US" sz="2000" dirty="0" smtClean="0"/>
              <a:t>risks, significance </a:t>
            </a:r>
            <a:r>
              <a:rPr lang="en-US" sz="2000" dirty="0"/>
              <a:t>of capital adequacy regulation and impact on </a:t>
            </a:r>
            <a:r>
              <a:rPr lang="en-US" sz="2000" dirty="0" smtClean="0"/>
              <a:t>banks.</a:t>
            </a:r>
          </a:p>
          <a:p>
            <a:pPr>
              <a:lnSpc>
                <a:spcPct val="170000"/>
              </a:lnSpc>
            </a:pPr>
            <a:r>
              <a:rPr lang="en-US" sz="2000" dirty="0" smtClean="0"/>
              <a:t>To </a:t>
            </a:r>
            <a:r>
              <a:rPr lang="en-US" sz="2000" b="1" u="sng" dirty="0" smtClean="0"/>
              <a:t>create</a:t>
            </a:r>
            <a:r>
              <a:rPr lang="en-US" sz="2000" dirty="0" smtClean="0"/>
              <a:t> Commercial banking reports.</a:t>
            </a:r>
          </a:p>
          <a:p>
            <a:endParaRPr lang="en-IN" sz="2000" dirty="0"/>
          </a:p>
        </p:txBody>
      </p:sp>
    </p:spTree>
    <p:extLst>
      <p:ext uri="{BB962C8B-B14F-4D97-AF65-F5344CB8AC3E}">
        <p14:creationId xmlns:p14="http://schemas.microsoft.com/office/powerpoint/2010/main" val="86701467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8229600" cy="5793507"/>
          </a:xfrm>
        </p:spPr>
        <p:txBody>
          <a:bodyPr>
            <a:normAutofit fontScale="47500" lnSpcReduction="20000"/>
          </a:bodyPr>
          <a:lstStyle/>
          <a:p>
            <a:pPr>
              <a:lnSpc>
                <a:spcPct val="170000"/>
              </a:lnSpc>
            </a:pPr>
            <a:r>
              <a:rPr lang="en-US" dirty="0"/>
              <a:t>Competitiveness</a:t>
            </a:r>
          </a:p>
          <a:p>
            <a:pPr>
              <a:lnSpc>
                <a:spcPct val="170000"/>
              </a:lnSpc>
            </a:pPr>
            <a:r>
              <a:rPr lang="en-US" dirty="0"/>
              <a:t>Public sector banks may face challenges in offering competitive products and services compared to private banks. This can affect their ability to attract customers and retain market share.</a:t>
            </a:r>
          </a:p>
          <a:p>
            <a:pPr>
              <a:lnSpc>
                <a:spcPct val="170000"/>
              </a:lnSpc>
            </a:pPr>
            <a:endParaRPr lang="en-US" dirty="0"/>
          </a:p>
          <a:p>
            <a:pPr>
              <a:lnSpc>
                <a:spcPct val="170000"/>
              </a:lnSpc>
            </a:pPr>
            <a:r>
              <a:rPr lang="en-US" dirty="0"/>
              <a:t>Efficiency and Productivity</a:t>
            </a:r>
          </a:p>
          <a:p>
            <a:pPr>
              <a:lnSpc>
                <a:spcPct val="170000"/>
              </a:lnSpc>
            </a:pPr>
            <a:r>
              <a:rPr lang="en-US" dirty="0"/>
              <a:t>Public sector banks often have higher operating costs and lower efficiency compared to private banks. According to a report by the Reserve Bank of India, public sector banks had a cost-to-income ratio of around 57% in 2020, higher than the 48% for private sector banks.</a:t>
            </a:r>
          </a:p>
          <a:p>
            <a:pPr>
              <a:lnSpc>
                <a:spcPct val="170000"/>
              </a:lnSpc>
            </a:pPr>
            <a:endParaRPr lang="en-US" dirty="0"/>
          </a:p>
          <a:p>
            <a:pPr>
              <a:lnSpc>
                <a:spcPct val="170000"/>
              </a:lnSpc>
            </a:pPr>
            <a:r>
              <a:rPr lang="en-US" dirty="0"/>
              <a:t>Non-performing Assets (NPAs)</a:t>
            </a:r>
          </a:p>
          <a:p>
            <a:pPr>
              <a:lnSpc>
                <a:spcPct val="170000"/>
              </a:lnSpc>
            </a:pPr>
            <a:r>
              <a:rPr lang="en-US" dirty="0"/>
              <a:t>Public sector banks have faced challenges in managing non-performing assets, which are loans that are in default or at risk of default. As of March 2021, public sector banks in India had a gross NPA ratio of around 8.5%, higher than the 4.5% for private sector </a:t>
            </a:r>
            <a:r>
              <a:rPr lang="en-US" dirty="0" smtClean="0"/>
              <a:t>banks</a:t>
            </a:r>
            <a:endParaRPr lang="en-IN" dirty="0"/>
          </a:p>
        </p:txBody>
      </p:sp>
    </p:spTree>
    <p:extLst>
      <p:ext uri="{BB962C8B-B14F-4D97-AF65-F5344CB8AC3E}">
        <p14:creationId xmlns:p14="http://schemas.microsoft.com/office/powerpoint/2010/main" val="34785569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250</TotalTime>
  <Words>5548</Words>
  <Application>Microsoft Office PowerPoint</Application>
  <PresentationFormat>On-screen Show (4:3)</PresentationFormat>
  <Paragraphs>577</Paragraphs>
  <Slides>90</Slides>
  <Notes>0</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Oriel</vt:lpstr>
      <vt:lpstr>Introduction to Commercial Banking </vt:lpstr>
      <vt:lpstr>PowerPoint Presentation</vt:lpstr>
      <vt:lpstr>PowerPoint Presentation</vt:lpstr>
      <vt:lpstr>PowerPoint Presentation</vt:lpstr>
      <vt:lpstr>PowerPoint Presentation</vt:lpstr>
      <vt:lpstr>PowerPoint Presentation</vt:lpstr>
      <vt:lpstr>Assessment of the Subject</vt:lpstr>
      <vt:lpstr>Final Exam 60 Marks</vt:lpstr>
      <vt:lpstr>Subject COs</vt:lpstr>
      <vt:lpstr>What is commercial Bank</vt:lpstr>
      <vt:lpstr>Non commercial Banks / Institutions</vt:lpstr>
      <vt:lpstr>PowerPoint Presentation</vt:lpstr>
      <vt:lpstr>PowerPoint Presentation</vt:lpstr>
      <vt:lpstr>             Evolution of commercial banks in India </vt:lpstr>
      <vt:lpstr>Pre-independence era (pre-1947): </vt:lpstr>
      <vt:lpstr> Post-independence and nationalisation (1947-1969) </vt:lpstr>
      <vt:lpstr>Liberalization and technological advancements (1991 onward): </vt:lpstr>
      <vt:lpstr>Consolidation and regulatory changes (2000s onward): </vt:lpstr>
      <vt:lpstr>Current landscape (2020s onward): </vt:lpstr>
      <vt:lpstr>Public sector banks </vt:lpstr>
      <vt:lpstr>advantages of public sector banks include</vt:lpstr>
      <vt:lpstr>PowerPoint Presentation</vt:lpstr>
      <vt:lpstr>Public Sector Banks Advantages</vt:lpstr>
      <vt:lpstr>PowerPoint Presentation</vt:lpstr>
      <vt:lpstr>PowerPoint Presentation</vt:lpstr>
      <vt:lpstr>PowerPoint Presentation</vt:lpstr>
      <vt:lpstr>Public Sector Banks Disadvantages</vt:lpstr>
      <vt:lpstr>PowerPoint Presentation</vt:lpstr>
      <vt:lpstr>PowerPoint Presentation</vt:lpstr>
      <vt:lpstr>Private sector banks </vt:lpstr>
      <vt:lpstr>PowerPoint Presentation</vt:lpstr>
      <vt:lpstr>Private Sector Banks Advantages</vt:lpstr>
      <vt:lpstr>PowerPoint Presentation</vt:lpstr>
      <vt:lpstr>Private Sector Banks Disadvantages</vt:lpstr>
      <vt:lpstr>PowerPoint Presentation</vt:lpstr>
      <vt:lpstr>benefits of private sector banks include:</vt:lpstr>
      <vt:lpstr>PowerPoint Presentation</vt:lpstr>
      <vt:lpstr>Difference between Public Sector Banks and Private Sector Banks </vt:lpstr>
      <vt:lpstr>PowerPoint Presentation</vt:lpstr>
      <vt:lpstr>PowerPoint Presentation</vt:lpstr>
      <vt:lpstr>Foreign banks </vt:lpstr>
      <vt:lpstr>Advantages of Foreign Banks in India </vt:lpstr>
      <vt:lpstr>PowerPoint Presentation</vt:lpstr>
      <vt:lpstr>   Challenges faced by Foreign Banks in India </vt:lpstr>
      <vt:lpstr>PowerPoint Presentation</vt:lpstr>
      <vt:lpstr>Impact on the Indian Banking System </vt:lpstr>
      <vt:lpstr>PowerPoint Presentation</vt:lpstr>
      <vt:lpstr>Regional rural banks </vt:lpstr>
      <vt:lpstr>PowerPoint Presentation</vt:lpstr>
      <vt:lpstr>PowerPoint Presentation</vt:lpstr>
      <vt:lpstr>What is the minimum capital required for RRB?</vt:lpstr>
      <vt:lpstr>Cooperative banks </vt:lpstr>
      <vt:lpstr>PowerPoint Presentation</vt:lpstr>
      <vt:lpstr>state cooperative bank</vt:lpstr>
      <vt:lpstr>Central Cooperative Banks (CCBs) </vt:lpstr>
      <vt:lpstr>PowerPoint Presentation</vt:lpstr>
      <vt:lpstr>Primary Agricultural Credit Societies </vt:lpstr>
      <vt:lpstr>Unique Features of Cooperative Banks </vt:lpstr>
      <vt:lpstr>Advantages of Cooperative Banks </vt:lpstr>
      <vt:lpstr>Limitations of Cooperative Banks </vt:lpstr>
      <vt:lpstr>PowerPoint Presentation</vt:lpstr>
      <vt:lpstr>Payment banks </vt:lpstr>
      <vt:lpstr>What is meant by payment banks?</vt:lpstr>
      <vt:lpstr>PowerPoint Presentation</vt:lpstr>
      <vt:lpstr>How many Payments Bank are in India?</vt:lpstr>
      <vt:lpstr>Which is the No 1 payment bank in India?</vt:lpstr>
      <vt:lpstr>Features of Payment Banks </vt:lpstr>
      <vt:lpstr>PowerPoint Presentation</vt:lpstr>
      <vt:lpstr>Activities That Can be Performed by Payment Banks </vt:lpstr>
      <vt:lpstr>Activities That Cannot be Performed by Payment Banks </vt:lpstr>
      <vt:lpstr>PowerPoint Presentation</vt:lpstr>
      <vt:lpstr>Small finance banks </vt:lpstr>
      <vt:lpstr>How do Small Finance Banks work? </vt:lpstr>
      <vt:lpstr>Products and services offered by Small Finance Banks </vt:lpstr>
      <vt:lpstr>What is the difference between NBFC and Small Finance Bank? </vt:lpstr>
      <vt:lpstr>Investment norms and asset structure of commercial banks </vt:lpstr>
      <vt:lpstr>Functions of commercial banks in India </vt:lpstr>
      <vt:lpstr>Accepting deposits</vt:lpstr>
      <vt:lpstr>Providing loans and advances</vt:lpstr>
      <vt:lpstr>Electronic funds transfer</vt:lpstr>
      <vt:lpstr>Providing overdraft facilities</vt:lpstr>
      <vt:lpstr>Foreign exchange services:</vt:lpstr>
      <vt:lpstr>Financial inclusion:</vt:lpstr>
      <vt:lpstr>Public Sector Banks in India History </vt:lpstr>
      <vt:lpstr>PowerPoint Presentation</vt:lpstr>
      <vt:lpstr>PowerPoint Presentation</vt:lpstr>
      <vt:lpstr>Public Sector Banks Advantages</vt:lpstr>
      <vt:lpstr>PowerPoint Presentation</vt:lpstr>
      <vt:lpstr>Public Sector Banks Disadvantages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Commercial Banking</dc:title>
  <dc:creator>Administrator</dc:creator>
  <cp:lastModifiedBy>Administrator</cp:lastModifiedBy>
  <cp:revision>57</cp:revision>
  <dcterms:created xsi:type="dcterms:W3CDTF">2024-02-26T07:15:18Z</dcterms:created>
  <dcterms:modified xsi:type="dcterms:W3CDTF">2024-03-21T11:13:03Z</dcterms:modified>
</cp:coreProperties>
</file>