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58" r:id="rId1"/>
  </p:sldMasterIdLst>
  <p:notesMasterIdLst>
    <p:notesMasterId r:id="rId16"/>
  </p:notesMasterIdLst>
  <p:sldIdLst>
    <p:sldId id="256" r:id="rId2"/>
    <p:sldId id="286" r:id="rId3"/>
    <p:sldId id="344" r:id="rId4"/>
    <p:sldId id="310" r:id="rId5"/>
    <p:sldId id="377" r:id="rId6"/>
    <p:sldId id="314" r:id="rId7"/>
    <p:sldId id="315" r:id="rId8"/>
    <p:sldId id="345" r:id="rId9"/>
    <p:sldId id="346" r:id="rId10"/>
    <p:sldId id="348" r:id="rId11"/>
    <p:sldId id="375" r:id="rId12"/>
    <p:sldId id="349" r:id="rId13"/>
    <p:sldId id="350" r:id="rId14"/>
    <p:sldId id="351" r:id="rId15"/>
  </p:sldIdLst>
  <p:sldSz cx="9144000" cy="5143500" type="screen16x9"/>
  <p:notesSz cx="6858000" cy="9144000"/>
  <p:embeddedFontLst>
    <p:embeddedFont>
      <p:font typeface="Patrick Hand SC" pitchFamily="2" charset="77"/>
      <p:regular r:id="rId17"/>
    </p:embeddedFont>
    <p:embeddedFont>
      <p:font typeface="Sniglet" pitchFamily="82" charset="0"/>
      <p:regular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28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8D2B88-080D-4F84-98DE-DCF927855ECA}">
  <a:tblStyle styleId="{5C8D2B88-080D-4F84-98DE-DCF927855EC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18"/>
    <p:restoredTop sz="94351"/>
  </p:normalViewPr>
  <p:slideViewPr>
    <p:cSldViewPr snapToGrid="0" snapToObjects="1">
      <p:cViewPr varScale="1">
        <p:scale>
          <a:sx n="101" d="100"/>
          <a:sy n="101" d="100"/>
        </p:scale>
        <p:origin x="4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Google Shape;4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815525" y="1991825"/>
            <a:ext cx="5585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1049500" y="796175"/>
            <a:ext cx="7020900" cy="75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1049500" y="1437426"/>
            <a:ext cx="7020900" cy="270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+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766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49500" y="796175"/>
            <a:ext cx="7020900" cy="7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49500" y="1437426"/>
            <a:ext cx="7020900" cy="27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  <a:noFill/>
          <a:ln>
            <a:noFill/>
          </a:ln>
          <a:effectLst>
            <a:outerShdw blurRad="28575" dist="19050" dir="5400000" algn="bl" rotWithShape="0">
              <a:srgbClr val="000000">
                <a:alpha val="25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lvl="1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lvl="2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lvl="3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lvl="4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lvl="5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lvl="6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lvl="7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lvl="8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9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ctrTitle"/>
          </p:nvPr>
        </p:nvSpPr>
        <p:spPr>
          <a:xfrm>
            <a:off x="1089891" y="1139770"/>
            <a:ext cx="72263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Unit 2: Essentials of Assessment</a:t>
            </a:r>
            <a:endParaRPr sz="4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190CC0-FA70-7544-B475-48FD7E4EB1F0}"/>
              </a:ext>
            </a:extLst>
          </p:cNvPr>
          <p:cNvSpPr txBox="1"/>
          <p:nvPr/>
        </p:nvSpPr>
        <p:spPr>
          <a:xfrm>
            <a:off x="1799936" y="3186545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Bangla MN" pitchFamily="2" charset="0"/>
                <a:cs typeface="Bangla MN" pitchFamily="2" charset="0"/>
              </a:rPr>
              <a:t>Dr. Reni Francis</a:t>
            </a:r>
          </a:p>
          <a:p>
            <a:r>
              <a:rPr lang="en-US" dirty="0">
                <a:solidFill>
                  <a:srgbClr val="C00000"/>
                </a:solidFill>
                <a:latin typeface="Bangla MN" pitchFamily="2" charset="0"/>
                <a:cs typeface="Bangla MN" pitchFamily="2" charset="0"/>
              </a:rPr>
              <a:t>Principal, </a:t>
            </a:r>
          </a:p>
          <a:p>
            <a:r>
              <a:rPr lang="en-US" dirty="0">
                <a:solidFill>
                  <a:srgbClr val="C00000"/>
                </a:solidFill>
                <a:latin typeface="Bangla MN" pitchFamily="2" charset="0"/>
                <a:cs typeface="Bangla MN" pitchFamily="2" charset="0"/>
              </a:rPr>
              <a:t>MES’s Pillai College of Education and Research, Chembur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C898A0-B01D-E247-970A-7FAFE49284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40304F5-31E2-D048-A9DA-6904CD106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00" y="427875"/>
            <a:ext cx="7020900" cy="750300"/>
          </a:xfrm>
        </p:spPr>
        <p:txBody>
          <a:bodyPr/>
          <a:lstStyle/>
          <a:p>
            <a:r>
              <a:rPr lang="en-US" dirty="0"/>
              <a:t>Bloom and Revised Bloom Taxonomy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DAD376A-CA61-0B4D-9F6F-3977D90232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9500" y="1178174"/>
            <a:ext cx="7020900" cy="2949325"/>
          </a:xfrm>
        </p:spPr>
        <p:txBody>
          <a:bodyPr/>
          <a:lstStyle/>
          <a:p>
            <a:r>
              <a:rPr lang="en-IN" dirty="0"/>
              <a:t>Bloom’s Taxonomy was traditionally viewed as a tool best applied in the earlier years of schooling (i.e. primary and junior primary years). </a:t>
            </a:r>
          </a:p>
          <a:p>
            <a:r>
              <a:rPr lang="en-IN" dirty="0"/>
              <a:t>The revised taxonomy is more universal and easily applicable at elementary, secondary and even tertiary levels.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F8FAE-F71B-D34E-BA7F-C4EBD27F92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856825-7C42-1A4C-A072-12FD4C074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60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53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3167B4-24D0-604B-B88C-72FE11A209B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716171-E74E-2848-BBDE-73194B363F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38" b="7361"/>
          <a:stretch/>
        </p:blipFill>
        <p:spPr>
          <a:xfrm>
            <a:off x="1295400" y="749300"/>
            <a:ext cx="6527800" cy="3771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0EE6536-F675-6941-86A7-AFB7BE7AFF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11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D24B8-2D25-9B48-80B6-A24BF607A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00" y="516775"/>
            <a:ext cx="7020900" cy="750300"/>
          </a:xfrm>
        </p:spPr>
        <p:txBody>
          <a:bodyPr/>
          <a:lstStyle/>
          <a:p>
            <a:r>
              <a:rPr lang="en-IN" dirty="0"/>
              <a:t>Knowledge Dimension “knowing what”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81987-E040-5540-9AED-01A1539568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38400" y="1145326"/>
            <a:ext cx="7020900" cy="2706900"/>
          </a:xfrm>
        </p:spPr>
        <p:txBody>
          <a:bodyPr/>
          <a:lstStyle/>
          <a:p>
            <a:pPr marL="76200" indent="0">
              <a:buNone/>
            </a:pPr>
            <a:r>
              <a:rPr lang="en-IN" dirty="0"/>
              <a:t>Has four categories: </a:t>
            </a:r>
          </a:p>
          <a:p>
            <a:r>
              <a:rPr lang="en-IN" dirty="0"/>
              <a:t>Factual </a:t>
            </a:r>
          </a:p>
          <a:p>
            <a:r>
              <a:rPr lang="en-IN" dirty="0"/>
              <a:t>Conceptual </a:t>
            </a:r>
          </a:p>
          <a:p>
            <a:r>
              <a:rPr lang="en-IN" dirty="0"/>
              <a:t>Procedural </a:t>
            </a:r>
          </a:p>
          <a:p>
            <a:r>
              <a:rPr lang="en-IN" dirty="0"/>
              <a:t>Metacognitive (self-awareness, knowledge and experience we have about our own cognitive processes)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37123-DCCF-7B40-B9F8-1AF77F4644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4F4785-2ABB-1B42-83D4-90347845D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875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430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E9608-18C3-3E45-89F5-E78608B30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Knowledge Dimension “knowing what”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CBD481-93E8-0E4F-B8F3-A8806A8DFD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Factual knowledge includes isolated bits of information, such as vocabulary definitions and knowledge about scientific details; </a:t>
            </a:r>
          </a:p>
          <a:p>
            <a:r>
              <a:rPr lang="en-IN" dirty="0"/>
              <a:t>Conceptual knowledge consists of systems of information, such as classifications and categories;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04513-A82A-F746-A5B4-62BE0D52F9C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0A5C4D-AAFD-6D40-A341-0CB5323FE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294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E9608-18C3-3E45-89F5-E78608B30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00" y="427875"/>
            <a:ext cx="7020900" cy="750300"/>
          </a:xfrm>
        </p:spPr>
        <p:txBody>
          <a:bodyPr/>
          <a:lstStyle/>
          <a:p>
            <a:r>
              <a:rPr lang="en-IN" dirty="0"/>
              <a:t>Knowledge Dimension “knowing what”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CBD481-93E8-0E4F-B8F3-A8806A8DF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9500" y="987674"/>
            <a:ext cx="7020900" cy="3190625"/>
          </a:xfrm>
        </p:spPr>
        <p:txBody>
          <a:bodyPr/>
          <a:lstStyle/>
          <a:p>
            <a:r>
              <a:rPr lang="en-IN" dirty="0"/>
              <a:t>Procedural knowledge includes algorithms, heuristics or rules of thumb (educated guesses, intuitive judgment), techniques, and methods as well as knowledge about when to use these procedures; </a:t>
            </a:r>
          </a:p>
          <a:p>
            <a:r>
              <a:rPr lang="en-IN" dirty="0"/>
              <a:t>Metacognitive knowledge refers to knowledge of thinking processes and information about how to manipulate these processes effectively.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04513-A82A-F746-A5B4-62BE0D52F9C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CD62D8-77F2-DD40-B62B-D378AFC28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90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795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22370FE-259D-D94D-8476-42CBAF043A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2200" y="1483825"/>
            <a:ext cx="6959600" cy="1159800"/>
          </a:xfrm>
        </p:spPr>
        <p:txBody>
          <a:bodyPr/>
          <a:lstStyle/>
          <a:p>
            <a:r>
              <a:rPr lang="en-US" sz="3200" dirty="0"/>
              <a:t>2 C) Assessment Of Cognitive , Affective And Psychomotor Domains Of Learning </a:t>
            </a:r>
            <a:endParaRPr lang="en-US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F3A38B-5446-B248-80E5-AE63BA49E29D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8594725" y="4840288"/>
            <a:ext cx="549275" cy="303212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C19326F-AC43-B04C-B224-3FEEC59B81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033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DCD2D-E16C-8F41-B7D7-A8A5055EC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00" y="537556"/>
            <a:ext cx="7020900" cy="750300"/>
          </a:xfrm>
        </p:spPr>
        <p:txBody>
          <a:bodyPr/>
          <a:lstStyle/>
          <a:p>
            <a:r>
              <a:rPr lang="en-US" dirty="0"/>
              <a:t>Learning Outcomes: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5D2C23-8454-214C-8C0E-716D0C106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9500" y="1209964"/>
            <a:ext cx="7020900" cy="3066472"/>
          </a:xfrm>
        </p:spPr>
        <p:txBody>
          <a:bodyPr/>
          <a:lstStyle/>
          <a:p>
            <a:pPr marL="76200" lvl="0" indent="0">
              <a:buNone/>
            </a:pPr>
            <a:r>
              <a:rPr lang="en-US" dirty="0"/>
              <a:t>This unit will focus on: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Domains of Assessment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Revised Bloom’s Taxonomy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Knowledge domain </a:t>
            </a:r>
          </a:p>
          <a:p>
            <a:pPr marL="762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1BEDC-DCEC-3A4F-8836-D0CED57950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38D9D6-0B7A-744F-AFF4-52F55460D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56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24100" y="637326"/>
            <a:ext cx="7319800" cy="3375874"/>
          </a:xfrm>
        </p:spPr>
        <p:txBody>
          <a:bodyPr/>
          <a:lstStyle/>
          <a:p>
            <a:pPr marL="76200" indent="0">
              <a:buNone/>
            </a:pPr>
            <a:r>
              <a:rPr lang="en-US" b="1" dirty="0"/>
              <a:t>Domains of assessment:</a:t>
            </a:r>
            <a:endParaRPr lang="en-IN" dirty="0"/>
          </a:p>
          <a:p>
            <a:r>
              <a:rPr lang="en-US" dirty="0"/>
              <a:t>Educational psychologist have subdivided the area of educational objectives into three domains: The cognitive, affective and psychomotor.</a:t>
            </a:r>
            <a:endParaRPr lang="en-IN" dirty="0"/>
          </a:p>
          <a:p>
            <a:r>
              <a:rPr lang="en-US" dirty="0"/>
              <a:t>The three domains identify and represents the knowledge, beliefs, and skills of a human performer.</a:t>
            </a:r>
            <a:endParaRPr lang="en-IN" dirty="0"/>
          </a:p>
          <a:p>
            <a:endParaRPr lang="en-I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E0A17E-C8F6-D849-A24A-8C90C1549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741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F17950-2019-FF49-B2E8-B953E4EB4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7FF879-3D52-F842-8065-CAB8E40F5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900" y="1231900"/>
            <a:ext cx="4394200" cy="26797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4CEA809-CCF5-7F40-9F12-A7E9EB812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65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38400" y="1920026"/>
            <a:ext cx="7020900" cy="2706900"/>
          </a:xfrm>
        </p:spPr>
        <p:txBody>
          <a:bodyPr/>
          <a:lstStyle/>
          <a:p>
            <a:pPr lvl="0"/>
            <a:r>
              <a:rPr lang="en-US" dirty="0"/>
              <a:t>Imitation of an action performance</a:t>
            </a:r>
            <a:endParaRPr lang="en-IN" dirty="0"/>
          </a:p>
          <a:p>
            <a:pPr lvl="0"/>
            <a:r>
              <a:rPr lang="en-US" dirty="0"/>
              <a:t>Manipulation of an act .This includes differentiating among various movements and selecting the proper one.</a:t>
            </a:r>
            <a:endParaRPr lang="en-IN" dirty="0"/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educational objectives proposed under this domains are</a:t>
            </a:r>
            <a:br>
              <a:rPr lang="en-IN" dirty="0"/>
            </a:b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2DAAC8-1605-3C4D-B2BD-E81652020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92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Educational Objectives are goals towards which pupils progress. They are the end results of learning stated in terms of changes in pupil behaviors. It may be defined as a desired change in behavior. The term behavior as used here refers to mental, emotional and physical reactions.</a:t>
            </a:r>
            <a:endParaRPr lang="en-IN" dirty="0"/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Meaning of the term Educational Objective:</a:t>
            </a:r>
            <a:br>
              <a:rPr lang="en-IN" dirty="0"/>
            </a:b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D22FC2-FA33-6248-95D4-66DD8E128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219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C23155-888A-5447-AF8C-4A49A6AE4E7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94725" y="4840288"/>
            <a:ext cx="549275" cy="30321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076FFD-940E-7346-B416-E5F358C8A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617372"/>
            <a:ext cx="6286500" cy="372023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7DD4F21-2765-6E45-AFBB-377FEEFF7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630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40304F5-31E2-D048-A9DA-6904CD106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00" y="427875"/>
            <a:ext cx="7020900" cy="750300"/>
          </a:xfrm>
        </p:spPr>
        <p:txBody>
          <a:bodyPr/>
          <a:lstStyle/>
          <a:p>
            <a:r>
              <a:rPr lang="en-US" dirty="0"/>
              <a:t>Bloom and Revised Bloom Taxonomy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DAD376A-CA61-0B4D-9F6F-3977D90232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9500" y="1178175"/>
            <a:ext cx="7020900" cy="2706900"/>
          </a:xfrm>
        </p:spPr>
        <p:txBody>
          <a:bodyPr/>
          <a:lstStyle/>
          <a:p>
            <a:r>
              <a:rPr lang="en-IN" dirty="0"/>
              <a:t>Noun to Verb forms. </a:t>
            </a:r>
          </a:p>
          <a:p>
            <a:r>
              <a:rPr lang="en-IN" dirty="0"/>
              <a:t>Thinking is an active process. </a:t>
            </a:r>
          </a:p>
          <a:p>
            <a:r>
              <a:rPr lang="en-IN" dirty="0"/>
              <a:t>The Revised taxonomy is a more authentic tool for curriculum planning, instructional delivery and assessment.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F8FAE-F71B-D34E-BA7F-C4EBD27F92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3CBA79-ED63-3949-8189-37B6FBA99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946555"/>
      </p:ext>
    </p:extLst>
  </p:cSld>
  <p:clrMapOvr>
    <a:masterClrMapping/>
  </p:clrMapOvr>
</p:sld>
</file>

<file path=ppt/theme/theme1.xml><?xml version="1.0" encoding="utf-8"?>
<a:theme xmlns:a="http://schemas.openxmlformats.org/drawingml/2006/main" name="Seyton template">
  <a:themeElements>
    <a:clrScheme name="Custom 347">
      <a:dk1>
        <a:srgbClr val="434343"/>
      </a:dk1>
      <a:lt1>
        <a:srgbClr val="FFFFFF"/>
      </a:lt1>
      <a:dk2>
        <a:srgbClr val="7B8486"/>
      </a:dk2>
      <a:lt2>
        <a:srgbClr val="E3E9EB"/>
      </a:lt2>
      <a:accent1>
        <a:srgbClr val="2A95B7"/>
      </a:accent1>
      <a:accent2>
        <a:srgbClr val="80D5CC"/>
      </a:accent2>
      <a:accent3>
        <a:srgbClr val="E9CB74"/>
      </a:accent3>
      <a:accent4>
        <a:srgbClr val="D19E9E"/>
      </a:accent4>
      <a:accent5>
        <a:srgbClr val="E47474"/>
      </a:accent5>
      <a:accent6>
        <a:srgbClr val="9DAFB4"/>
      </a:accent6>
      <a:hlink>
        <a:srgbClr val="434343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2244</TotalTime>
  <Words>398</Words>
  <Application>Microsoft Macintosh PowerPoint</Application>
  <PresentationFormat>On-screen Show (16:9)</PresentationFormat>
  <Paragraphs>47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Patrick Hand SC</vt:lpstr>
      <vt:lpstr>Arial</vt:lpstr>
      <vt:lpstr>Wingdings</vt:lpstr>
      <vt:lpstr>Bangla MN</vt:lpstr>
      <vt:lpstr>Sniglet</vt:lpstr>
      <vt:lpstr>Seyton template</vt:lpstr>
      <vt:lpstr>Unit 2: Essentials of Assessment</vt:lpstr>
      <vt:lpstr>2 C) Assessment Of Cognitive , Affective And Psychomotor Domains Of Learning </vt:lpstr>
      <vt:lpstr>Learning Outcomes:</vt:lpstr>
      <vt:lpstr>PowerPoint Presentation</vt:lpstr>
      <vt:lpstr>PowerPoint Presentation</vt:lpstr>
      <vt:lpstr>The educational objectives proposed under this domains are </vt:lpstr>
      <vt:lpstr>Meaning of the term Educational Objective: </vt:lpstr>
      <vt:lpstr>PowerPoint Presentation</vt:lpstr>
      <vt:lpstr>Bloom and Revised Bloom Taxonomy </vt:lpstr>
      <vt:lpstr>Bloom and Revised Bloom Taxonomy </vt:lpstr>
      <vt:lpstr>PowerPoint Presentation</vt:lpstr>
      <vt:lpstr>Knowledge Dimension “knowing what”</vt:lpstr>
      <vt:lpstr>Knowledge Dimension “knowing what”</vt:lpstr>
      <vt:lpstr>Knowledge Dimension “knowing what”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2: Essentials of Assessment</dc:title>
  <cp:lastModifiedBy>Reni Francis</cp:lastModifiedBy>
  <cp:revision>27</cp:revision>
  <dcterms:modified xsi:type="dcterms:W3CDTF">2020-07-10T12:44:51Z</dcterms:modified>
</cp:coreProperties>
</file>