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2" r:id="rId2"/>
    <p:sldId id="256" r:id="rId3"/>
    <p:sldId id="257" r:id="rId4"/>
    <p:sldId id="258" r:id="rId5"/>
    <p:sldId id="260" r:id="rId6"/>
    <p:sldId id="261"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1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37349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340230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1872597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4304500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086084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42284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01653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611504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6344026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63566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884895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8/17/2024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707356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8/17/2024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8558408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728673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997042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1612041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D8BD707-D9CF-40AE-B4C6-C98DA3205C09}" type="datetimeFigureOut">
              <a:rPr lang="en-US" smtClean="0"/>
              <a:pPr/>
              <a:t>8/17/2024</a:t>
            </a:fld>
            <a:endParaRPr 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6457973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Georgia" panose="02040502050405020303" pitchFamily="18" charset="0"/>
              </a:rPr>
              <a:t>Sports Medicine</a:t>
            </a:r>
            <a:br>
              <a:rPr lang="en-US" dirty="0" smtClean="0">
                <a:latin typeface="Georgia" panose="02040502050405020303" pitchFamily="18" charset="0"/>
              </a:rPr>
            </a:br>
            <a:r>
              <a:rPr lang="en-US" dirty="0" smtClean="0">
                <a:latin typeface="Georgia" panose="02040502050405020303" pitchFamily="18" charset="0"/>
              </a:rPr>
              <a:t>Chapter -2</a:t>
            </a:r>
            <a:endParaRPr lang="en-IN" dirty="0">
              <a:latin typeface="Georgia" panose="02040502050405020303" pitchFamily="18" charset="0"/>
            </a:endParaRPr>
          </a:p>
        </p:txBody>
      </p:sp>
      <p:sp>
        <p:nvSpPr>
          <p:cNvPr id="3" name="Subtitle 2"/>
          <p:cNvSpPr>
            <a:spLocks noGrp="1"/>
          </p:cNvSpPr>
          <p:nvPr>
            <p:ph type="subTitle" idx="1"/>
          </p:nvPr>
        </p:nvSpPr>
        <p:spPr/>
        <p:txBody>
          <a:bodyPr/>
          <a:lstStyle/>
          <a:p>
            <a:pPr algn="ctr"/>
            <a:r>
              <a:rPr lang="en-US" dirty="0" err="1" smtClean="0">
                <a:solidFill>
                  <a:srgbClr val="FF0000"/>
                </a:solidFill>
                <a:latin typeface="Georgia" panose="02040502050405020303" pitchFamily="18" charset="0"/>
              </a:rPr>
              <a:t>Padmakshan</a:t>
            </a:r>
            <a:r>
              <a:rPr lang="en-US" dirty="0" smtClean="0">
                <a:solidFill>
                  <a:srgbClr val="FF0000"/>
                </a:solidFill>
                <a:latin typeface="Georgia" panose="02040502050405020303" pitchFamily="18" charset="0"/>
              </a:rPr>
              <a:t> </a:t>
            </a:r>
            <a:r>
              <a:rPr lang="en-US" dirty="0" err="1" smtClean="0">
                <a:solidFill>
                  <a:srgbClr val="FF0000"/>
                </a:solidFill>
                <a:latin typeface="Georgia" panose="02040502050405020303" pitchFamily="18" charset="0"/>
              </a:rPr>
              <a:t>Padmanabhan</a:t>
            </a:r>
            <a:endParaRPr lang="en-IN" dirty="0">
              <a:solidFill>
                <a:srgbClr val="FF0000"/>
              </a:solidFill>
              <a:latin typeface="Georgia" panose="02040502050405020303" pitchFamily="18" charset="0"/>
            </a:endParaRPr>
          </a:p>
        </p:txBody>
      </p:sp>
    </p:spTree>
    <p:extLst>
      <p:ext uri="{BB962C8B-B14F-4D97-AF65-F5344CB8AC3E}">
        <p14:creationId xmlns:p14="http://schemas.microsoft.com/office/powerpoint/2010/main" val="1870562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533400"/>
            <a:ext cx="8382000" cy="5324535"/>
          </a:xfrm>
          <a:prstGeom prst="rect">
            <a:avLst/>
          </a:prstGeom>
        </p:spPr>
        <p:txBody>
          <a:bodyPr wrap="square">
            <a:spAutoFit/>
          </a:bodyPr>
          <a:lstStyle/>
          <a:p>
            <a:pPr algn="just"/>
            <a:r>
              <a:rPr lang="en-IN" sz="2000" b="1" dirty="0" smtClean="0">
                <a:latin typeface="Georgia" pitchFamily="18" charset="0"/>
              </a:rPr>
              <a:t>Macro trauma </a:t>
            </a:r>
            <a:r>
              <a:rPr lang="en-IN" sz="2000" dirty="0" smtClean="0">
                <a:latin typeface="Georgia" pitchFamily="18" charset="0"/>
              </a:rPr>
              <a:t>injuries are result from a single traumatic or forceful blow or event or in other word it is characteristically sustained during a direct sudden event. A force produced by a single incident sufficiently large to cause an acute injury. such as ankle sprain, joint dislocation, and ruptured tendons. </a:t>
            </a:r>
            <a:r>
              <a:rPr lang="en-IN" sz="2000" dirty="0" err="1" smtClean="0">
                <a:latin typeface="Georgia" pitchFamily="18" charset="0"/>
              </a:rPr>
              <a:t>Subluxations</a:t>
            </a:r>
            <a:r>
              <a:rPr lang="en-IN" sz="2000" dirty="0" smtClean="0">
                <a:latin typeface="Georgia" pitchFamily="18" charset="0"/>
              </a:rPr>
              <a:t>, or a misalignment can be caused by various things. Many associate injury with major traumatic events such as car accidents, falling down stairs, or an athletic injury. All of these are considered </a:t>
            </a:r>
            <a:r>
              <a:rPr lang="en-IN" sz="2000" dirty="0" err="1" smtClean="0">
                <a:latin typeface="Georgia" pitchFamily="18" charset="0"/>
              </a:rPr>
              <a:t>macrotrauma</a:t>
            </a:r>
            <a:r>
              <a:rPr lang="en-IN" sz="2000" dirty="0" smtClean="0">
                <a:latin typeface="Georgia" pitchFamily="18" charset="0"/>
              </a:rPr>
              <a:t>. </a:t>
            </a:r>
          </a:p>
          <a:p>
            <a:pPr algn="just"/>
            <a:r>
              <a:rPr lang="en-IN" sz="2000" dirty="0" smtClean="0">
                <a:latin typeface="Georgia" pitchFamily="18" charset="0"/>
              </a:rPr>
              <a:t> </a:t>
            </a:r>
            <a:r>
              <a:rPr lang="en-IN" sz="2000" b="1" dirty="0" err="1" smtClean="0">
                <a:latin typeface="Georgia" pitchFamily="18" charset="0"/>
              </a:rPr>
              <a:t>Microtrauma</a:t>
            </a:r>
            <a:r>
              <a:rPr lang="en-IN" sz="2000" dirty="0" smtClean="0">
                <a:latin typeface="Georgia" pitchFamily="18" charset="0"/>
              </a:rPr>
              <a:t> (or </a:t>
            </a:r>
            <a:r>
              <a:rPr lang="en-IN" sz="2000" b="1" dirty="0" smtClean="0">
                <a:latin typeface="Georgia" pitchFamily="18" charset="0"/>
              </a:rPr>
              <a:t>overuse</a:t>
            </a:r>
            <a:r>
              <a:rPr lang="en-IN" sz="2000" dirty="0" smtClean="0">
                <a:latin typeface="Georgia" pitchFamily="18" charset="0"/>
              </a:rPr>
              <a:t>) injuries result from frequent, repeated use of muscles, tendons, ligaments, joints, and bones. </a:t>
            </a:r>
            <a:r>
              <a:rPr lang="en-IN" sz="2000" dirty="0" err="1" smtClean="0">
                <a:latin typeface="Georgia" pitchFamily="18" charset="0"/>
              </a:rPr>
              <a:t>Microtrauma</a:t>
            </a:r>
            <a:r>
              <a:rPr lang="en-IN" sz="2000" dirty="0" smtClean="0">
                <a:latin typeface="Georgia" pitchFamily="18" charset="0"/>
              </a:rPr>
              <a:t> is caused by repetitive actions that occur over time, many overlook the damage that can be done to the various parts of body. Examples are these consist of things such as phone usage, long distance driving, assembly line work, or sitting at a computer desk every day for long periods. Micro-trauma is a cumulative effect from simple acts of daily living over a long period of time that ultimately leads to pain and dysfunction. These activities may be just one thing or multiple things you do throughout the day.</a:t>
            </a:r>
            <a:endParaRPr lang="en-IN" sz="2000" dirty="0">
              <a:latin typeface="Georgia"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533400"/>
            <a:ext cx="8458200" cy="6186309"/>
          </a:xfrm>
          <a:prstGeom prst="rect">
            <a:avLst/>
          </a:prstGeom>
        </p:spPr>
        <p:txBody>
          <a:bodyPr wrap="square">
            <a:spAutoFit/>
          </a:bodyPr>
          <a:lstStyle/>
          <a:p>
            <a:pPr algn="just"/>
            <a:r>
              <a:rPr lang="en-IN" sz="2000" dirty="0" smtClean="0">
                <a:latin typeface="Georgia" pitchFamily="18" charset="0"/>
              </a:rPr>
              <a:t>Common examples for over use injuries, include wrist fractures, ankle sprains, shoulder dislocations, and hamstring muscle strain. </a:t>
            </a:r>
          </a:p>
          <a:p>
            <a:pPr algn="just"/>
            <a:r>
              <a:rPr lang="en-IN" sz="2000" dirty="0" smtClean="0">
                <a:latin typeface="Georgia" pitchFamily="18" charset="0"/>
              </a:rPr>
              <a:t>Overuse injuries are more subtle and usually occur over time. They are the result of repetitive </a:t>
            </a:r>
            <a:r>
              <a:rPr lang="en-IN" sz="2000" dirty="0" err="1" smtClean="0">
                <a:latin typeface="Georgia" pitchFamily="18" charset="0"/>
              </a:rPr>
              <a:t>microtrauma</a:t>
            </a:r>
            <a:r>
              <a:rPr lang="en-IN" sz="2000" dirty="0" smtClean="0">
                <a:latin typeface="Georgia" pitchFamily="18" charset="0"/>
              </a:rPr>
              <a:t> to the tendons, bones, and joints. Treatment for overuse injuries involves relative rest to allow the affected area the necessary time to heal, which can be a period of weeks to months. </a:t>
            </a:r>
            <a:r>
              <a:rPr lang="en-IN" sz="2000" dirty="0" err="1" smtClean="0">
                <a:latin typeface="Georgia" pitchFamily="18" charset="0"/>
              </a:rPr>
              <a:t>Microtraumas</a:t>
            </a:r>
            <a:r>
              <a:rPr lang="en-IN" sz="2000" dirty="0" smtClean="0">
                <a:latin typeface="Georgia" pitchFamily="18" charset="0"/>
              </a:rPr>
              <a:t> often cause swelling that you cannot see or feel to the touch, but they can cause tightness, discomfort, tenderness, and pain.</a:t>
            </a:r>
          </a:p>
          <a:p>
            <a:pPr algn="just"/>
            <a:r>
              <a:rPr lang="en-IN" sz="2000" b="1" dirty="0" smtClean="0">
                <a:latin typeface="Georgia" pitchFamily="18" charset="0"/>
              </a:rPr>
              <a:t>Overuse injuries have 4 stages.</a:t>
            </a:r>
            <a:endParaRPr lang="en-IN" sz="2000" dirty="0" smtClean="0">
              <a:latin typeface="Georgia" pitchFamily="18" charset="0"/>
            </a:endParaRPr>
          </a:p>
          <a:p>
            <a:pPr algn="just"/>
            <a:r>
              <a:rPr lang="en-IN" sz="2000" dirty="0" smtClean="0">
                <a:latin typeface="Georgia" pitchFamily="18" charset="0"/>
              </a:rPr>
              <a:t>Pain in the affected area after physical activity.</a:t>
            </a:r>
          </a:p>
          <a:p>
            <a:pPr algn="just"/>
            <a:r>
              <a:rPr lang="en-IN" sz="2000" dirty="0" smtClean="0">
                <a:latin typeface="Georgia" pitchFamily="18" charset="0"/>
              </a:rPr>
              <a:t>Pain during physical activity, not restricting performance.</a:t>
            </a:r>
          </a:p>
          <a:p>
            <a:pPr algn="just"/>
            <a:r>
              <a:rPr lang="en-IN" sz="2000" dirty="0" smtClean="0">
                <a:latin typeface="Georgia" pitchFamily="18" charset="0"/>
              </a:rPr>
              <a:t>Pain during physical activity, restricting performance.</a:t>
            </a:r>
          </a:p>
          <a:p>
            <a:pPr algn="just"/>
            <a:r>
              <a:rPr lang="en-IN" sz="2000" dirty="0" smtClean="0">
                <a:latin typeface="Georgia" pitchFamily="18" charset="0"/>
              </a:rPr>
              <a:t>Chronic, persistent pain, even at rest.</a:t>
            </a:r>
          </a:p>
          <a:p>
            <a:pPr algn="just"/>
            <a:r>
              <a:rPr lang="en-IN" sz="2000" b="1" dirty="0" smtClean="0">
                <a:latin typeface="Georgia" pitchFamily="18" charset="0"/>
              </a:rPr>
              <a:t>Treatment</a:t>
            </a:r>
            <a:r>
              <a:rPr lang="en-IN" sz="2000" dirty="0" smtClean="0">
                <a:latin typeface="Georgia" pitchFamily="18" charset="0"/>
              </a:rPr>
              <a:t> for </a:t>
            </a:r>
            <a:r>
              <a:rPr lang="en-IN" sz="2000" b="1" dirty="0" smtClean="0">
                <a:latin typeface="Georgia" pitchFamily="18" charset="0"/>
              </a:rPr>
              <a:t>overuse injuries</a:t>
            </a:r>
            <a:r>
              <a:rPr lang="en-IN" sz="2000" dirty="0" smtClean="0">
                <a:latin typeface="Georgia" pitchFamily="18" charset="0"/>
              </a:rPr>
              <a:t> includes:</a:t>
            </a:r>
          </a:p>
          <a:p>
            <a:pPr algn="just"/>
            <a:r>
              <a:rPr lang="en-IN" sz="2000" dirty="0" smtClean="0">
                <a:latin typeface="Georgia" pitchFamily="18" charset="0"/>
              </a:rPr>
              <a:t>Reducing the intensity, duration, and frequency of workouts and activities. Icing the </a:t>
            </a:r>
            <a:r>
              <a:rPr lang="en-IN" sz="2000" b="1" dirty="0" smtClean="0">
                <a:latin typeface="Georgia" pitchFamily="18" charset="0"/>
              </a:rPr>
              <a:t>injury</a:t>
            </a:r>
            <a:r>
              <a:rPr lang="en-IN" sz="2000" dirty="0" smtClean="0">
                <a:latin typeface="Georgia" pitchFamily="18" charset="0"/>
              </a:rPr>
              <a:t>. Gently stretching the </a:t>
            </a:r>
            <a:r>
              <a:rPr lang="en-IN" sz="2000" b="1" dirty="0" smtClean="0">
                <a:latin typeface="Georgia" pitchFamily="18" charset="0"/>
              </a:rPr>
              <a:t>injured</a:t>
            </a:r>
            <a:r>
              <a:rPr lang="en-IN" sz="2000" dirty="0" smtClean="0">
                <a:latin typeface="Georgia" pitchFamily="18" charset="0"/>
              </a:rPr>
              <a:t> muscle, tendon, or ligament when advised by your doctor. Using over-the-counter anti-inflammatory medications to help relieve symptoms.</a:t>
            </a:r>
          </a:p>
          <a:p>
            <a:endParaRPr lang="en-IN" dirty="0" smtClean="0"/>
          </a:p>
          <a:p>
            <a:endParaRPr lang="en-IN"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81000"/>
            <a:ext cx="8305800" cy="4708981"/>
          </a:xfrm>
          <a:prstGeom prst="rect">
            <a:avLst/>
          </a:prstGeom>
        </p:spPr>
        <p:txBody>
          <a:bodyPr wrap="square">
            <a:spAutoFit/>
          </a:bodyPr>
          <a:lstStyle/>
          <a:p>
            <a:pPr algn="ctr"/>
            <a:r>
              <a:rPr lang="en-US" sz="2000" b="1" dirty="0" smtClean="0">
                <a:latin typeface="Georgia" pitchFamily="18" charset="0"/>
              </a:rPr>
              <a:t>TISSUE RESPONSE TO STRESS </a:t>
            </a:r>
            <a:endParaRPr lang="en-IN" sz="2000" b="1" dirty="0" smtClean="0">
              <a:latin typeface="Georgia" pitchFamily="18" charset="0"/>
            </a:endParaRPr>
          </a:p>
          <a:p>
            <a:pPr algn="just"/>
            <a:r>
              <a:rPr lang="en-IN" sz="2000" dirty="0" smtClean="0">
                <a:latin typeface="Georgia" pitchFamily="18" charset="0"/>
              </a:rPr>
              <a:t>As a response to various external influences/stress, the tissue cells' damage, overload of their specialized functions or regulatory influences. The tissues act in consists of changes in blood flow, an increase in permeability of blood vessels, and the migration of fluid, proteins, and white blood cells (leukocytes) from the circulation to the site of tissue damage.</a:t>
            </a:r>
          </a:p>
          <a:p>
            <a:pPr algn="just"/>
            <a:r>
              <a:rPr lang="en-IN" sz="2000" dirty="0" smtClean="0">
                <a:latin typeface="Georgia" pitchFamily="18" charset="0"/>
              </a:rPr>
              <a:t>Soft tissue healing is defined as the replacement of destroyed tissue by living tissue in the body. This process consists of two parts - regeneration and repair. In the repair component, lost tissue is replaced by granulation tissue which matures into scar tissue.</a:t>
            </a:r>
          </a:p>
          <a:p>
            <a:pPr algn="just"/>
            <a:r>
              <a:rPr lang="en-IN" sz="2000" dirty="0" smtClean="0">
                <a:latin typeface="Georgia" pitchFamily="18" charset="0"/>
              </a:rPr>
              <a:t>The repair phase includes blood clotting, followed by regeneration of tissue as fibroblasts deposit collagen. Some tissues regenerate more readily than others. Epithelial and connective tissues replace damaged or dead cells from a supply of adult stem cells.</a:t>
            </a:r>
            <a:endParaRPr lang="en-IN" sz="2000" dirty="0">
              <a:latin typeface="Georgia"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04800"/>
            <a:ext cx="8458200" cy="6463308"/>
          </a:xfrm>
          <a:prstGeom prst="rect">
            <a:avLst/>
          </a:prstGeom>
        </p:spPr>
        <p:txBody>
          <a:bodyPr wrap="square">
            <a:spAutoFit/>
          </a:bodyPr>
          <a:lstStyle/>
          <a:p>
            <a:pPr algn="just"/>
            <a:r>
              <a:rPr lang="en-IN" dirty="0" smtClean="0">
                <a:latin typeface="Georgia" pitchFamily="18" charset="0"/>
              </a:rPr>
              <a:t>When the tissue is injured, our body sets into motion an automatic series of events, often referred to as the “cascade of healing,” in order to repair the injured tissues. The cascade of healing is divided into these four overlapping phases: </a:t>
            </a:r>
            <a:r>
              <a:rPr lang="en-IN" b="1" dirty="0" smtClean="0">
                <a:latin typeface="Georgia" pitchFamily="18" charset="0"/>
              </a:rPr>
              <a:t>Haemostasis, Inflammatory, Proliferative, and Maturation</a:t>
            </a:r>
            <a:r>
              <a:rPr lang="en-IN" dirty="0" smtClean="0">
                <a:latin typeface="Georgia" pitchFamily="18" charset="0"/>
              </a:rPr>
              <a:t>.</a:t>
            </a:r>
          </a:p>
          <a:p>
            <a:pPr algn="just"/>
            <a:r>
              <a:rPr lang="en-IN" b="1" dirty="0" smtClean="0">
                <a:latin typeface="Georgia" pitchFamily="18" charset="0"/>
              </a:rPr>
              <a:t>			Phase 1: Haemostasis Phase</a:t>
            </a:r>
            <a:endParaRPr lang="en-IN" dirty="0" smtClean="0">
              <a:latin typeface="Georgia" pitchFamily="18" charset="0"/>
            </a:endParaRPr>
          </a:p>
          <a:p>
            <a:pPr algn="just"/>
            <a:r>
              <a:rPr lang="en-IN" dirty="0" smtClean="0">
                <a:latin typeface="Georgia" pitchFamily="18" charset="0"/>
              </a:rPr>
              <a:t>Haemostasis, the first phase of healing, begins at the onset of injury, and the objective is to stop the bleeding. In this phase, the body activates its emergency repair system, the blood clotting system, and forms a dam to block the drainage. During this process, platelets come into contact with collagen, resulting in activation and aggregation. An enzyme called thrombin is at the </a:t>
            </a:r>
            <a:r>
              <a:rPr lang="en-IN" dirty="0" err="1" smtClean="0">
                <a:latin typeface="Georgia" pitchFamily="18" charset="0"/>
              </a:rPr>
              <a:t>center</a:t>
            </a:r>
            <a:r>
              <a:rPr lang="en-IN" dirty="0" smtClean="0">
                <a:latin typeface="Georgia" pitchFamily="18" charset="0"/>
              </a:rPr>
              <a:t>, and it initiates the formation of a fibrin mesh, which strengthens the platelet clumps into a stable clot.</a:t>
            </a:r>
          </a:p>
          <a:p>
            <a:pPr algn="just"/>
            <a:r>
              <a:rPr lang="en-IN" b="1" dirty="0" smtClean="0">
                <a:latin typeface="Georgia" pitchFamily="18" charset="0"/>
              </a:rPr>
              <a:t>		Phase 2: Defensive/Inflammatory Phase</a:t>
            </a:r>
            <a:endParaRPr lang="en-IN" dirty="0" smtClean="0">
              <a:latin typeface="Georgia" pitchFamily="18" charset="0"/>
            </a:endParaRPr>
          </a:p>
          <a:p>
            <a:pPr algn="just"/>
            <a:r>
              <a:rPr lang="en-IN" dirty="0" smtClean="0">
                <a:latin typeface="Georgia" pitchFamily="18" charset="0"/>
              </a:rPr>
              <a:t>If Phase 1 is primarily about coagulation, the second phase, called the Defensive/Inflammatory Phase, focuses on destroying bacteria and removing debris—essentially preparing the wound bed for the growth of new tissue. During Phase 2, a type of white blood cells called neutrophils enter the wound to destroy bacteria and remove debris. These cells often reach their peak population between 24 and 48 hours after injury, reducing greatly in number after three days. As the white blood cells leave, specialized cells called macrophages arrive to continue clearing debris. These cells also secrete growth factors and proteins that attract immune system cells to the wound to facilitate tissue repair. </a:t>
            </a:r>
          </a:p>
          <a:p>
            <a:endParaRPr lang="en-IN"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381000"/>
            <a:ext cx="8458200" cy="6463308"/>
          </a:xfrm>
          <a:prstGeom prst="rect">
            <a:avLst/>
          </a:prstGeom>
        </p:spPr>
        <p:txBody>
          <a:bodyPr wrap="square">
            <a:spAutoFit/>
          </a:bodyPr>
          <a:lstStyle/>
          <a:p>
            <a:r>
              <a:rPr lang="en-IN" b="1" dirty="0" smtClean="0">
                <a:latin typeface="Georgia" pitchFamily="18" charset="0"/>
              </a:rPr>
              <a:t>		Phase 3: Proliferative Phase</a:t>
            </a:r>
            <a:endParaRPr lang="en-IN" dirty="0" smtClean="0">
              <a:latin typeface="Georgia" pitchFamily="18" charset="0"/>
            </a:endParaRPr>
          </a:p>
          <a:p>
            <a:pPr algn="just"/>
            <a:r>
              <a:rPr lang="en-IN" dirty="0" smtClean="0">
                <a:latin typeface="Georgia" pitchFamily="18" charset="0"/>
              </a:rPr>
              <a:t>Once the wound is cleaned out, the wound enters Phase 3, the Proliferative Phase, where the focus is to fill and cover the wound.</a:t>
            </a:r>
          </a:p>
          <a:p>
            <a:pPr algn="just"/>
            <a:r>
              <a:rPr lang="en-IN" dirty="0" smtClean="0">
                <a:latin typeface="Georgia" pitchFamily="18" charset="0"/>
              </a:rPr>
              <a:t>The Proliferative phase features three distinct stages: 1) filling the wound; 2) contraction of the wound margins; and 3) covering the wound (epithelialization).</a:t>
            </a:r>
          </a:p>
          <a:p>
            <a:pPr algn="just"/>
            <a:r>
              <a:rPr lang="en-IN" dirty="0" smtClean="0">
                <a:latin typeface="Georgia" pitchFamily="18" charset="0"/>
              </a:rPr>
              <a:t>During the first stage, shiny, deep red granulation tissue fills the wound bed with connective tissue, and new blood vessels are formed. During contraction, the wound margins contract and pull toward the centre of the wound. In the third stage, epithelial cells arise from the wound bed or margins and begin to migrate across the wound bed in leapfrog fashion until the wound is covered with epithelium. The Proliferative phase often lasts anywhere from four to 24 days.</a:t>
            </a:r>
          </a:p>
          <a:p>
            <a:pPr algn="just"/>
            <a:r>
              <a:rPr lang="en-IN" b="1" dirty="0" smtClean="0">
                <a:latin typeface="Georgia" pitchFamily="18" charset="0"/>
              </a:rPr>
              <a:t>			Phase 4: Maturation Phase</a:t>
            </a:r>
            <a:endParaRPr lang="en-IN" dirty="0" smtClean="0">
              <a:latin typeface="Georgia" pitchFamily="18" charset="0"/>
            </a:endParaRPr>
          </a:p>
          <a:p>
            <a:pPr algn="just"/>
            <a:r>
              <a:rPr lang="en-IN" dirty="0" smtClean="0">
                <a:latin typeface="Georgia" pitchFamily="18" charset="0"/>
              </a:rPr>
              <a:t>During the Maturation phase, the new tissue slowly gains strength and flexibility. Here, collagen </a:t>
            </a:r>
            <a:r>
              <a:rPr lang="en-IN" dirty="0" err="1" smtClean="0">
                <a:latin typeface="Georgia" pitchFamily="18" charset="0"/>
              </a:rPr>
              <a:t>fibers</a:t>
            </a:r>
            <a:r>
              <a:rPr lang="en-IN" dirty="0" smtClean="0">
                <a:latin typeface="Georgia" pitchFamily="18" charset="0"/>
              </a:rPr>
              <a:t> reorganize, the tissue remodels and matures and there is an overall increase in tensile strength (though maximum strength is limited to 80% of the pre-injured strength). The Maturation phase varies greatly from wound to wound, often lasting anywhere from 21 days to two years.</a:t>
            </a:r>
          </a:p>
          <a:p>
            <a:pPr algn="just"/>
            <a:r>
              <a:rPr lang="en-IN" dirty="0" smtClean="0">
                <a:latin typeface="Georgia" pitchFamily="18" charset="0"/>
              </a:rPr>
              <a:t>The healing process is remarkable and complex, and it is also susceptible to interruption due to local and systemic factors, including moisture, infection, and maceration (local); and age, nutritional status, body type (systemic). When the right healing environment is established, the body works in wondrous ways to heal and replace devitalized tissue</a:t>
            </a:r>
          </a:p>
          <a:p>
            <a:endParaRPr lang="en-IN" dirty="0"/>
          </a:p>
        </p:txBody>
      </p:sp>
    </p:spTree>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53</TotalTime>
  <Words>1162</Words>
  <Application>Microsoft Office PowerPoint</Application>
  <PresentationFormat>On-screen Show (4:3)</PresentationFormat>
  <Paragraphs>29</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Georgia</vt:lpstr>
      <vt:lpstr>Trebuchet MS</vt:lpstr>
      <vt:lpstr>Wingdings 3</vt:lpstr>
      <vt:lpstr>Facet</vt:lpstr>
      <vt:lpstr>Sports Medicine Chapter -2</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Admin</cp:lastModifiedBy>
  <cp:revision>4</cp:revision>
  <dcterms:created xsi:type="dcterms:W3CDTF">2006-08-16T00:00:00Z</dcterms:created>
  <dcterms:modified xsi:type="dcterms:W3CDTF">2024-08-17T03:42:44Z</dcterms:modified>
</cp:coreProperties>
</file>