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8005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19433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5397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60296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45561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0079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313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10088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97142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37840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6357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4304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9771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637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3122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548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8387840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 -4</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rPr>
              <a:t>Padmakshan</a:t>
            </a:r>
            <a:r>
              <a:rPr lang="en-US" dirty="0" smtClean="0">
                <a:solidFill>
                  <a:srgbClr val="FF0000"/>
                </a:solidFill>
              </a:rPr>
              <a:t> </a:t>
            </a:r>
            <a:r>
              <a:rPr lang="en-US" dirty="0" err="1" smtClean="0">
                <a:solidFill>
                  <a:srgbClr val="FF0000"/>
                </a:solidFill>
              </a:rPr>
              <a:t>Padmanabhan</a:t>
            </a:r>
            <a:endParaRPr lang="en-IN" dirty="0">
              <a:solidFill>
                <a:srgbClr val="FF0000"/>
              </a:solidFill>
            </a:endParaRPr>
          </a:p>
        </p:txBody>
      </p:sp>
    </p:spTree>
    <p:extLst>
      <p:ext uri="{BB962C8B-B14F-4D97-AF65-F5344CB8AC3E}">
        <p14:creationId xmlns:p14="http://schemas.microsoft.com/office/powerpoint/2010/main" val="251481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382000" cy="4062651"/>
          </a:xfrm>
          <a:prstGeom prst="rect">
            <a:avLst/>
          </a:prstGeom>
        </p:spPr>
        <p:txBody>
          <a:bodyPr wrap="square">
            <a:spAutoFit/>
          </a:bodyPr>
          <a:lstStyle/>
          <a:p>
            <a:pPr algn="ctr"/>
            <a:r>
              <a:rPr lang="en-US" sz="2000" b="1" dirty="0" smtClean="0">
                <a:latin typeface="Georgia" pitchFamily="18" charset="0"/>
              </a:rPr>
              <a:t>INJURY OF ABDOMEN AND ITS MANAGEMENT</a:t>
            </a:r>
            <a:endParaRPr lang="en-IN" sz="2000" b="1" dirty="0" smtClean="0">
              <a:latin typeface="Georgia" pitchFamily="18" charset="0"/>
            </a:endParaRPr>
          </a:p>
          <a:p>
            <a:pPr algn="just"/>
            <a:r>
              <a:rPr lang="en-IN" sz="2000" dirty="0" smtClean="0">
                <a:latin typeface="Georgia" pitchFamily="18" charset="0"/>
              </a:rPr>
              <a:t>A abdominal strain is fairly common in athletes and active populations because this group of muscles is constantly engaged to keep the athlete’s core tight so that the athlete can perform and execute skills using his/her extremities and total body. Strong and healthy abdominal muscles only enhance an athlete’s performance. However, injure these muscles, and the athlete will have significant difficulty trying to perform</a:t>
            </a:r>
          </a:p>
          <a:p>
            <a:r>
              <a:rPr lang="en-IN" sz="2000" b="1" dirty="0" smtClean="0">
                <a:latin typeface="Georgia" pitchFamily="18" charset="0"/>
              </a:rPr>
              <a:t>Signs and symptoms</a:t>
            </a:r>
          </a:p>
          <a:p>
            <a:r>
              <a:rPr lang="en-IN" sz="2000" dirty="0" smtClean="0">
                <a:latin typeface="Georgia" pitchFamily="18" charset="0"/>
              </a:rPr>
              <a:t>Early indications of abdominal trauma include nausea, vomiting, blood in the urine, and fever. The injury may present with abdominal pain, tenderness, distension, or rigidity to the touch, and bowel sounds may be diminished or absent</a:t>
            </a:r>
            <a:r>
              <a:rPr lang="en-IN" dirty="0" smtClean="0"/>
              <a:t>.</a:t>
            </a:r>
          </a:p>
          <a:p>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82000" cy="4678204"/>
          </a:xfrm>
          <a:prstGeom prst="rect">
            <a:avLst/>
          </a:prstGeom>
        </p:spPr>
        <p:txBody>
          <a:bodyPr wrap="square">
            <a:spAutoFit/>
          </a:bodyPr>
          <a:lstStyle/>
          <a:p>
            <a:endParaRPr lang="en-IN" b="1" dirty="0" smtClean="0"/>
          </a:p>
          <a:p>
            <a:r>
              <a:rPr lang="en-IN" sz="2000" b="1" dirty="0" smtClean="0">
                <a:latin typeface="Georgia" pitchFamily="18" charset="0"/>
              </a:rPr>
              <a:t>Treatment and Return to Play</a:t>
            </a:r>
          </a:p>
          <a:p>
            <a:r>
              <a:rPr lang="en-IN" sz="2000" dirty="0" smtClean="0">
                <a:latin typeface="Georgia" pitchFamily="18" charset="0"/>
              </a:rPr>
              <a:t>Rest and ice are sufficient for most musculoskeletal abdominal injuries. Intra-abdominal injuries may require surgery, particularly for more severe traumas involving the liver, kidney, or spleen. Time to return to play varies depending on the extent of the injury.</a:t>
            </a:r>
          </a:p>
          <a:p>
            <a:endParaRPr lang="en-IN" sz="2000" b="1" dirty="0" smtClean="0">
              <a:latin typeface="Georgia" pitchFamily="18" charset="0"/>
            </a:endParaRPr>
          </a:p>
          <a:p>
            <a:r>
              <a:rPr lang="en-IN" sz="2000" dirty="0" smtClean="0">
                <a:latin typeface="Georgia" pitchFamily="18" charset="0"/>
              </a:rPr>
              <a:t>Cold therapy. Performing cold therapy as soon as possible can help to relieve bleeding, pain, and swelling. </a:t>
            </a:r>
          </a:p>
          <a:p>
            <a:r>
              <a:rPr lang="en-IN" sz="2000" dirty="0" smtClean="0">
                <a:latin typeface="Georgia" pitchFamily="18" charset="0"/>
              </a:rPr>
              <a:t>Heat therapy. Using heat therapy can help relax your muscles and relieve tension, which helps reduce pain.</a:t>
            </a:r>
          </a:p>
          <a:p>
            <a:r>
              <a:rPr lang="en-IN" sz="2000" dirty="0" smtClean="0">
                <a:latin typeface="Georgia" pitchFamily="18" charset="0"/>
              </a:rPr>
              <a:t>Over-the-counter (OTC) painkillers.</a:t>
            </a:r>
          </a:p>
          <a:p>
            <a:r>
              <a:rPr lang="en-IN" sz="2000" dirty="0" smtClean="0">
                <a:latin typeface="Georgia" pitchFamily="18" charset="0"/>
              </a:rPr>
              <a:t>Compression.  </a:t>
            </a:r>
          </a:p>
          <a:p>
            <a:r>
              <a:rPr lang="en-IN" sz="2000" dirty="0" smtClean="0">
                <a:latin typeface="Georgia" pitchFamily="18" charset="0"/>
              </a:rPr>
              <a:t>Rest. </a:t>
            </a:r>
          </a:p>
          <a:p>
            <a:r>
              <a:rPr lang="en-IN" sz="2000" dirty="0" smtClean="0">
                <a:latin typeface="Georgia" pitchFamily="18" charset="0"/>
              </a:rPr>
              <a:t>Exercise.</a:t>
            </a:r>
            <a:endParaRPr lang="en-IN" sz="2000" dirty="0">
              <a:latin typeface="Georg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8229600" cy="5940088"/>
          </a:xfrm>
          <a:prstGeom prst="rect">
            <a:avLst/>
          </a:prstGeom>
        </p:spPr>
        <p:txBody>
          <a:bodyPr wrap="square">
            <a:spAutoFit/>
          </a:bodyPr>
          <a:lstStyle/>
          <a:p>
            <a:pPr algn="ctr"/>
            <a:r>
              <a:rPr lang="en-US" b="1" dirty="0" smtClean="0">
                <a:latin typeface="Georgia" pitchFamily="18" charset="0"/>
              </a:rPr>
              <a:t>PELVIC INJURY &amp; ITS MANAGEMENT</a:t>
            </a:r>
            <a:endParaRPr lang="en-IN" b="1" dirty="0" smtClean="0">
              <a:latin typeface="Georgia" pitchFamily="18" charset="0"/>
            </a:endParaRPr>
          </a:p>
          <a:p>
            <a:pPr algn="just"/>
            <a:r>
              <a:rPr lang="en-IN" dirty="0" smtClean="0">
                <a:latin typeface="Georgia" pitchFamily="18" charset="0"/>
              </a:rPr>
              <a:t>Pelvic injuries in </a:t>
            </a:r>
            <a:r>
              <a:rPr lang="en-IN" sz="2000" dirty="0" smtClean="0">
                <a:latin typeface="Georgia" pitchFamily="18" charset="0"/>
              </a:rPr>
              <a:t>athletes are uncommon but may be seen in contact/collision and high‐energy sports. Pelvic fractures can be minor, requiring conservative treatment, or major life‐threatening events which will require rapid stabilization, intravenous fluid resuscitation, and transfer to hospital.</a:t>
            </a:r>
          </a:p>
          <a:p>
            <a:pPr algn="just"/>
            <a:r>
              <a:rPr lang="en-IN" sz="2000" dirty="0" smtClean="0">
                <a:latin typeface="Georgia" pitchFamily="18" charset="0"/>
              </a:rPr>
              <a:t>The pelvis acts as a fulcrum for the forces transmitted between the lower limb and trunk especially on twisting and turning movements while running, and in the reverse direction when kicking. Sports injuries around the pelvis are therefore common in weight-bearing sports, such as running, football, rugby, and basketball</a:t>
            </a:r>
          </a:p>
          <a:p>
            <a:pPr algn="just"/>
            <a:r>
              <a:rPr lang="en-IN" sz="2400" dirty="0" smtClean="0">
                <a:latin typeface="Georgia" pitchFamily="18" charset="0"/>
              </a:rPr>
              <a:t>Injury can occur to the various structures around the pelvis. Bone stress injuries affect the </a:t>
            </a:r>
            <a:r>
              <a:rPr lang="en-IN" sz="2400" dirty="0" err="1" smtClean="0">
                <a:latin typeface="Georgia" pitchFamily="18" charset="0"/>
              </a:rPr>
              <a:t>symphysis</a:t>
            </a:r>
            <a:r>
              <a:rPr lang="en-IN" sz="2400" dirty="0" smtClean="0">
                <a:latin typeface="Georgia" pitchFamily="18" charset="0"/>
              </a:rPr>
              <a:t> pubis, pubic </a:t>
            </a:r>
            <a:r>
              <a:rPr lang="en-IN" sz="2400" dirty="0" err="1" smtClean="0">
                <a:latin typeface="Georgia" pitchFamily="18" charset="0"/>
              </a:rPr>
              <a:t>rami</a:t>
            </a:r>
            <a:r>
              <a:rPr lang="en-IN" sz="2400" dirty="0" smtClean="0">
                <a:latin typeface="Georgia" pitchFamily="18" charset="0"/>
              </a:rPr>
              <a:t>, femoral neck, and sacrum. Stress fractures are more common in women and may occur as part of the female athlete triad where there is hypo-</a:t>
            </a:r>
            <a:r>
              <a:rPr lang="en-IN" sz="2400" dirty="0" err="1" smtClean="0">
                <a:latin typeface="Georgia" pitchFamily="18" charset="0"/>
              </a:rPr>
              <a:t>oestrogenaemia</a:t>
            </a:r>
            <a:r>
              <a:rPr lang="en-IN" sz="2400" dirty="0" smtClean="0">
                <a:latin typeface="Georgia" pitchFamily="18" charset="0"/>
              </a:rPr>
              <a:t> and low bone density</a:t>
            </a:r>
          </a:p>
          <a:p>
            <a:pPr algn="just"/>
            <a:endParaRPr lang="en-IN" dirty="0">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10600" cy="5632311"/>
          </a:xfrm>
          <a:prstGeom prst="rect">
            <a:avLst/>
          </a:prstGeom>
        </p:spPr>
        <p:txBody>
          <a:bodyPr wrap="square">
            <a:spAutoFit/>
          </a:bodyPr>
          <a:lstStyle/>
          <a:p>
            <a:pPr algn="ctr"/>
            <a:r>
              <a:rPr lang="en-US" sz="2000" b="1" dirty="0" smtClean="0">
                <a:latin typeface="Georgia" pitchFamily="18" charset="0"/>
              </a:rPr>
              <a:t>SIGN &amp; SYMPTOMS OF PELVIC INJURY</a:t>
            </a:r>
            <a:endParaRPr lang="en-IN" sz="2000" b="1" dirty="0" smtClean="0">
              <a:latin typeface="Georgia" pitchFamily="18" charset="0"/>
            </a:endParaRPr>
          </a:p>
          <a:p>
            <a:pPr algn="just"/>
            <a:r>
              <a:rPr lang="en-IN" sz="2000" dirty="0" smtClean="0">
                <a:latin typeface="Georgia" pitchFamily="18" charset="0"/>
              </a:rPr>
              <a:t>Pain is the most common symptom. However it may be referred from elsewhere, especially the lumbar spine. Pain may also originate from other systems including the reproductive organs and the gastrointestinal and urinary tracts.</a:t>
            </a:r>
          </a:p>
          <a:p>
            <a:pPr algn="just"/>
            <a:r>
              <a:rPr lang="en-IN" sz="2000" b="1" dirty="0" smtClean="0">
                <a:latin typeface="Georgia" pitchFamily="18" charset="0"/>
              </a:rPr>
              <a:t>Treatment for Hip &amp; Pelvic Fractures</a:t>
            </a:r>
            <a:endParaRPr lang="en-IN" sz="2000" dirty="0" smtClean="0">
              <a:latin typeface="Georgia" pitchFamily="18" charset="0"/>
            </a:endParaRPr>
          </a:p>
          <a:p>
            <a:pPr algn="just"/>
            <a:r>
              <a:rPr lang="en-IN" sz="2000" dirty="0" smtClean="0">
                <a:latin typeface="Georgia" pitchFamily="18" charset="0"/>
              </a:rPr>
              <a:t>Athletes should avoid all sport activities until their pain has resolved. During these periods of rest, which usually last for weeks to months, a person often loses strength, flexibility, endurance, and balance abilities. Physical therapists can help you recover from a pelvic fracture by improving your: Pain level.</a:t>
            </a:r>
          </a:p>
          <a:p>
            <a:pPr algn="just"/>
            <a:r>
              <a:rPr lang="en-IN" sz="2000" dirty="0" smtClean="0">
                <a:latin typeface="Georgia" pitchFamily="18" charset="0"/>
              </a:rPr>
              <a:t>Activity Modification. After a hip or pelvic fracture, your doctor may advise you not to put any weight on the affected hip for six weeks or more. ... </a:t>
            </a:r>
          </a:p>
          <a:p>
            <a:pPr algn="just"/>
            <a:r>
              <a:rPr lang="en-IN" sz="2000" dirty="0" smtClean="0">
                <a:latin typeface="Georgia" pitchFamily="18" charset="0"/>
              </a:rPr>
              <a:t>Electronic and Ultrasonic Bone Stimulation. Your doctor may recommend a technique called bone stimulation to help speed bone healing. ... </a:t>
            </a:r>
          </a:p>
          <a:p>
            <a:pPr algn="just"/>
            <a:r>
              <a:rPr lang="en-IN" sz="2000" dirty="0" smtClean="0">
                <a:latin typeface="Georgia" pitchFamily="18" charset="0"/>
              </a:rPr>
              <a:t>Physical Therapy. ... </a:t>
            </a:r>
          </a:p>
          <a:p>
            <a:pPr algn="just"/>
            <a:r>
              <a:rPr lang="en-IN" sz="2000" dirty="0" smtClean="0">
                <a:latin typeface="Georgia" pitchFamily="18" charset="0"/>
              </a:rPr>
              <a:t>Pain Medication.</a:t>
            </a:r>
          </a:p>
          <a:p>
            <a:pPr algn="just"/>
            <a:endParaRPr lang="en-IN" sz="20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57200"/>
            <a:ext cx="8458200" cy="6247864"/>
          </a:xfrm>
          <a:prstGeom prst="rect">
            <a:avLst/>
          </a:prstGeom>
        </p:spPr>
        <p:txBody>
          <a:bodyPr wrap="square">
            <a:spAutoFit/>
          </a:bodyPr>
          <a:lstStyle/>
          <a:p>
            <a:pPr algn="ctr"/>
            <a:r>
              <a:rPr lang="en-US" sz="2000" b="1" dirty="0" smtClean="0">
                <a:latin typeface="Georgia" pitchFamily="18" charset="0"/>
              </a:rPr>
              <a:t>UPPER &amp;LOWER LIMBS INJURY &amp;ITS MANAGEMENT</a:t>
            </a:r>
            <a:endParaRPr lang="en-IN" sz="2000" b="1" dirty="0" smtClean="0">
              <a:latin typeface="Georgia" pitchFamily="18" charset="0"/>
            </a:endParaRPr>
          </a:p>
          <a:p>
            <a:pPr algn="just"/>
            <a:r>
              <a:rPr lang="en-IN" sz="2000" dirty="0" smtClean="0">
                <a:latin typeface="Georgia" pitchFamily="18" charset="0"/>
              </a:rPr>
              <a:t>Lower limb injuries are by far the most common injuries occurring in sports more so in all outdoor games. It is important to have a thorough knowledge of these injuries as also the anatomical structures involved in different types of injuries. Football, hockey, baseball, lawn tennis, badminton, volleyball, </a:t>
            </a:r>
            <a:r>
              <a:rPr lang="en-IN" sz="2000" dirty="0" err="1" smtClean="0">
                <a:latin typeface="Georgia" pitchFamily="18" charset="0"/>
              </a:rPr>
              <a:t>kabaddi</a:t>
            </a:r>
            <a:r>
              <a:rPr lang="en-IN" sz="2000" dirty="0" smtClean="0">
                <a:latin typeface="Georgia" pitchFamily="18" charset="0"/>
              </a:rPr>
              <a:t>, </a:t>
            </a:r>
            <a:r>
              <a:rPr lang="en-IN" sz="2000" dirty="0" err="1" smtClean="0">
                <a:latin typeface="Georgia" pitchFamily="18" charset="0"/>
              </a:rPr>
              <a:t>kho-kho</a:t>
            </a:r>
            <a:r>
              <a:rPr lang="en-IN" sz="2000" dirty="0" smtClean="0">
                <a:latin typeface="Georgia" pitchFamily="18" charset="0"/>
              </a:rPr>
              <a:t> and all sprinting events including long and high jumps as also all throwing events like discuss and javelin cause a number of limb injuries, which need to be attended urgently and dealt in the most advanced scientific manner, so that recovery of the sports person is quick and complete.</a:t>
            </a:r>
          </a:p>
          <a:p>
            <a:pPr algn="just"/>
            <a:r>
              <a:rPr lang="en-GB" sz="2000" b="1" i="1" dirty="0" smtClean="0">
                <a:latin typeface="Georgia" pitchFamily="18" charset="0"/>
              </a:rPr>
              <a:t>1.CRAMPS</a:t>
            </a:r>
            <a:r>
              <a:rPr lang="en-GB" sz="2000" dirty="0" smtClean="0">
                <a:latin typeface="Georgia" pitchFamily="18" charset="0"/>
              </a:rPr>
              <a:t>: They are due to a deficiency of vitamin E. Stretching the affected muscle, drinking  plenty of water with salt content will clear it</a:t>
            </a:r>
          </a:p>
          <a:p>
            <a:r>
              <a:rPr lang="en-GB" sz="2000" b="1" i="1" dirty="0" smtClean="0">
                <a:latin typeface="Georgia" pitchFamily="18" charset="0"/>
              </a:rPr>
              <a:t>2.OPEN WOUND </a:t>
            </a:r>
            <a:endParaRPr lang="en-IN" sz="2000" b="1" dirty="0" smtClean="0">
              <a:latin typeface="Georgia" pitchFamily="18" charset="0"/>
            </a:endParaRPr>
          </a:p>
          <a:p>
            <a:pPr lvl="0"/>
            <a:r>
              <a:rPr lang="en-GB" sz="2000" dirty="0" smtClean="0">
                <a:latin typeface="Georgia" pitchFamily="18" charset="0"/>
              </a:rPr>
              <a:t>Stop Bleeding:	Direct Pressure with gauze (if available)</a:t>
            </a:r>
            <a:endParaRPr lang="en-IN" sz="2000" dirty="0" smtClean="0">
              <a:latin typeface="Georgia" pitchFamily="18" charset="0"/>
            </a:endParaRPr>
          </a:p>
          <a:p>
            <a:pPr lvl="0"/>
            <a:r>
              <a:rPr lang="en-GB" sz="2000" dirty="0" smtClean="0">
                <a:latin typeface="Georgia" pitchFamily="18" charset="0"/>
              </a:rPr>
              <a:t>Stack gauze, do not remove </a:t>
            </a:r>
            <a:r>
              <a:rPr lang="en-GB" sz="2000" dirty="0" err="1" smtClean="0">
                <a:latin typeface="Georgia" pitchFamily="18" charset="0"/>
              </a:rPr>
              <a:t>it.Pressure</a:t>
            </a:r>
            <a:r>
              <a:rPr lang="en-GB" sz="2000" dirty="0" smtClean="0">
                <a:latin typeface="Georgia" pitchFamily="18" charset="0"/>
              </a:rPr>
              <a:t> points in severe cases (arteries)</a:t>
            </a:r>
            <a:endParaRPr lang="en-IN" sz="2000" dirty="0" smtClean="0">
              <a:latin typeface="Georgia" pitchFamily="18" charset="0"/>
            </a:endParaRPr>
          </a:p>
          <a:p>
            <a:pPr lvl="0"/>
            <a:r>
              <a:rPr lang="en-GB" sz="2000" dirty="0" smtClean="0">
                <a:latin typeface="Georgia" pitchFamily="18" charset="0"/>
              </a:rPr>
              <a:t>Clean with soap and water, irrigate with water, 5 min if possible</a:t>
            </a:r>
            <a:endParaRPr lang="en-IN" sz="2000" dirty="0" smtClean="0">
              <a:latin typeface="Georgia" pitchFamily="18" charset="0"/>
            </a:endParaRPr>
          </a:p>
          <a:p>
            <a:pPr lvl="0"/>
            <a:r>
              <a:rPr lang="en-GB" sz="2000" dirty="0" smtClean="0">
                <a:latin typeface="Georgia" pitchFamily="18" charset="0"/>
              </a:rPr>
              <a:t>Ointment (</a:t>
            </a:r>
            <a:r>
              <a:rPr lang="en-GB" sz="2000" dirty="0" err="1" smtClean="0">
                <a:latin typeface="Georgia" pitchFamily="18" charset="0"/>
              </a:rPr>
              <a:t>neosporin</a:t>
            </a:r>
            <a:r>
              <a:rPr lang="en-GB" sz="2000" dirty="0" smtClean="0">
                <a:latin typeface="Georgia" pitchFamily="18" charset="0"/>
              </a:rPr>
              <a:t>, triple antibiotic, etc.)</a:t>
            </a:r>
            <a:endParaRPr lang="en-IN" sz="2000" dirty="0" smtClean="0">
              <a:latin typeface="Georgia" pitchFamily="18" charset="0"/>
            </a:endParaRPr>
          </a:p>
          <a:p>
            <a:pPr lvl="0"/>
            <a:r>
              <a:rPr lang="en-GB" sz="2000" dirty="0" smtClean="0">
                <a:latin typeface="Georgia" pitchFamily="18" charset="0"/>
              </a:rPr>
              <a:t>Cover with band-aid or other non stick product.</a:t>
            </a:r>
          </a:p>
          <a:p>
            <a:pPr algn="just"/>
            <a:endParaRPr lang="en-IN" sz="2000" dirty="0" smtClean="0">
              <a:latin typeface="Georgia" pitchFamily="18" charset="0"/>
            </a:endParaRPr>
          </a:p>
          <a:p>
            <a:pPr algn="just"/>
            <a:endParaRPr lang="en-IN" sz="2000" dirty="0">
              <a:latin typeface="Georg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57200"/>
            <a:ext cx="8229600" cy="5940088"/>
          </a:xfrm>
          <a:prstGeom prst="rect">
            <a:avLst/>
          </a:prstGeom>
        </p:spPr>
        <p:txBody>
          <a:bodyPr wrap="square">
            <a:spAutoFit/>
          </a:bodyPr>
          <a:lstStyle/>
          <a:p>
            <a:pPr lvl="0" algn="just" fontAlgn="base">
              <a:spcBef>
                <a:spcPct val="0"/>
              </a:spcBef>
              <a:spcAft>
                <a:spcPct val="0"/>
              </a:spcAft>
            </a:pPr>
            <a:r>
              <a:rPr lang="en-GB" sz="2000" b="1" i="1" dirty="0" smtClean="0">
                <a:latin typeface="Georgia" pitchFamily="18" charset="0"/>
                <a:ea typeface="Times New Roman" pitchFamily="18" charset="0"/>
                <a:cs typeface="Arial" pitchFamily="34" charset="0"/>
              </a:rPr>
              <a:t>3.ANKLE SPRAIN</a:t>
            </a:r>
            <a:endParaRPr lang="en-GB" sz="2000" dirty="0" smtClean="0">
              <a:latin typeface="Georgia" pitchFamily="18" charset="0"/>
              <a:cs typeface="Arial" pitchFamily="34" charset="0"/>
            </a:endParaRPr>
          </a:p>
          <a:p>
            <a:pPr lvl="0" algn="just" eaLnBrk="0" fontAlgn="base" hangingPunct="0">
              <a:spcBef>
                <a:spcPct val="0"/>
              </a:spcBef>
              <a:spcAft>
                <a:spcPct val="0"/>
              </a:spcAft>
            </a:pPr>
            <a:r>
              <a:rPr lang="en-GB" sz="2000" dirty="0" smtClean="0">
                <a:latin typeface="Georgia" pitchFamily="18" charset="0"/>
                <a:ea typeface="Times New Roman" pitchFamily="18" charset="0"/>
                <a:cs typeface="Arial" pitchFamily="34" charset="0"/>
              </a:rPr>
              <a:t>It occurs when the foot turn inward and this turning stretches or tears the relatively weak ligaments on the outside of the ankle.</a:t>
            </a:r>
            <a:endParaRPr lang="en-GB" sz="2000" dirty="0" smtClean="0">
              <a:latin typeface="Georgia" pitchFamily="18" charset="0"/>
              <a:cs typeface="Arial" pitchFamily="34" charset="0"/>
            </a:endParaRPr>
          </a:p>
          <a:p>
            <a:pPr lvl="0" algn="just" eaLnBrk="0" fontAlgn="base" hangingPunct="0">
              <a:spcBef>
                <a:spcPct val="0"/>
              </a:spcBef>
              <a:spcAft>
                <a:spcPct val="0"/>
              </a:spcAft>
            </a:pPr>
            <a:r>
              <a:rPr lang="en-GB" sz="2000" dirty="0" smtClean="0">
                <a:latin typeface="Georgia" pitchFamily="18" charset="0"/>
                <a:ea typeface="Times New Roman" pitchFamily="18" charset="0"/>
                <a:cs typeface="Arial" pitchFamily="34" charset="0"/>
              </a:rPr>
              <a:t>It is important to exercise to prevent loss of flexibility and strength and re-injury. A high ankle sprain is slower to heal and should be seen by a doctor to make sure the bones in the lower leg did nor separate. One way to recognise a high ankle sprain is that this sprain usually causes tenderness above the ankle</a:t>
            </a:r>
            <a:r>
              <a:rPr lang="en-GB" dirty="0" smtClean="0">
                <a:latin typeface="Georgia" pitchFamily="18" charset="0"/>
                <a:ea typeface="Times New Roman" pitchFamily="18" charset="0"/>
                <a:cs typeface="Arial" pitchFamily="34" charset="0"/>
              </a:rPr>
              <a:t>.</a:t>
            </a:r>
          </a:p>
          <a:p>
            <a:pPr lvl="0" algn="just" eaLnBrk="0" fontAlgn="base" hangingPunct="0">
              <a:spcBef>
                <a:spcPct val="0"/>
              </a:spcBef>
              <a:spcAft>
                <a:spcPct val="0"/>
              </a:spcAft>
            </a:pPr>
            <a:r>
              <a:rPr lang="en-GB" sz="2000" b="1" i="1" dirty="0" smtClean="0">
                <a:latin typeface="Georgia" pitchFamily="18" charset="0"/>
                <a:ea typeface="Times New Roman" pitchFamily="18" charset="0"/>
                <a:cs typeface="Arial" pitchFamily="34" charset="0"/>
              </a:rPr>
              <a:t>4.GROIN PULL</a:t>
            </a:r>
            <a:r>
              <a:rPr lang="en-GB" sz="2000" dirty="0" smtClean="0">
                <a:latin typeface="Georgia" pitchFamily="18" charset="0"/>
                <a:ea typeface="Times New Roman" pitchFamily="18" charset="0"/>
                <a:cs typeface="Arial" pitchFamily="34" charset="0"/>
              </a:rPr>
              <a:t>: Pushing off in a side to side motion causes strain of the inner thigh muscle or groin. Compression, ice and rest will heal most groin injuries. Returning to full activity too quickly can aggravate a groin pull or turn into a long term problem. Any groin pull that has significant swelling should be seen to early by a doctor.</a:t>
            </a:r>
          </a:p>
          <a:p>
            <a:pPr lvl="0" algn="just" eaLnBrk="0" fontAlgn="base" hangingPunct="0">
              <a:spcBef>
                <a:spcPct val="0"/>
              </a:spcBef>
              <a:spcAft>
                <a:spcPct val="0"/>
              </a:spcAft>
            </a:pPr>
            <a:r>
              <a:rPr lang="en-GB" sz="2000" b="1" i="1" dirty="0" smtClean="0">
                <a:latin typeface="Georgia" pitchFamily="18" charset="0"/>
              </a:rPr>
              <a:t>5.HAMSTRING STRAIN</a:t>
            </a:r>
            <a:r>
              <a:rPr lang="en-GB" sz="2000" dirty="0" smtClean="0">
                <a:latin typeface="Georgia" pitchFamily="18" charset="0"/>
              </a:rPr>
              <a:t>: Three muscles in the back of the thigh form the hamstring. The hamstring can be over stretched by movement such as hurdling or kicking the leg out sharply when running . Hamstring injuries are slow to heal because of the constant stress applied to the injured tissues from walking. Complete healing can take place over 6 to 12 months.</a:t>
            </a:r>
            <a:endParaRPr lang="en-GB" sz="2000" dirty="0" smtClean="0">
              <a:latin typeface="Georgia" pitchFamily="18"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458200" cy="4985980"/>
          </a:xfrm>
          <a:prstGeom prst="rect">
            <a:avLst/>
          </a:prstGeom>
        </p:spPr>
        <p:txBody>
          <a:bodyPr wrap="square">
            <a:spAutoFit/>
          </a:bodyPr>
          <a:lstStyle/>
          <a:p>
            <a:pPr algn="just"/>
            <a:r>
              <a:rPr lang="en-GB" b="1" i="1" dirty="0" smtClean="0">
                <a:latin typeface="Georgia" pitchFamily="18" charset="0"/>
                <a:ea typeface="Times New Roman" pitchFamily="18" charset="0"/>
                <a:cs typeface="Arial" pitchFamily="34" charset="0"/>
              </a:rPr>
              <a:t>6.SHIN SPLINT</a:t>
            </a:r>
            <a:r>
              <a:rPr lang="en-GB" dirty="0" smtClean="0">
                <a:latin typeface="Georgia" pitchFamily="18" charset="0"/>
                <a:ea typeface="Times New Roman" pitchFamily="18" charset="0"/>
                <a:cs typeface="Arial" pitchFamily="34" charset="0"/>
              </a:rPr>
              <a:t> :  Pain down the front of the lower legs are commonly called shin </a:t>
            </a:r>
            <a:r>
              <a:rPr lang="en-GB" sz="2000" dirty="0" smtClean="0">
                <a:latin typeface="Georgia" pitchFamily="18" charset="0"/>
                <a:ea typeface="Times New Roman" pitchFamily="18" charset="0"/>
                <a:cs typeface="Arial" pitchFamily="34" charset="0"/>
              </a:rPr>
              <a:t>splints. They are most often brought about by running, especially when starting a more strenuous training program like long runs on paved roads. It also due to tight posthumous muscle imbalance, improper shoes and over training  Rest, ice and over the counter pain medicine are the mainstays of treatment. This is commonly a stress fracture but you should see a doctor as it could be a small break in the shin bone. Stress fractures require prolonged rest, usually a month or more, to heal. Another remedy to overcome this is training slightly </a:t>
            </a:r>
            <a:r>
              <a:rPr lang="en-GB" sz="2000" dirty="0" smtClean="0">
                <a:ea typeface="Times New Roman" pitchFamily="18" charset="0"/>
                <a:cs typeface="Arial" pitchFamily="34" charset="0"/>
              </a:rPr>
              <a:t>–</a:t>
            </a:r>
            <a:r>
              <a:rPr lang="en-GB" sz="2000" dirty="0" smtClean="0">
                <a:latin typeface="Georgia" pitchFamily="18" charset="0"/>
                <a:ea typeface="Times New Roman" pitchFamily="18" charset="0"/>
                <a:cs typeface="Arial" pitchFamily="34" charset="0"/>
              </a:rPr>
              <a:t> maintaining fitness, swimming, etc.</a:t>
            </a:r>
          </a:p>
          <a:p>
            <a:pPr algn="just"/>
            <a:r>
              <a:rPr lang="en-GB" sz="2000" b="1" i="1" dirty="0" smtClean="0">
                <a:latin typeface="Georgia" pitchFamily="18" charset="0"/>
                <a:ea typeface="Times New Roman" pitchFamily="18" charset="0"/>
                <a:cs typeface="Arial" pitchFamily="34" charset="0"/>
              </a:rPr>
              <a:t>7.KNEE INJURY (ACL)</a:t>
            </a:r>
            <a:r>
              <a:rPr lang="en-GB" sz="2000" dirty="0" smtClean="0">
                <a:latin typeface="Georgia" pitchFamily="18" charset="0"/>
                <a:ea typeface="Times New Roman" pitchFamily="18" charset="0"/>
                <a:cs typeface="Arial" pitchFamily="34" charset="0"/>
              </a:rPr>
              <a:t> : The anterior </a:t>
            </a:r>
            <a:r>
              <a:rPr lang="en-GB" sz="2000" dirty="0" err="1" smtClean="0">
                <a:latin typeface="Georgia" pitchFamily="18" charset="0"/>
                <a:ea typeface="Times New Roman" pitchFamily="18" charset="0"/>
                <a:cs typeface="Arial" pitchFamily="34" charset="0"/>
              </a:rPr>
              <a:t>cruciate</a:t>
            </a:r>
            <a:r>
              <a:rPr lang="en-GB" sz="2000" dirty="0" smtClean="0">
                <a:latin typeface="Georgia" pitchFamily="18" charset="0"/>
                <a:ea typeface="Times New Roman" pitchFamily="18" charset="0"/>
                <a:cs typeface="Arial" pitchFamily="34" charset="0"/>
              </a:rPr>
              <a:t> ligament t(ACL) holds the leg bone to the knee. Sudden cuts or stops or getting hit from the side can strain or tear the ACL. A complete tear can make the dreaded “pop” sound. You must see a doctor if you suspect an injury of the ACL. It is one of the most common and severe sports injuries. A completely torn ACL requires surgery in individuals who wish to remain physically active.</a:t>
            </a:r>
            <a:endParaRPr lang="en-IN" sz="2000" dirty="0">
              <a:latin typeface="Georg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82000" cy="4708981"/>
          </a:xfrm>
          <a:prstGeom prst="rect">
            <a:avLst/>
          </a:prstGeom>
        </p:spPr>
        <p:txBody>
          <a:bodyPr wrap="square">
            <a:spAutoFit/>
          </a:bodyPr>
          <a:lstStyle/>
          <a:p>
            <a:pPr algn="just"/>
            <a:r>
              <a:rPr lang="en-GB" sz="2000" b="1" i="1" dirty="0" smtClean="0">
                <a:latin typeface="Georgia" pitchFamily="18" charset="0"/>
                <a:ea typeface="Times New Roman" pitchFamily="18" charset="0"/>
                <a:cs typeface="Arial" pitchFamily="34" charset="0"/>
              </a:rPr>
              <a:t>8.KNEE INURY (</a:t>
            </a:r>
            <a:r>
              <a:rPr lang="en-GB" sz="2000" b="1" i="1" dirty="0" err="1" smtClean="0">
                <a:latin typeface="Georgia" pitchFamily="18" charset="0"/>
                <a:ea typeface="Times New Roman" pitchFamily="18" charset="0"/>
                <a:cs typeface="Arial" pitchFamily="34" charset="0"/>
              </a:rPr>
              <a:t>Patello</a:t>
            </a:r>
            <a:r>
              <a:rPr lang="en-GB" sz="2000" b="1" i="1" dirty="0" smtClean="0">
                <a:latin typeface="Georgia" pitchFamily="18" charset="0"/>
                <a:ea typeface="Times New Roman" pitchFamily="18" charset="0"/>
                <a:cs typeface="Arial" pitchFamily="34" charset="0"/>
              </a:rPr>
              <a:t> Femoral Syndrome)</a:t>
            </a:r>
            <a:r>
              <a:rPr lang="en-GB" sz="2000" dirty="0" smtClean="0">
                <a:latin typeface="Georgia" pitchFamily="18" charset="0"/>
                <a:ea typeface="Times New Roman" pitchFamily="18" charset="0"/>
                <a:cs typeface="Arial" pitchFamily="34" charset="0"/>
              </a:rPr>
              <a:t> : It is the result of repeated movement of your kneecap (patella) against your thigh bone (femur), which can damage the tissue under the knee cap. Patience is the key to treatment. Knee pain can take up 6 weeks to clear up. It is important to continue low impact exercises during this time. Working out the quadriceps can also relieve pain.</a:t>
            </a:r>
          </a:p>
          <a:p>
            <a:pPr algn="just"/>
            <a:r>
              <a:rPr lang="en-GB" sz="2000" b="1" i="1" dirty="0" smtClean="0">
                <a:latin typeface="Georgia" pitchFamily="18" charset="0"/>
                <a:ea typeface="Times New Roman" pitchFamily="18" charset="0"/>
                <a:cs typeface="Arial" pitchFamily="34" charset="0"/>
              </a:rPr>
              <a:t>9.TENNIS ELBOW</a:t>
            </a:r>
            <a:r>
              <a:rPr lang="en-GB" sz="2000" dirty="0" smtClean="0">
                <a:latin typeface="Georgia" pitchFamily="18" charset="0"/>
                <a:ea typeface="Times New Roman" pitchFamily="18" charset="0"/>
                <a:cs typeface="Arial" pitchFamily="34" charset="0"/>
              </a:rPr>
              <a:t>:  It is due to repetitive use of the elbow -  playing tennis or golf regularly can irritate or make tiny tears in the elbow’s tendon. </a:t>
            </a:r>
            <a:r>
              <a:rPr lang="en-GB" sz="2000" dirty="0" err="1" smtClean="0">
                <a:latin typeface="Georgia" pitchFamily="18" charset="0"/>
                <a:ea typeface="Times New Roman" pitchFamily="18" charset="0"/>
                <a:cs typeface="Arial" pitchFamily="34" charset="0"/>
              </a:rPr>
              <a:t>Epicondylitis</a:t>
            </a:r>
            <a:r>
              <a:rPr lang="en-GB" sz="2000" dirty="0" smtClean="0">
                <a:latin typeface="Georgia" pitchFamily="18" charset="0"/>
                <a:ea typeface="Times New Roman" pitchFamily="18" charset="0"/>
                <a:cs typeface="Arial" pitchFamily="34" charset="0"/>
              </a:rPr>
              <a:t> or tennis elbow, is most common in 30 - 60 years olds and usually involves the outside of the elbow. Rest and stopping the  swinging activity will improve the condition and decrease the pain.</a:t>
            </a:r>
          </a:p>
          <a:p>
            <a:pPr lvl="0" algn="just"/>
            <a:r>
              <a:rPr lang="en-GB" sz="2000" b="1" dirty="0" smtClean="0">
                <a:latin typeface="Georgia" pitchFamily="18" charset="0"/>
                <a:ea typeface="Times New Roman" pitchFamily="18" charset="0"/>
                <a:cs typeface="Arial" pitchFamily="34" charset="0"/>
              </a:rPr>
              <a:t>10.FATIGUE</a:t>
            </a:r>
            <a:r>
              <a:rPr lang="en-GB" sz="2000" dirty="0" smtClean="0">
                <a:latin typeface="Georgia" pitchFamily="18" charset="0"/>
                <a:ea typeface="Times New Roman" pitchFamily="18" charset="0"/>
                <a:cs typeface="Arial" pitchFamily="34" charset="0"/>
              </a:rPr>
              <a:t>: Failure to sustain expected or required muscular force, because of  exhaustion after normal activities</a:t>
            </a:r>
            <a:endParaRPr lang="en-IN" sz="2000" dirty="0" smtClean="0">
              <a:latin typeface="Georgia" pitchFamily="18" charset="0"/>
            </a:endParaRPr>
          </a:p>
          <a:p>
            <a:pPr algn="just"/>
            <a:endParaRPr lang="en-GB" sz="2000" dirty="0" smtClean="0">
              <a:latin typeface="Georgia" pitchFamily="18" charset="0"/>
              <a:ea typeface="Times New Roman" pitchFamily="18" charset="0"/>
              <a:cs typeface="Arial" pitchFamily="34" charset="0"/>
            </a:endParaRPr>
          </a:p>
          <a:p>
            <a:pPr algn="just"/>
            <a:endParaRPr lang="en-IN" sz="2000" dirty="0">
              <a:latin typeface="Georgia" pitchFamily="18"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TotalTime>
  <Words>1360</Words>
  <Application>Microsoft Office PowerPoint</Application>
  <PresentationFormat>On-screen Show (4:3)</PresentationFormat>
  <Paragraphs>47</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Georgia</vt:lpstr>
      <vt:lpstr>Times New Roman</vt:lpstr>
      <vt:lpstr>Trebuchet MS</vt:lpstr>
      <vt:lpstr>Wingdings 3</vt:lpstr>
      <vt:lpstr>Facet</vt:lpstr>
      <vt:lpstr>Sports Medicine Chapter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cp:lastModifiedBy>
  <cp:revision>3</cp:revision>
  <dcterms:created xsi:type="dcterms:W3CDTF">2006-08-16T00:00:00Z</dcterms:created>
  <dcterms:modified xsi:type="dcterms:W3CDTF">2024-08-17T03:45:34Z</dcterms:modified>
</cp:coreProperties>
</file>