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65" r:id="rId2"/>
    <p:sldId id="256" r:id="rId3"/>
    <p:sldId id="266" r:id="rId4"/>
    <p:sldId id="257" r:id="rId5"/>
    <p:sldId id="269" r:id="rId6"/>
    <p:sldId id="268" r:id="rId7"/>
    <p:sldId id="267" r:id="rId8"/>
    <p:sldId id="259" r:id="rId9"/>
    <p:sldId id="260" r:id="rId10"/>
    <p:sldId id="261" r:id="rId11"/>
    <p:sldId id="258" r:id="rId12"/>
    <p:sldId id="262"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876"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E4A5B6A-4F59-4308-BFCA-92C542C75417}" type="datetimeFigureOut">
              <a:rPr lang="en-IN" smtClean="0"/>
              <a:t>15-01-2023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0D2327D-3467-45BD-A3CB-D5AD510971CD}"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76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4A5B6A-4F59-4308-BFCA-92C542C75417}" type="datetimeFigureOut">
              <a:rPr lang="en-IN" smtClean="0"/>
              <a:t>15-01-2023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1614828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4A5B6A-4F59-4308-BFCA-92C542C75417}" type="datetimeFigureOut">
              <a:rPr lang="en-IN" smtClean="0"/>
              <a:t>15-01-2023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0D2327D-3467-45BD-A3CB-D5AD510971CD}" type="slidenum">
              <a:rPr lang="en-IN" smtClean="0"/>
              <a:t>‹#›</a:t>
            </a:fld>
            <a:endParaRPr lang="en-IN"/>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85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4A5B6A-4F59-4308-BFCA-92C542C75417}" type="datetimeFigureOut">
              <a:rPr lang="en-IN" smtClean="0"/>
              <a:t>15-01-2023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1847378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E4A5B6A-4F59-4308-BFCA-92C542C75417}" type="datetimeFigureOut">
              <a:rPr lang="en-IN" smtClean="0"/>
              <a:t>15-01-2023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0D2327D-3467-45BD-A3CB-D5AD510971CD}"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030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4A5B6A-4F59-4308-BFCA-92C542C75417}" type="datetimeFigureOut">
              <a:rPr lang="en-IN" smtClean="0"/>
              <a:t>15-01-2023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104911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4A5B6A-4F59-4308-BFCA-92C542C75417}" type="datetimeFigureOut">
              <a:rPr lang="en-IN" smtClean="0"/>
              <a:t>15-01-2023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15763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4A5B6A-4F59-4308-BFCA-92C542C75417}" type="datetimeFigureOut">
              <a:rPr lang="en-IN" smtClean="0"/>
              <a:t>15-01-2023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311154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A5B6A-4F59-4308-BFCA-92C542C75417}" type="datetimeFigureOut">
              <a:rPr lang="en-IN" smtClean="0"/>
              <a:t>15-01-2023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1246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E4A5B6A-4F59-4308-BFCA-92C542C75417}" type="datetimeFigureOut">
              <a:rPr lang="en-IN" smtClean="0"/>
              <a:t>15-01-2023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0D2327D-3467-45BD-A3CB-D5AD510971CD}" type="slidenum">
              <a:rPr lang="en-IN" smtClean="0"/>
              <a:t>‹#›</a:t>
            </a:fld>
            <a:endParaRPr lang="en-IN"/>
          </a:p>
        </p:txBody>
      </p:sp>
    </p:spTree>
    <p:extLst>
      <p:ext uri="{BB962C8B-B14F-4D97-AF65-F5344CB8AC3E}">
        <p14:creationId xmlns:p14="http://schemas.microsoft.com/office/powerpoint/2010/main" val="2477891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E4A5B6A-4F59-4308-BFCA-92C542C75417}" type="datetimeFigureOut">
              <a:rPr lang="en-IN" smtClean="0"/>
              <a:t>15-01-2023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0D2327D-3467-45BD-A3CB-D5AD510971CD}"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793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E4A5B6A-4F59-4308-BFCA-92C542C75417}" type="datetimeFigureOut">
              <a:rPr lang="en-IN" smtClean="0"/>
              <a:t>15-01-2023</a:t>
            </a:fld>
            <a:endParaRPr lang="en-IN"/>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IN"/>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0D2327D-3467-45BD-A3CB-D5AD510971CD}" type="slidenum">
              <a:rPr lang="en-IN" smtClean="0"/>
              <a:t>‹#›</a:t>
            </a:fld>
            <a:endParaRPr lang="en-IN"/>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27134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226300"/>
          </a:xfrm>
          <a:prstGeom prst="rect">
            <a:avLst/>
          </a:prstGeom>
        </p:spPr>
      </p:pic>
    </p:spTree>
    <p:extLst>
      <p:ext uri="{BB962C8B-B14F-4D97-AF65-F5344CB8AC3E}">
        <p14:creationId xmlns:p14="http://schemas.microsoft.com/office/powerpoint/2010/main" val="3919431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4883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25" y="99837"/>
            <a:ext cx="11734800" cy="6555641"/>
          </a:xfrm>
          <a:prstGeom prst="rect">
            <a:avLst/>
          </a:prstGeom>
        </p:spPr>
        <p:txBody>
          <a:bodyPr wrap="square">
            <a:spAutoFit/>
          </a:bodyPr>
          <a:lstStyle/>
          <a:p>
            <a:pPr algn="just"/>
            <a:r>
              <a:rPr lang="en-IN" sz="2800" dirty="0" smtClean="0"/>
              <a:t>Aims</a:t>
            </a:r>
          </a:p>
          <a:p>
            <a:pPr algn="just"/>
            <a:r>
              <a:rPr lang="en-IN" sz="2800" dirty="0" smtClean="0"/>
              <a:t>    The aims of physical education are to enable the student to: appreciate and understand the value of physical education and its relationship to a healthy, active lifestyle work to their optimal level of physical fitness become aware of movement as a creative medium connected to communication, expression and aesthetic appreciation develop the motor skills necessary to participate successfully in a variety of physical activities experience enjoyment and satisfaction through physical activity develop social skills that demonstrate the importance of teamwork and cooperation in group activities demonstrate a high level of interest and personal engagement showing initiative, enthusiasm and commitment show knowledge and understanding in a variety of physical activities and evaluate their own and others’ performances demonstrate the ability to critically reflect upon physical activity in both a local and intercultural context demonstrate the ability and enthusiasm to pass on to others in the community the knowledge, skills and techniques that have been learned.</a:t>
            </a:r>
          </a:p>
        </p:txBody>
      </p:sp>
    </p:spTree>
    <p:extLst>
      <p:ext uri="{BB962C8B-B14F-4D97-AF65-F5344CB8AC3E}">
        <p14:creationId xmlns:p14="http://schemas.microsoft.com/office/powerpoint/2010/main" val="1589392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975" y="295275"/>
            <a:ext cx="11868150" cy="6278642"/>
          </a:xfrm>
          <a:prstGeom prst="rect">
            <a:avLst/>
          </a:prstGeom>
        </p:spPr>
        <p:txBody>
          <a:bodyPr wrap="square">
            <a:spAutoFit/>
          </a:bodyPr>
          <a:lstStyle/>
          <a:p>
            <a:r>
              <a:rPr lang="en-IN" sz="2800" dirty="0"/>
              <a:t>Objectives                                                                    </a:t>
            </a:r>
          </a:p>
          <a:p>
            <a:r>
              <a:rPr lang="en-IN" sz="2800" dirty="0"/>
              <a:t>The objectives of any MYP subject and of the personal project state the specific targets set for learning in the subject. They define what the learner will be able to do, or do better, as a result of studying the subject. The objectives of MYP physical education are split into five sub-groups that correlate with the final assessment criteria. </a:t>
            </a:r>
          </a:p>
          <a:p>
            <a:endParaRPr lang="en-IN" sz="1400" dirty="0"/>
          </a:p>
          <a:p>
            <a:pPr marL="342900" indent="-342900">
              <a:buAutoNum type="alphaUcPeriod"/>
            </a:pPr>
            <a:r>
              <a:rPr lang="en-IN" sz="2800" dirty="0"/>
              <a:t>Knowledge and Understanding At the end of the course students should be able to</a:t>
            </a:r>
            <a:r>
              <a:rPr lang="en-IN" sz="2800" dirty="0" smtClean="0"/>
              <a:t>: demonstrate </a:t>
            </a:r>
            <a:r>
              <a:rPr lang="en-IN" sz="2800" dirty="0"/>
              <a:t>an understanding of the principles and concepts related to a variety of physical activities understand the importance of physical activity to a healthy lifestyle recall and understand the various components that contribute to health-related fitness.</a:t>
            </a:r>
          </a:p>
          <a:p>
            <a:pPr marL="342900" indent="-342900">
              <a:buAutoNum type="alphaUcPeriod"/>
            </a:pPr>
            <a:endParaRPr lang="en-IN" sz="1600" dirty="0"/>
          </a:p>
          <a:p>
            <a:pPr marL="342900" indent="-342900">
              <a:buAutoNum type="alphaUcPeriod"/>
            </a:pPr>
            <a:r>
              <a:rPr lang="en-IN" sz="2800" dirty="0"/>
              <a:t>Movement Composition At the end of the course students should be able to compose and communicate meaning and ideas through movement.</a:t>
            </a:r>
          </a:p>
        </p:txBody>
      </p:sp>
    </p:spTree>
    <p:extLst>
      <p:ext uri="{BB962C8B-B14F-4D97-AF65-F5344CB8AC3E}">
        <p14:creationId xmlns:p14="http://schemas.microsoft.com/office/powerpoint/2010/main" val="39920697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240" y="364944"/>
            <a:ext cx="11715184" cy="6124754"/>
          </a:xfrm>
          <a:prstGeom prst="rect">
            <a:avLst/>
          </a:prstGeom>
        </p:spPr>
        <p:txBody>
          <a:bodyPr wrap="square">
            <a:spAutoFit/>
          </a:bodyPr>
          <a:lstStyle/>
          <a:p>
            <a:pPr marL="342900" indent="-342900">
              <a:buFont typeface="+mj-lt"/>
              <a:buAutoNum type="alphaUcPeriod" startAt="3"/>
            </a:pPr>
            <a:r>
              <a:rPr lang="en-IN" sz="2400" dirty="0" smtClean="0"/>
              <a:t>Performance </a:t>
            </a:r>
            <a:r>
              <a:rPr lang="en-IN" sz="2400" dirty="0"/>
              <a:t>and </a:t>
            </a:r>
            <a:r>
              <a:rPr lang="en-IN" sz="2400" dirty="0" smtClean="0"/>
              <a:t>Application At </a:t>
            </a:r>
            <a:r>
              <a:rPr lang="en-IN" sz="2400" dirty="0"/>
              <a:t>the end of the course students should be able to</a:t>
            </a:r>
            <a:r>
              <a:rPr lang="en-IN" sz="2400" dirty="0" smtClean="0"/>
              <a:t>: display </a:t>
            </a:r>
            <a:r>
              <a:rPr lang="en-IN" sz="2400" dirty="0"/>
              <a:t>acquired motor skills necessary to perform a variety of physical </a:t>
            </a:r>
            <a:r>
              <a:rPr lang="en-IN" sz="2400" dirty="0" smtClean="0"/>
              <a:t>activities apply </a:t>
            </a:r>
            <a:r>
              <a:rPr lang="en-IN" sz="2400" dirty="0"/>
              <a:t>tactics, strategies and rules in both individual and group </a:t>
            </a:r>
            <a:r>
              <a:rPr lang="en-IN" sz="2400" dirty="0" smtClean="0"/>
              <a:t>situations use </a:t>
            </a:r>
            <a:r>
              <a:rPr lang="en-IN" sz="2400" dirty="0"/>
              <a:t>movement concepts appropriately in relation to themselves, others and their physical </a:t>
            </a:r>
            <a:r>
              <a:rPr lang="en-IN" sz="2400" dirty="0" smtClean="0"/>
              <a:t>environment apply </a:t>
            </a:r>
            <a:r>
              <a:rPr lang="en-IN" sz="2400" dirty="0"/>
              <a:t>health and fitness principles effectively through a variety of physical activities</a:t>
            </a:r>
            <a:r>
              <a:rPr lang="en-IN" sz="2400" dirty="0" smtClean="0"/>
              <a:t>.</a:t>
            </a:r>
          </a:p>
          <a:p>
            <a:pPr marL="342900" indent="-342900">
              <a:buFont typeface="+mj-lt"/>
              <a:buAutoNum type="alphaUcPeriod" startAt="3"/>
            </a:pPr>
            <a:endParaRPr lang="en-IN" sz="1200" dirty="0" smtClean="0"/>
          </a:p>
          <a:p>
            <a:pPr marL="342900" indent="-342900">
              <a:buFont typeface="+mj-lt"/>
              <a:buAutoNum type="alphaUcPeriod" startAt="3"/>
            </a:pPr>
            <a:r>
              <a:rPr lang="en-IN" sz="2400" dirty="0" smtClean="0"/>
              <a:t>Social Skills At </a:t>
            </a:r>
            <a:r>
              <a:rPr lang="en-IN" sz="2400" dirty="0"/>
              <a:t>the end of the course students should be able to</a:t>
            </a:r>
            <a:r>
              <a:rPr lang="en-IN" sz="2400" dirty="0" smtClean="0"/>
              <a:t>: work cooperatively respect </a:t>
            </a:r>
            <a:r>
              <a:rPr lang="en-IN" sz="2400" dirty="0"/>
              <a:t>themselves and their social and physical </a:t>
            </a:r>
            <a:r>
              <a:rPr lang="en-IN" sz="2400" dirty="0" smtClean="0"/>
              <a:t>environment support </a:t>
            </a:r>
            <a:r>
              <a:rPr lang="en-IN" sz="2400" dirty="0"/>
              <a:t>and encourage others (towards a positive working environment)develop attitudes and strategies that enhance their relationship with </a:t>
            </a:r>
            <a:r>
              <a:rPr lang="en-IN" sz="2400" dirty="0" smtClean="0"/>
              <a:t>others show </a:t>
            </a:r>
            <a:r>
              <a:rPr lang="en-IN" sz="2400" dirty="0"/>
              <a:t>sensitivity to their own and different cultures</a:t>
            </a:r>
            <a:r>
              <a:rPr lang="en-IN" sz="2400" dirty="0" smtClean="0"/>
              <a:t>.</a:t>
            </a:r>
          </a:p>
          <a:p>
            <a:pPr marL="342900" indent="-342900">
              <a:buFont typeface="+mj-lt"/>
              <a:buAutoNum type="alphaUcPeriod" startAt="3"/>
            </a:pPr>
            <a:endParaRPr lang="en-IN" sz="1400" dirty="0"/>
          </a:p>
          <a:p>
            <a:pPr marL="342900" indent="-342900">
              <a:buFont typeface="+mj-lt"/>
              <a:buAutoNum type="alphaUcPeriod" startAt="3"/>
            </a:pPr>
            <a:r>
              <a:rPr lang="en-IN" sz="2400" dirty="0" smtClean="0"/>
              <a:t>Personal Engagement At </a:t>
            </a:r>
            <a:r>
              <a:rPr lang="en-IN" sz="2400" dirty="0"/>
              <a:t>the end of the course students should be able to</a:t>
            </a:r>
            <a:r>
              <a:rPr lang="en-IN" sz="2400" dirty="0" smtClean="0"/>
              <a:t>: show </a:t>
            </a:r>
            <a:r>
              <a:rPr lang="en-IN" sz="2400" dirty="0"/>
              <a:t>initiative, creativity and a willingness to improve </a:t>
            </a:r>
            <a:r>
              <a:rPr lang="en-IN" sz="2400" dirty="0" smtClean="0"/>
              <a:t>themselves take </a:t>
            </a:r>
            <a:r>
              <a:rPr lang="en-IN" sz="2400" dirty="0"/>
              <a:t>responsibility for their own learning process and demonstrate engagement with the activity, showing enthusiasm and </a:t>
            </a:r>
            <a:r>
              <a:rPr lang="en-IN" sz="2400" dirty="0" smtClean="0"/>
              <a:t>commitment show </a:t>
            </a:r>
            <a:r>
              <a:rPr lang="en-IN" sz="2400" dirty="0"/>
              <a:t>self-motivation, organization and responsible </a:t>
            </a:r>
            <a:r>
              <a:rPr lang="en-IN" sz="2400" dirty="0" smtClean="0"/>
              <a:t>behaviour recognize</a:t>
            </a:r>
            <a:r>
              <a:rPr lang="en-IN" sz="2400" dirty="0"/>
              <a:t>, analyse and evaluate the effects of a variety of physical activities on themselves and </a:t>
            </a:r>
            <a:r>
              <a:rPr lang="en-IN" sz="2400" dirty="0" smtClean="0"/>
              <a:t>others reflect </a:t>
            </a:r>
            <a:r>
              <a:rPr lang="en-IN" sz="2400" dirty="0"/>
              <a:t>upon and evaluate their own performance in order to set goals for future development.</a:t>
            </a:r>
          </a:p>
        </p:txBody>
      </p:sp>
    </p:spTree>
    <p:extLst>
      <p:ext uri="{BB962C8B-B14F-4D97-AF65-F5344CB8AC3E}">
        <p14:creationId xmlns:p14="http://schemas.microsoft.com/office/powerpoint/2010/main" val="1996376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610" y="2065977"/>
            <a:ext cx="11632800" cy="1569660"/>
          </a:xfrm>
          <a:prstGeom prst="rect">
            <a:avLst/>
          </a:prstGeom>
          <a:noFill/>
        </p:spPr>
        <p:txBody>
          <a:bodyPr wrap="none" lIns="91440" tIns="45720" rIns="91440" bIns="45720">
            <a:spAutoFit/>
          </a:bodyPr>
          <a:lstStyle/>
          <a:p>
            <a:pPr algn="ctr"/>
            <a:r>
              <a:rPr lang="en-US" sz="4800" b="1" cap="none" spc="0" dirty="0" smtClean="0">
                <a:ln w="9525">
                  <a:solidFill>
                    <a:schemeClr val="bg1"/>
                  </a:solidFill>
                  <a:prstDash val="solid"/>
                </a:ln>
                <a:solidFill>
                  <a:srgbClr val="0070C0"/>
                </a:solidFill>
                <a:effectLst>
                  <a:outerShdw blurRad="12700" dist="38100" dir="2700000" algn="tl" rotWithShape="0">
                    <a:schemeClr val="accent5">
                      <a:lumMod val="60000"/>
                      <a:lumOff val="40000"/>
                    </a:schemeClr>
                  </a:outerShdw>
                </a:effectLst>
                <a:latin typeface="Arial Black" panose="020B0A04020102020204" pitchFamily="34" charset="0"/>
              </a:rPr>
              <a:t>FOUNDATION OF EDUCATION,</a:t>
            </a:r>
          </a:p>
          <a:p>
            <a:pPr algn="ctr"/>
            <a:r>
              <a:rPr lang="en-US" sz="4800" b="1" dirty="0" smtClean="0">
                <a:ln w="9525">
                  <a:solidFill>
                    <a:schemeClr val="bg1"/>
                  </a:solidFill>
                  <a:prstDash val="solid"/>
                </a:ln>
                <a:solidFill>
                  <a:srgbClr val="0070C0"/>
                </a:solidFill>
                <a:effectLst>
                  <a:outerShdw blurRad="12700" dist="38100" dir="2700000" algn="tl" rotWithShape="0">
                    <a:schemeClr val="accent5">
                      <a:lumMod val="60000"/>
                      <a:lumOff val="40000"/>
                    </a:schemeClr>
                  </a:outerShdw>
                </a:effectLst>
                <a:latin typeface="Arial Black" panose="020B0A04020102020204" pitchFamily="34" charset="0"/>
              </a:rPr>
              <a:t>PHYSICAL EDUCATION &amp; SPORTS</a:t>
            </a:r>
            <a:endParaRPr lang="en-US" sz="4800" b="1" cap="none" spc="0" dirty="0">
              <a:ln w="9525">
                <a:solidFill>
                  <a:schemeClr val="bg1"/>
                </a:solidFill>
                <a:prstDash val="solid"/>
              </a:ln>
              <a:solidFill>
                <a:srgbClr val="0070C0"/>
              </a:solidFill>
              <a:effectLst>
                <a:outerShdw blurRad="12700" dist="38100" dir="2700000" algn="tl" rotWithShape="0">
                  <a:schemeClr val="accent5">
                    <a:lumMod val="60000"/>
                    <a:lumOff val="40000"/>
                  </a:schemeClr>
                </a:outerShdw>
              </a:effectLst>
              <a:latin typeface="Arial Black" panose="020B0A04020102020204" pitchFamily="34" charset="0"/>
            </a:endParaRPr>
          </a:p>
        </p:txBody>
      </p:sp>
      <p:sp>
        <p:nvSpPr>
          <p:cNvPr id="3" name="Rectangle 2"/>
          <p:cNvSpPr/>
          <p:nvPr/>
        </p:nvSpPr>
        <p:spPr>
          <a:xfrm>
            <a:off x="347845" y="4061603"/>
            <a:ext cx="11801116" cy="2123658"/>
          </a:xfrm>
          <a:prstGeom prst="rect">
            <a:avLst/>
          </a:prstGeom>
          <a:noFill/>
        </p:spPr>
        <p:txBody>
          <a:bodyPr wrap="none" lIns="91440" tIns="45720" rIns="91440" bIns="45720">
            <a:spAutoFit/>
          </a:bodyPr>
          <a:lstStyle/>
          <a:p>
            <a:pPr algn="ctr"/>
            <a:r>
              <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rPr>
              <a:t>UNIT 2</a:t>
            </a:r>
          </a:p>
          <a:p>
            <a:pPr marL="914400" indent="-914400" algn="ctr">
              <a:buAutoNum type="alphaUcPeriod"/>
            </a:pPr>
            <a:r>
              <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rPr>
              <a:t>MEANING, AIM &amp; OBJECTIVES OF </a:t>
            </a:r>
            <a:endPar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endParaRPr>
          </a:p>
          <a:p>
            <a:pPr algn="ctr"/>
            <a:r>
              <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rPr>
              <a:t>PHYSICAL </a:t>
            </a:r>
            <a:r>
              <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rPr>
              <a:t>EDUCATION</a:t>
            </a:r>
            <a:endParaRPr lang="en-US"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Black" panose="020B0A04020102020204" pitchFamily="34" charset="0"/>
            </a:endParaRPr>
          </a:p>
        </p:txBody>
      </p:sp>
      <p:sp>
        <p:nvSpPr>
          <p:cNvPr id="4" name="Rectangle 3"/>
          <p:cNvSpPr/>
          <p:nvPr/>
        </p:nvSpPr>
        <p:spPr>
          <a:xfrm>
            <a:off x="4193994" y="171951"/>
            <a:ext cx="4108818" cy="1754326"/>
          </a:xfrm>
          <a:prstGeom prst="rect">
            <a:avLst/>
          </a:prstGeom>
          <a:noFill/>
        </p:spPr>
        <p:txBody>
          <a:bodyPr wrap="none" lIns="91440" tIns="45720" rIns="91440" bIns="45720">
            <a:spAutoFit/>
          </a:bodyPr>
          <a:lstStyle/>
          <a:p>
            <a:pPr algn="ctr"/>
            <a:r>
              <a:rPr 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Black" panose="020B0A04020102020204" pitchFamily="34" charset="0"/>
              </a:rPr>
              <a:t>SEM 1</a:t>
            </a:r>
          </a:p>
          <a:p>
            <a:pPr algn="ctr"/>
            <a:r>
              <a:rPr 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Black" panose="020B0A04020102020204" pitchFamily="34" charset="0"/>
              </a:rPr>
              <a:t>COURSE 1</a:t>
            </a:r>
            <a:endPar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Black" panose="020B0A04020102020204" pitchFamily="34" charset="0"/>
            </a:endParaRPr>
          </a:p>
        </p:txBody>
      </p:sp>
    </p:spTree>
    <p:extLst>
      <p:ext uri="{BB962C8B-B14F-4D97-AF65-F5344CB8AC3E}">
        <p14:creationId xmlns:p14="http://schemas.microsoft.com/office/powerpoint/2010/main" val="3892267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370" y="1303635"/>
            <a:ext cx="11467884" cy="4154984"/>
          </a:xfrm>
          <a:prstGeom prst="rect">
            <a:avLst/>
          </a:prstGeom>
          <a:noFill/>
        </p:spPr>
        <p:txBody>
          <a:bodyPr wrap="none" lIns="91440" tIns="45720" rIns="91440" bIns="45720">
            <a:spAutoFit/>
          </a:bodyPr>
          <a:lstStyle/>
          <a:p>
            <a:pPr algn="ctr"/>
            <a:r>
              <a:rPr lang="en-US" sz="6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IS PLAY?</a:t>
            </a:r>
          </a:p>
          <a:p>
            <a:pPr algn="ctr"/>
            <a:r>
              <a:rPr lang="en-US" sz="6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IS GAMES?</a:t>
            </a:r>
          </a:p>
          <a:p>
            <a:pPr algn="ctr"/>
            <a:r>
              <a:rPr lang="en-US" sz="6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IS SPORTS?</a:t>
            </a:r>
          </a:p>
          <a:p>
            <a:pPr algn="ctr"/>
            <a:r>
              <a:rPr lang="en-US" sz="6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IS PHYSICAL EDUCATION?</a:t>
            </a:r>
            <a:endParaRPr lang="en-US" sz="6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4243521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
            <a:lum/>
          </a:blip>
          <a:srcRect/>
          <a:stretch>
            <a:fillRect l="-17000" r="-17000"/>
          </a:stretch>
        </a:blipFill>
        <a:effectLst/>
      </p:bgPr>
    </p:bg>
    <p:spTree>
      <p:nvGrpSpPr>
        <p:cNvPr id="1" name=""/>
        <p:cNvGrpSpPr/>
        <p:nvPr/>
      </p:nvGrpSpPr>
      <p:grpSpPr>
        <a:xfrm>
          <a:off x="0" y="0"/>
          <a:ext cx="0" cy="0"/>
          <a:chOff x="0" y="0"/>
          <a:chExt cx="0" cy="0"/>
        </a:xfrm>
      </p:grpSpPr>
      <p:sp>
        <p:nvSpPr>
          <p:cNvPr id="2" name="Rectangle 1"/>
          <p:cNvSpPr/>
          <p:nvPr/>
        </p:nvSpPr>
        <p:spPr>
          <a:xfrm>
            <a:off x="146050" y="288568"/>
            <a:ext cx="11785600" cy="6370975"/>
          </a:xfrm>
          <a:prstGeom prst="rect">
            <a:avLst/>
          </a:prstGeom>
        </p:spPr>
        <p:txBody>
          <a:bodyPr wrap="square">
            <a:spAutoFit/>
          </a:bodyPr>
          <a:lstStyle/>
          <a:p>
            <a:pPr algn="just"/>
            <a:r>
              <a:rPr lang="en-IN" sz="3400" dirty="0" smtClean="0">
                <a:latin typeface="Arial Black" panose="020B0A04020102020204" pitchFamily="34" charset="0"/>
              </a:rPr>
              <a:t>	</a:t>
            </a:r>
            <a:r>
              <a:rPr lang="en-IN" sz="3400" b="1" dirty="0" smtClean="0">
                <a:latin typeface="Arial Black" panose="020B0A04020102020204" pitchFamily="34" charset="0"/>
              </a:rPr>
              <a:t>Play</a:t>
            </a:r>
            <a:r>
              <a:rPr lang="en-IN" sz="3400" dirty="0" smtClean="0">
                <a:latin typeface="Arial Black" panose="020B0A04020102020204" pitchFamily="34" charset="0"/>
              </a:rPr>
              <a:t> is unstructured activity. Youngsters are creative when they engage in play. Tell a five-year old boy to go play and he will run, jump, skip, and do somersaults. He may take time out to look at a bug or smell a flower. Give a young girl a ball and she will kick it, throw it, roll it, and bounce it. Kids instinctively know how to play – they don’t need coaches, clinics, officials, scoreboards, or cheerleaders. Play is physical activity in its purest form. Games are activity with a minimal set of rules, equipment, and coaching. </a:t>
            </a:r>
          </a:p>
        </p:txBody>
      </p:sp>
    </p:spTree>
    <p:extLst>
      <p:ext uri="{BB962C8B-B14F-4D97-AF65-F5344CB8AC3E}">
        <p14:creationId xmlns:p14="http://schemas.microsoft.com/office/powerpoint/2010/main" val="2095877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Rectangle 1"/>
          <p:cNvSpPr/>
          <p:nvPr/>
        </p:nvSpPr>
        <p:spPr>
          <a:xfrm>
            <a:off x="304800" y="256739"/>
            <a:ext cx="11607800" cy="6494085"/>
          </a:xfrm>
          <a:prstGeom prst="rect">
            <a:avLst/>
          </a:prstGeom>
        </p:spPr>
        <p:txBody>
          <a:bodyPr wrap="square">
            <a:spAutoFit/>
          </a:bodyPr>
          <a:lstStyle/>
          <a:p>
            <a:pPr algn="just"/>
            <a:r>
              <a:rPr lang="en-IN" sz="3600" dirty="0" smtClean="0"/>
              <a:t>	</a:t>
            </a:r>
            <a:r>
              <a:rPr lang="en-IN" sz="4000" b="1" dirty="0" smtClean="0"/>
              <a:t>Games</a:t>
            </a:r>
            <a:r>
              <a:rPr lang="en-IN" sz="4000" dirty="0" smtClean="0"/>
              <a:t> </a:t>
            </a:r>
            <a:r>
              <a:rPr lang="en-IN" sz="4000" dirty="0"/>
              <a:t>may be competitive or cooperative  and a scoreboard is optional. Young basketball players may play a game of horse or they may work together to make twenty free throws as a team. When games are played it is possible to have multiple winners.</a:t>
            </a:r>
          </a:p>
          <a:p>
            <a:pPr algn="just"/>
            <a:endParaRPr lang="en-IN" sz="1600" dirty="0"/>
          </a:p>
          <a:p>
            <a:pPr algn="just"/>
            <a:r>
              <a:rPr lang="en-IN" sz="3600" dirty="0" smtClean="0"/>
              <a:t>	</a:t>
            </a:r>
            <a:r>
              <a:rPr lang="en-IN" sz="4000" b="1" dirty="0" smtClean="0"/>
              <a:t>Sports</a:t>
            </a:r>
            <a:r>
              <a:rPr lang="en-IN" sz="4000" dirty="0" smtClean="0"/>
              <a:t> </a:t>
            </a:r>
            <a:r>
              <a:rPr lang="en-IN" sz="4000" dirty="0"/>
              <a:t>are a structured form of physical activity. There are teams, coaches, officials, and a scoreboard. Sports are played by amateurs for the “love of the game”. There was a time when college athletics and the Olympics could be classified as sports.</a:t>
            </a:r>
          </a:p>
        </p:txBody>
      </p:sp>
    </p:spTree>
    <p:extLst>
      <p:ext uri="{BB962C8B-B14F-4D97-AF65-F5344CB8AC3E}">
        <p14:creationId xmlns:p14="http://schemas.microsoft.com/office/powerpoint/2010/main" val="3221667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23518" b="20370"/>
          <a:stretch/>
        </p:blipFill>
        <p:spPr>
          <a:xfrm>
            <a:off x="88900" y="88900"/>
            <a:ext cx="12014200" cy="3073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4815" b="20000"/>
          <a:stretch/>
        </p:blipFill>
        <p:spPr>
          <a:xfrm>
            <a:off x="88900" y="3327400"/>
            <a:ext cx="12014200" cy="34417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588781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6000" b="-6000"/>
          </a:stretch>
        </a:blipFill>
        <a:effectLst/>
      </p:bgPr>
    </p:bg>
    <p:spTree>
      <p:nvGrpSpPr>
        <p:cNvPr id="1" name=""/>
        <p:cNvGrpSpPr/>
        <p:nvPr/>
      </p:nvGrpSpPr>
      <p:grpSpPr>
        <a:xfrm>
          <a:off x="0" y="0"/>
          <a:ext cx="0" cy="0"/>
          <a:chOff x="0" y="0"/>
          <a:chExt cx="0" cy="0"/>
        </a:xfrm>
      </p:grpSpPr>
      <p:sp>
        <p:nvSpPr>
          <p:cNvPr id="2" name="Rectangle 1"/>
          <p:cNvSpPr/>
          <p:nvPr/>
        </p:nvSpPr>
        <p:spPr>
          <a:xfrm>
            <a:off x="523875" y="546100"/>
            <a:ext cx="11036300" cy="5816977"/>
          </a:xfrm>
          <a:prstGeom prst="rect">
            <a:avLst/>
          </a:prstGeom>
        </p:spPr>
        <p:txBody>
          <a:bodyPr wrap="square">
            <a:spAutoFit/>
          </a:bodyPr>
          <a:lstStyle/>
          <a:p>
            <a:r>
              <a:rPr lang="en-IN" sz="4400" b="1" dirty="0"/>
              <a:t>Delbert </a:t>
            </a:r>
            <a:r>
              <a:rPr lang="en-IN" sz="4400" b="1" dirty="0" err="1" smtClean="0"/>
              <a:t>oberteuffer</a:t>
            </a:r>
            <a:r>
              <a:rPr lang="en-IN" sz="4400" b="1" dirty="0" smtClean="0"/>
              <a:t> </a:t>
            </a:r>
            <a:r>
              <a:rPr lang="en-IN" sz="4000" dirty="0"/>
              <a:t>- </a:t>
            </a:r>
            <a:r>
              <a:rPr lang="en-IN" sz="4000" dirty="0" err="1"/>
              <a:t>विविध</a:t>
            </a:r>
            <a:r>
              <a:rPr lang="en-IN" sz="4000" dirty="0"/>
              <a:t> </a:t>
            </a:r>
            <a:r>
              <a:rPr lang="en-IN" sz="4000" dirty="0" err="1"/>
              <a:t>हालचालींतून</a:t>
            </a:r>
            <a:r>
              <a:rPr lang="en-IN" sz="4000" dirty="0"/>
              <a:t> </a:t>
            </a:r>
            <a:r>
              <a:rPr lang="en-IN" sz="4000" dirty="0" err="1"/>
              <a:t>व्यक्तींना</a:t>
            </a:r>
            <a:r>
              <a:rPr lang="en-IN" sz="4000" dirty="0"/>
              <a:t> </a:t>
            </a:r>
            <a:r>
              <a:rPr lang="en-IN" sz="4000" dirty="0" err="1"/>
              <a:t>प्राप्त</a:t>
            </a:r>
            <a:r>
              <a:rPr lang="en-IN" sz="4000" dirty="0"/>
              <a:t> </a:t>
            </a:r>
            <a:r>
              <a:rPr lang="en-IN" sz="4000" dirty="0" err="1"/>
              <a:t>होणाऱ्या</a:t>
            </a:r>
            <a:r>
              <a:rPr lang="en-IN" sz="4000" dirty="0"/>
              <a:t> </a:t>
            </a:r>
            <a:r>
              <a:rPr lang="en-IN" sz="4000" dirty="0" err="1"/>
              <a:t>अनुभवांचे</a:t>
            </a:r>
            <a:r>
              <a:rPr lang="en-IN" sz="4000" dirty="0"/>
              <a:t> </a:t>
            </a:r>
            <a:r>
              <a:rPr lang="en-IN" sz="4000" dirty="0" err="1"/>
              <a:t>संघटन</a:t>
            </a:r>
            <a:r>
              <a:rPr lang="en-IN" sz="4000" dirty="0"/>
              <a:t> </a:t>
            </a:r>
            <a:r>
              <a:rPr lang="en-IN" sz="4000" dirty="0" err="1"/>
              <a:t>म्हणजे</a:t>
            </a:r>
            <a:r>
              <a:rPr lang="en-IN" sz="4000" dirty="0"/>
              <a:t> </a:t>
            </a:r>
            <a:r>
              <a:rPr lang="en-IN" sz="4000" dirty="0" err="1"/>
              <a:t>शारीरिक</a:t>
            </a:r>
            <a:r>
              <a:rPr lang="en-IN" sz="4000" dirty="0"/>
              <a:t> </a:t>
            </a:r>
            <a:r>
              <a:rPr lang="en-IN" sz="4000" dirty="0" err="1"/>
              <a:t>शिक्षण</a:t>
            </a:r>
            <a:r>
              <a:rPr lang="en-IN" sz="4000" dirty="0"/>
              <a:t> </a:t>
            </a:r>
            <a:r>
              <a:rPr lang="en-IN" sz="4000" dirty="0" err="1"/>
              <a:t>होय</a:t>
            </a:r>
            <a:r>
              <a:rPr lang="en-IN" sz="4000" dirty="0"/>
              <a:t>.</a:t>
            </a:r>
          </a:p>
          <a:p>
            <a:endParaRPr lang="en-IN" sz="4000" dirty="0"/>
          </a:p>
          <a:p>
            <a:r>
              <a:rPr lang="en-IN" sz="4400" b="1" dirty="0" err="1"/>
              <a:t>रुसो</a:t>
            </a:r>
            <a:r>
              <a:rPr lang="en-IN" sz="4000" dirty="0"/>
              <a:t> - </a:t>
            </a:r>
            <a:r>
              <a:rPr lang="en-IN" sz="4000" dirty="0" err="1"/>
              <a:t>बालकाच्या</a:t>
            </a:r>
            <a:r>
              <a:rPr lang="en-IN" sz="4000" dirty="0"/>
              <a:t> </a:t>
            </a:r>
            <a:r>
              <a:rPr lang="en-IN" sz="4000" dirty="0" err="1"/>
              <a:t>सर्व</a:t>
            </a:r>
            <a:r>
              <a:rPr lang="en-IN" sz="4000" dirty="0"/>
              <a:t> </a:t>
            </a:r>
            <a:r>
              <a:rPr lang="en-IN" sz="4000" dirty="0" err="1"/>
              <a:t>अवयवांचा</a:t>
            </a:r>
            <a:r>
              <a:rPr lang="en-IN" sz="4000" dirty="0"/>
              <a:t> व </a:t>
            </a:r>
            <a:r>
              <a:rPr lang="en-IN" sz="4000" dirty="0" err="1"/>
              <a:t>प्रवृत्तीचा</a:t>
            </a:r>
            <a:r>
              <a:rPr lang="en-IN" sz="4000" dirty="0"/>
              <a:t> </a:t>
            </a:r>
            <a:r>
              <a:rPr lang="en-IN" sz="4000" dirty="0" err="1"/>
              <a:t>विकास</a:t>
            </a:r>
            <a:r>
              <a:rPr lang="en-IN" sz="4000" dirty="0"/>
              <a:t> </a:t>
            </a:r>
            <a:r>
              <a:rPr lang="en-IN" sz="4000" dirty="0" err="1"/>
              <a:t>म्हणजे</a:t>
            </a:r>
            <a:r>
              <a:rPr lang="en-IN" sz="4000" dirty="0"/>
              <a:t> </a:t>
            </a:r>
            <a:r>
              <a:rPr lang="en-IN" sz="4000" dirty="0" err="1"/>
              <a:t>शारीरिक</a:t>
            </a:r>
            <a:r>
              <a:rPr lang="en-IN" sz="4000" dirty="0"/>
              <a:t> </a:t>
            </a:r>
            <a:r>
              <a:rPr lang="en-IN" sz="4000" dirty="0" err="1"/>
              <a:t>शिक्षण</a:t>
            </a:r>
            <a:r>
              <a:rPr lang="en-IN" sz="4000" dirty="0"/>
              <a:t> </a:t>
            </a:r>
            <a:r>
              <a:rPr lang="en-IN" sz="4000" dirty="0" err="1" smtClean="0"/>
              <a:t>होय</a:t>
            </a:r>
            <a:r>
              <a:rPr lang="en-IN" sz="4000" dirty="0" smtClean="0"/>
              <a:t>.</a:t>
            </a:r>
            <a:endParaRPr lang="en-IN" sz="4000" dirty="0"/>
          </a:p>
          <a:p>
            <a:endParaRPr lang="en-IN" sz="4000" dirty="0"/>
          </a:p>
          <a:p>
            <a:r>
              <a:rPr lang="en-IN" sz="4400" b="1" dirty="0"/>
              <a:t>Swami </a:t>
            </a:r>
            <a:r>
              <a:rPr lang="en-IN" sz="4400" b="1" dirty="0" err="1"/>
              <a:t>Vivekanand</a:t>
            </a:r>
            <a:r>
              <a:rPr lang="en-IN" sz="4400" b="1" dirty="0"/>
              <a:t> </a:t>
            </a:r>
            <a:r>
              <a:rPr lang="en-IN" sz="4000" dirty="0"/>
              <a:t>- </a:t>
            </a:r>
            <a:r>
              <a:rPr lang="en-IN" sz="4000" dirty="0" err="1"/>
              <a:t>माणसातील</a:t>
            </a:r>
            <a:r>
              <a:rPr lang="en-IN" sz="4000" dirty="0"/>
              <a:t> </a:t>
            </a:r>
            <a:r>
              <a:rPr lang="en-IN" sz="4000" dirty="0" err="1"/>
              <a:t>पूर्णत्वाचा</a:t>
            </a:r>
            <a:r>
              <a:rPr lang="en-IN" sz="4000" dirty="0"/>
              <a:t> </a:t>
            </a:r>
            <a:r>
              <a:rPr lang="en-IN" sz="4000" dirty="0" err="1"/>
              <a:t>अविष्कार</a:t>
            </a:r>
            <a:r>
              <a:rPr lang="en-IN" sz="4000" dirty="0"/>
              <a:t> </a:t>
            </a:r>
            <a:r>
              <a:rPr lang="en-IN" sz="4000" dirty="0" err="1"/>
              <a:t>म्हणजे</a:t>
            </a:r>
            <a:r>
              <a:rPr lang="en-IN" sz="4000" dirty="0"/>
              <a:t> </a:t>
            </a:r>
            <a:r>
              <a:rPr lang="en-IN" sz="4000" dirty="0" err="1"/>
              <a:t>शारीरिक</a:t>
            </a:r>
            <a:r>
              <a:rPr lang="en-IN" sz="4000" dirty="0"/>
              <a:t> </a:t>
            </a:r>
            <a:r>
              <a:rPr lang="en-IN" sz="4000" dirty="0" err="1"/>
              <a:t>शिक्षण</a:t>
            </a:r>
            <a:r>
              <a:rPr lang="en-IN" sz="4000" dirty="0"/>
              <a:t> </a:t>
            </a:r>
            <a:r>
              <a:rPr lang="en-IN" sz="4000" dirty="0" err="1" smtClean="0"/>
              <a:t>होय</a:t>
            </a:r>
            <a:r>
              <a:rPr lang="en-IN" sz="4000" dirty="0" smtClean="0"/>
              <a:t>.</a:t>
            </a:r>
            <a:endParaRPr lang="en-IN" sz="4000" dirty="0"/>
          </a:p>
        </p:txBody>
      </p:sp>
    </p:spTree>
    <p:extLst>
      <p:ext uri="{BB962C8B-B14F-4D97-AF65-F5344CB8AC3E}">
        <p14:creationId xmlns:p14="http://schemas.microsoft.com/office/powerpoint/2010/main" val="362772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834" y="383078"/>
            <a:ext cx="11452633" cy="6124754"/>
          </a:xfrm>
          <a:prstGeom prst="rect">
            <a:avLst/>
          </a:prstGeom>
        </p:spPr>
        <p:txBody>
          <a:bodyPr wrap="square">
            <a:spAutoFit/>
          </a:bodyPr>
          <a:lstStyle/>
          <a:p>
            <a:r>
              <a:rPr lang="en-IN" sz="2800" dirty="0" smtClean="0"/>
              <a:t>	Physical education is a course taught in school that focuses on developing physical fitness and the ability to perform and enjoy day-to-day physical activities with ease. Kids also develop skills necessary to participate in a wide range of activities, such as soccer, basketball, or swimming. Aims and objectives of Physical Education:</a:t>
            </a:r>
          </a:p>
          <a:p>
            <a:endParaRPr lang="en-IN" dirty="0"/>
          </a:p>
          <a:p>
            <a:r>
              <a:rPr lang="en-IN" sz="2800" dirty="0" smtClean="0"/>
              <a:t>(</a:t>
            </a:r>
            <a:r>
              <a:rPr lang="en-IN" sz="2800" dirty="0" err="1" smtClean="0"/>
              <a:t>i</a:t>
            </a:r>
            <a:r>
              <a:rPr lang="en-IN" sz="2800" dirty="0" smtClean="0"/>
              <a:t>) To develop the organic systems of the body; </a:t>
            </a:r>
          </a:p>
          <a:p>
            <a:r>
              <a:rPr lang="en-IN" sz="2800" dirty="0" smtClean="0"/>
              <a:t>(ii) To develop euro-muscular co-ordination or skill;</a:t>
            </a:r>
          </a:p>
          <a:p>
            <a:r>
              <a:rPr lang="en-IN" sz="2800" dirty="0" smtClean="0"/>
              <a:t>(iii) To develop right attitude </a:t>
            </a:r>
            <a:r>
              <a:rPr lang="en-IN" sz="2800" smtClean="0"/>
              <a:t>towards </a:t>
            </a:r>
            <a:r>
              <a:rPr lang="en-IN" sz="2800" smtClean="0"/>
              <a:t>physical </a:t>
            </a:r>
            <a:r>
              <a:rPr lang="en-IN" sz="2800" dirty="0" smtClean="0"/>
              <a:t>activities in general; </a:t>
            </a:r>
          </a:p>
          <a:p>
            <a:r>
              <a:rPr lang="en-IN" sz="2800" dirty="0" smtClean="0"/>
              <a:t>(iv) To develop a desirable social attitudes and conduct; </a:t>
            </a:r>
          </a:p>
          <a:p>
            <a:r>
              <a:rPr lang="en-IN" sz="2800" dirty="0" smtClean="0"/>
              <a:t>(v) Development of psychomotor skills; </a:t>
            </a:r>
          </a:p>
          <a:p>
            <a:r>
              <a:rPr lang="en-IN" sz="2800" dirty="0" smtClean="0"/>
              <a:t>(vi) Development of understanding and appreciation of the techniques and strategies of sports; </a:t>
            </a:r>
          </a:p>
          <a:p>
            <a:r>
              <a:rPr lang="en-IN" sz="2800" dirty="0" smtClean="0"/>
              <a:t>(vii) Preparation for leisure time; </a:t>
            </a:r>
          </a:p>
        </p:txBody>
      </p:sp>
    </p:spTree>
    <p:extLst>
      <p:ext uri="{BB962C8B-B14F-4D97-AF65-F5344CB8AC3E}">
        <p14:creationId xmlns:p14="http://schemas.microsoft.com/office/powerpoint/2010/main" val="3725688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69" y="218926"/>
            <a:ext cx="11814773" cy="6555641"/>
          </a:xfrm>
          <a:prstGeom prst="rect">
            <a:avLst/>
          </a:prstGeom>
        </p:spPr>
        <p:txBody>
          <a:bodyPr wrap="square">
            <a:spAutoFit/>
          </a:bodyPr>
          <a:lstStyle/>
          <a:p>
            <a:r>
              <a:rPr lang="en-IN" sz="2800" dirty="0"/>
              <a:t>(viii) Elimination of worries and anxieties through deve­loping appropriate interests and habits of engaging in exercise and sports; </a:t>
            </a:r>
          </a:p>
          <a:p>
            <a:r>
              <a:rPr lang="en-IN" sz="2800" dirty="0"/>
              <a:t>(viii) Attainment of knowledge of proper health procedure as related to physical exercise. </a:t>
            </a:r>
            <a:endParaRPr lang="en-IN" sz="2800" dirty="0" smtClean="0"/>
          </a:p>
          <a:p>
            <a:r>
              <a:rPr lang="en-IN" sz="2800" dirty="0" smtClean="0"/>
              <a:t>(</a:t>
            </a:r>
            <a:r>
              <a:rPr lang="en-IN" sz="2800" dirty="0"/>
              <a:t>x) To develop correct health habits; </a:t>
            </a:r>
          </a:p>
          <a:p>
            <a:r>
              <a:rPr lang="en-IN" sz="2800" dirty="0"/>
              <a:t>(xi) To serve as an out let for surplus energy, which if pent up, make the child tens, nervous and irritable. </a:t>
            </a:r>
          </a:p>
          <a:p>
            <a:r>
              <a:rPr lang="en-IN" sz="2800" dirty="0"/>
              <a:t>(xii) To meet the challenge of growing indiscipline among the student community by instilling in the younger generation a sense of patriotism, self-reliance and discipline. </a:t>
            </a:r>
          </a:p>
          <a:p>
            <a:r>
              <a:rPr lang="en-IN" sz="2800" dirty="0"/>
              <a:t>(xiii) To give adequate scope for bringing out the aptitu­des and talents of the child. </a:t>
            </a:r>
          </a:p>
          <a:p>
            <a:r>
              <a:rPr lang="en-IN" sz="2800" dirty="0"/>
              <a:t>(xiv) To promote the spirit of certain qualities like sports-man ship, team spirit, leadership, patience, self-restrain co-operation, sociability and those other qualities of character and citizenship.</a:t>
            </a:r>
          </a:p>
        </p:txBody>
      </p:sp>
    </p:spTree>
    <p:extLst>
      <p:ext uri="{BB962C8B-B14F-4D97-AF65-F5344CB8AC3E}">
        <p14:creationId xmlns:p14="http://schemas.microsoft.com/office/powerpoint/2010/main" val="23555886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234</TotalTime>
  <Words>734</Words>
  <Application>Microsoft Office PowerPoint</Application>
  <PresentationFormat>Widescreen</PresentationFormat>
  <Paragraphs>49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 Black</vt:lpstr>
      <vt:lpstr>Tw Cen MT</vt:lpstr>
      <vt:lpstr>Tw Cen MT Condensed</vt:lpstr>
      <vt:lpstr>Wingdings 3</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Milind</dc:creator>
  <cp:lastModifiedBy>Milind</cp:lastModifiedBy>
  <cp:revision>25</cp:revision>
  <dcterms:created xsi:type="dcterms:W3CDTF">2022-03-06T02:12:15Z</dcterms:created>
  <dcterms:modified xsi:type="dcterms:W3CDTF">2023-01-15T07:28:40Z</dcterms:modified>
</cp:coreProperties>
</file>