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51304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2662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10919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420472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207359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06649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35835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67221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70198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32883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94936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64568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989985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25041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67440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69890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8/17/2024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5487546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Chapter-10</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solidFill>
                  <a:srgbClr val="FF0000"/>
                </a:solidFill>
                <a:latin typeface="Georgia" panose="02040502050405020303" pitchFamily="18" charset="0"/>
              </a:rPr>
              <a:t>Padmakshan</a:t>
            </a:r>
            <a:r>
              <a:rPr lang="en-US" dirty="0" smtClean="0">
                <a:solidFill>
                  <a:srgbClr val="FF0000"/>
                </a:solidFill>
                <a:latin typeface="Georgia" panose="02040502050405020303" pitchFamily="18" charset="0"/>
              </a:rPr>
              <a:t> </a:t>
            </a:r>
            <a:r>
              <a:rPr lang="en-US" dirty="0" err="1" smtClean="0">
                <a:solidFill>
                  <a:srgbClr val="FF0000"/>
                </a:solidFill>
                <a:latin typeface="Georgia" panose="02040502050405020303" pitchFamily="18" charset="0"/>
              </a:rPr>
              <a:t>Padmanabhan</a:t>
            </a:r>
            <a:endParaRPr lang="en-IN" dirty="0">
              <a:solidFill>
                <a:srgbClr val="FF0000"/>
              </a:solidFill>
              <a:latin typeface="Georgia" panose="02040502050405020303" pitchFamily="18" charset="0"/>
            </a:endParaRPr>
          </a:p>
        </p:txBody>
      </p:sp>
    </p:spTree>
    <p:extLst>
      <p:ext uri="{BB962C8B-B14F-4D97-AF65-F5344CB8AC3E}">
        <p14:creationId xmlns:p14="http://schemas.microsoft.com/office/powerpoint/2010/main" val="3541531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dirty="0" smtClean="0">
                <a:latin typeface="Georgia" pitchFamily="18" charset="0"/>
              </a:rPr>
              <a:t>Principles of Psychiatric </a:t>
            </a:r>
            <a:r>
              <a:rPr lang="en-US" sz="2400" dirty="0" err="1" smtClean="0">
                <a:latin typeface="Georgia" pitchFamily="18" charset="0"/>
              </a:rPr>
              <a:t>rehabilation</a:t>
            </a:r>
            <a:endParaRPr lang="en-IN" sz="2400" dirty="0">
              <a:latin typeface="Georgia" pitchFamily="18" charset="0"/>
            </a:endParaRPr>
          </a:p>
        </p:txBody>
      </p:sp>
      <p:sp>
        <p:nvSpPr>
          <p:cNvPr id="3" name="Content Placeholder 2"/>
          <p:cNvSpPr>
            <a:spLocks noGrp="1"/>
          </p:cNvSpPr>
          <p:nvPr>
            <p:ph idx="1"/>
          </p:nvPr>
        </p:nvSpPr>
        <p:spPr/>
        <p:txBody>
          <a:bodyPr>
            <a:normAutofit fontScale="85000" lnSpcReduction="20000"/>
          </a:bodyPr>
          <a:lstStyle/>
          <a:p>
            <a:r>
              <a:rPr lang="en-IN" sz="2400" dirty="0" smtClean="0">
                <a:latin typeface="Georgia" pitchFamily="18" charset="0"/>
              </a:rPr>
              <a:t>Primary focus is on improvement of capabilities and</a:t>
            </a:r>
          </a:p>
          <a:p>
            <a:r>
              <a:rPr lang="en-IN" sz="2400" dirty="0" smtClean="0">
                <a:latin typeface="Georgia" pitchFamily="18" charset="0"/>
              </a:rPr>
              <a:t>increase in independency level .</a:t>
            </a:r>
          </a:p>
          <a:p>
            <a:r>
              <a:rPr lang="en-IN" sz="2400" dirty="0" smtClean="0">
                <a:latin typeface="Georgia" pitchFamily="18" charset="0"/>
              </a:rPr>
              <a:t> It </a:t>
            </a:r>
            <a:r>
              <a:rPr lang="en-IN" sz="2400" dirty="0" err="1" smtClean="0">
                <a:latin typeface="Georgia" pitchFamily="18" charset="0"/>
              </a:rPr>
              <a:t>focusess</a:t>
            </a:r>
            <a:r>
              <a:rPr lang="en-IN" sz="2400" dirty="0" smtClean="0">
                <a:latin typeface="Georgia" pitchFamily="18" charset="0"/>
              </a:rPr>
              <a:t> on ability to function rather than developing</a:t>
            </a:r>
          </a:p>
          <a:p>
            <a:r>
              <a:rPr lang="en-IN" sz="2400" dirty="0" smtClean="0">
                <a:latin typeface="Georgia" pitchFamily="18" charset="0"/>
              </a:rPr>
              <a:t>good insight.</a:t>
            </a:r>
          </a:p>
          <a:p>
            <a:r>
              <a:rPr lang="en-IN" sz="2400" dirty="0" smtClean="0">
                <a:latin typeface="Georgia" pitchFamily="18" charset="0"/>
              </a:rPr>
              <a:t>Patient's active participation is very essential.</a:t>
            </a:r>
          </a:p>
          <a:p>
            <a:r>
              <a:rPr lang="en-IN" sz="2400" dirty="0" smtClean="0">
                <a:latin typeface="Georgia" pitchFamily="18" charset="0"/>
              </a:rPr>
              <a:t>Skill development, therapeutic environment are</a:t>
            </a:r>
          </a:p>
          <a:p>
            <a:r>
              <a:rPr lang="en-IN" sz="2400" dirty="0" smtClean="0">
                <a:latin typeface="Georgia" pitchFamily="18" charset="0"/>
              </a:rPr>
              <a:t>fundamental interventions for a successful rehabilitation</a:t>
            </a:r>
          </a:p>
          <a:p>
            <a:r>
              <a:rPr lang="en-IN" sz="2400" dirty="0" smtClean="0">
                <a:latin typeface="Georgia" pitchFamily="18" charset="0"/>
              </a:rPr>
              <a:t>process.</a:t>
            </a:r>
            <a:endParaRPr lang="en-IN" sz="2400" dirty="0">
              <a:latin typeface="Georgia"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534400" cy="4524315"/>
          </a:xfrm>
          <a:prstGeom prst="rect">
            <a:avLst/>
          </a:prstGeom>
        </p:spPr>
        <p:txBody>
          <a:bodyPr wrap="square">
            <a:spAutoFit/>
          </a:bodyPr>
          <a:lstStyle/>
          <a:p>
            <a:pPr algn="just"/>
            <a:r>
              <a:rPr lang="en-IN" sz="2400" b="1" smtClean="0">
                <a:latin typeface="Georgia" pitchFamily="18" charset="0"/>
              </a:rPr>
              <a:t>Psycho-education</a:t>
            </a:r>
            <a:r>
              <a:rPr lang="en-IN" sz="2400" b="1" dirty="0" smtClean="0">
                <a:latin typeface="Georgia" pitchFamily="18" charset="0"/>
              </a:rPr>
              <a:t>:</a:t>
            </a:r>
          </a:p>
          <a:p>
            <a:pPr algn="just"/>
            <a:r>
              <a:rPr lang="en-IN" sz="2400" dirty="0" smtClean="0">
                <a:latin typeface="Georgia" pitchFamily="18" charset="0"/>
              </a:rPr>
              <a:t>Includes diagnosing the problem, telling the person</a:t>
            </a:r>
          </a:p>
          <a:p>
            <a:pPr algn="just"/>
            <a:r>
              <a:rPr lang="en-IN" sz="2400" dirty="0" smtClean="0">
                <a:latin typeface="Georgia" pitchFamily="18" charset="0"/>
              </a:rPr>
              <a:t>what to expect regarding illness and discussing treatment</a:t>
            </a:r>
          </a:p>
          <a:p>
            <a:pPr algn="just"/>
            <a:r>
              <a:rPr lang="en-IN" sz="2400" dirty="0" smtClean="0">
                <a:latin typeface="Georgia" pitchFamily="18" charset="0"/>
              </a:rPr>
              <a:t>alternatives.</a:t>
            </a:r>
          </a:p>
          <a:p>
            <a:r>
              <a:rPr lang="en-IN" sz="2400" dirty="0" smtClean="0">
                <a:latin typeface="Georgia" pitchFamily="18" charset="0"/>
              </a:rPr>
              <a:t>Working with families: Encouraging family</a:t>
            </a:r>
          </a:p>
          <a:p>
            <a:r>
              <a:rPr lang="en-IN" sz="2400" dirty="0" smtClean="0">
                <a:latin typeface="Georgia" pitchFamily="18" charset="0"/>
              </a:rPr>
              <a:t>members to get involved in treatment and rehabilitation</a:t>
            </a:r>
          </a:p>
          <a:p>
            <a:r>
              <a:rPr lang="en-IN" sz="2400" dirty="0" smtClean="0">
                <a:latin typeface="Georgia" pitchFamily="18" charset="0"/>
              </a:rPr>
              <a:t>programs.</a:t>
            </a:r>
          </a:p>
          <a:p>
            <a:pPr algn="just"/>
            <a:r>
              <a:rPr lang="en-IN" sz="2400" b="1" dirty="0" smtClean="0">
                <a:latin typeface="Georgia" pitchFamily="18" charset="0"/>
              </a:rPr>
              <a:t>Group therapy:</a:t>
            </a:r>
          </a:p>
          <a:p>
            <a:pPr algn="just"/>
            <a:r>
              <a:rPr lang="en-IN" sz="2400" dirty="0" smtClean="0">
                <a:latin typeface="Georgia" pitchFamily="18" charset="0"/>
              </a:rPr>
              <a:t>Positive aspects of group therapy include an opportunity</a:t>
            </a:r>
          </a:p>
          <a:p>
            <a:pPr algn="just"/>
            <a:r>
              <a:rPr lang="en-IN" sz="2400" dirty="0" smtClean="0">
                <a:latin typeface="Georgia" pitchFamily="18" charset="0"/>
              </a:rPr>
              <a:t>for ongoing contact with others, validation of their</a:t>
            </a:r>
          </a:p>
          <a:p>
            <a:pPr algn="just"/>
            <a:r>
              <a:rPr lang="en-IN" sz="2400" dirty="0" smtClean="0">
                <a:latin typeface="Georgia" pitchFamily="18" charset="0"/>
              </a:rPr>
              <a:t>perceptions, sharing their views about problems and</a:t>
            </a:r>
          </a:p>
          <a:p>
            <a:pPr algn="just"/>
            <a:r>
              <a:rPr lang="en-IN" sz="2400" dirty="0" smtClean="0">
                <a:latin typeface="Georgia" pitchFamily="18" charset="0"/>
              </a:rPr>
              <a:t>problem solving abilities.</a:t>
            </a:r>
            <a:endParaRPr lang="en-IN" sz="2400" dirty="0">
              <a:latin typeface="Georgia"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304800"/>
            <a:ext cx="8382000" cy="3785652"/>
          </a:xfrm>
          <a:prstGeom prst="rect">
            <a:avLst/>
          </a:prstGeom>
        </p:spPr>
        <p:txBody>
          <a:bodyPr wrap="square">
            <a:spAutoFit/>
          </a:bodyPr>
          <a:lstStyle/>
          <a:p>
            <a:r>
              <a:rPr lang="en-IN" sz="2400" b="1" dirty="0" smtClean="0">
                <a:latin typeface="Georgia" pitchFamily="18" charset="0"/>
              </a:rPr>
              <a:t>Social skills training</a:t>
            </a:r>
          </a:p>
          <a:p>
            <a:r>
              <a:rPr lang="en-IN" sz="2400" dirty="0" smtClean="0">
                <a:latin typeface="Georgia" pitchFamily="18" charset="0"/>
              </a:rPr>
              <a:t>It involves teaching specific living skills that the</a:t>
            </a:r>
          </a:p>
          <a:p>
            <a:r>
              <a:rPr lang="en-IN" sz="2400" dirty="0" smtClean="0">
                <a:latin typeface="Georgia" pitchFamily="18" charset="0"/>
              </a:rPr>
              <a:t>patient is expected to have in order to survive in the</a:t>
            </a:r>
          </a:p>
          <a:p>
            <a:r>
              <a:rPr lang="en-IN" sz="2400" dirty="0" smtClean="0">
                <a:latin typeface="Georgia" pitchFamily="18" charset="0"/>
              </a:rPr>
              <a:t>community.</a:t>
            </a:r>
          </a:p>
          <a:p>
            <a:r>
              <a:rPr lang="en-IN" sz="2400" b="1" dirty="0" smtClean="0">
                <a:latin typeface="Georgia" pitchFamily="18" charset="0"/>
              </a:rPr>
              <a:t>Rehabilitation Team</a:t>
            </a:r>
          </a:p>
          <a:p>
            <a:r>
              <a:rPr lang="en-IN" sz="2400" dirty="0" smtClean="0">
                <a:latin typeface="Georgia" pitchFamily="18" charset="0"/>
              </a:rPr>
              <a:t>Professionals contributing to psychiatric rehabilitation</a:t>
            </a:r>
          </a:p>
          <a:p>
            <a:r>
              <a:rPr lang="en-IN" sz="2400" dirty="0" smtClean="0">
                <a:latin typeface="Georgia" pitchFamily="18" charset="0"/>
              </a:rPr>
              <a:t>include, psychiatrist, clinical psychologist, psychiatric</a:t>
            </a:r>
          </a:p>
          <a:p>
            <a:r>
              <a:rPr lang="en-IN" sz="2400" dirty="0" smtClean="0">
                <a:latin typeface="Georgia" pitchFamily="18" charset="0"/>
              </a:rPr>
              <a:t>social worker, psychiatric nurse, occupational therapist,</a:t>
            </a:r>
          </a:p>
          <a:p>
            <a:r>
              <a:rPr lang="en-IN" sz="2400" dirty="0" smtClean="0">
                <a:latin typeface="Georgia" pitchFamily="18" charset="0"/>
              </a:rPr>
              <a:t>recreational therapist, counsellor and other mental health</a:t>
            </a:r>
          </a:p>
          <a:p>
            <a:r>
              <a:rPr lang="en-IN" sz="2400" dirty="0" smtClean="0">
                <a:latin typeface="Georgia" pitchFamily="18" charset="0"/>
              </a:rPr>
              <a:t>paraprofessionals.</a:t>
            </a:r>
            <a:endParaRPr lang="en-IN" sz="2400" dirty="0">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533400"/>
          </a:xfrm>
        </p:spPr>
        <p:txBody>
          <a:bodyPr>
            <a:normAutofit fontScale="90000"/>
          </a:bodyPr>
          <a:lstStyle/>
          <a:p>
            <a:r>
              <a:rPr lang="en-IN" sz="2700" b="1" dirty="0" smtClean="0">
                <a:latin typeface="Georgia" pitchFamily="18" charset="0"/>
              </a:rPr>
              <a:t/>
            </a:r>
            <a:br>
              <a:rPr lang="en-IN" sz="2700" b="1" dirty="0" smtClean="0">
                <a:latin typeface="Georgia" pitchFamily="18" charset="0"/>
              </a:rPr>
            </a:br>
            <a:r>
              <a:rPr lang="en-IN" sz="2700" b="1" dirty="0" smtClean="0">
                <a:latin typeface="Georgia" pitchFamily="18" charset="0"/>
              </a:rPr>
              <a:t/>
            </a:r>
            <a:br>
              <a:rPr lang="en-IN" sz="2700" b="1" dirty="0" smtClean="0">
                <a:latin typeface="Georgia" pitchFamily="18" charset="0"/>
              </a:rPr>
            </a:br>
            <a:r>
              <a:rPr lang="en-IN" sz="2700" b="1" dirty="0" smtClean="0">
                <a:latin typeface="Georgia" pitchFamily="18" charset="0"/>
              </a:rPr>
              <a:t>How does postural lower back pain happen?</a:t>
            </a:r>
            <a:r>
              <a:rPr lang="en-IN" b="1" dirty="0" smtClean="0"/>
              <a:t/>
            </a:r>
            <a:br>
              <a:rPr lang="en-IN" b="1" dirty="0" smtClean="0"/>
            </a:br>
            <a:endParaRPr lang="en-IN" dirty="0"/>
          </a:p>
        </p:txBody>
      </p:sp>
      <p:sp>
        <p:nvSpPr>
          <p:cNvPr id="3" name="Content Placeholder 2"/>
          <p:cNvSpPr>
            <a:spLocks noGrp="1"/>
          </p:cNvSpPr>
          <p:nvPr>
            <p:ph idx="1"/>
          </p:nvPr>
        </p:nvSpPr>
        <p:spPr>
          <a:xfrm>
            <a:off x="457200" y="914400"/>
            <a:ext cx="8229600" cy="4525963"/>
          </a:xfrm>
        </p:spPr>
        <p:txBody>
          <a:bodyPr>
            <a:normAutofit fontScale="92500" lnSpcReduction="20000"/>
          </a:bodyPr>
          <a:lstStyle/>
          <a:p>
            <a:pPr algn="just">
              <a:buNone/>
            </a:pPr>
            <a:endParaRPr lang="en-IN" sz="2400" dirty="0" smtClean="0">
              <a:latin typeface="Georgia" pitchFamily="18" charset="0"/>
            </a:endParaRPr>
          </a:p>
          <a:p>
            <a:pPr algn="just">
              <a:buNone/>
            </a:pPr>
            <a:endParaRPr lang="en-IN" sz="2400" dirty="0">
              <a:latin typeface="Georgia" pitchFamily="18" charset="0"/>
            </a:endParaRPr>
          </a:p>
          <a:p>
            <a:pPr algn="just">
              <a:buNone/>
            </a:pPr>
            <a:r>
              <a:rPr lang="en-IN" sz="2400" dirty="0" smtClean="0">
                <a:latin typeface="Georgia" pitchFamily="18" charset="0"/>
              </a:rPr>
              <a:t>Poor postures often occur in sitting and standing positions and may develop from long periods of time at a computer or when driving long distances. This can put extra strain on ligaments, muscles and tendons causing then to become overstretched and painful. If they are constantly in the incorrect position, these structures may become tight and normal movement may become more difficult. </a:t>
            </a:r>
          </a:p>
          <a:p>
            <a:pPr algn="just"/>
            <a:r>
              <a:rPr lang="en-IN" sz="2400" b="1" dirty="0" smtClean="0">
                <a:latin typeface="Georgia" pitchFamily="18" charset="0"/>
              </a:rPr>
              <a:t>What is postural lower back pain?</a:t>
            </a:r>
            <a:br>
              <a:rPr lang="en-IN" sz="2400" b="1" dirty="0" smtClean="0">
                <a:latin typeface="Georgia" pitchFamily="18" charset="0"/>
              </a:rPr>
            </a:br>
            <a:r>
              <a:rPr lang="en-IN" sz="2400" dirty="0" smtClean="0">
                <a:latin typeface="Georgia" pitchFamily="18" charset="0"/>
              </a:rPr>
              <a:t>Postural lower back pain is any pain or discomfort in the lower back area that is caused by long standing poor posture. Physiotherapy can treat the symptoms of postural lower back pain. </a:t>
            </a:r>
            <a:endParaRPr lang="en-IN" sz="2400" dirty="0">
              <a:latin typeface="Georgia"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IN" sz="2400" b="1" dirty="0" smtClean="0"/>
              <a:t>What are the symptoms of postural lower back pain?</a:t>
            </a:r>
            <a:br>
              <a:rPr lang="en-IN" sz="2400" b="1" dirty="0" smtClean="0"/>
            </a:br>
            <a:r>
              <a:rPr lang="en-IN" sz="2400" dirty="0" smtClean="0"/>
              <a:t/>
            </a:r>
            <a:br>
              <a:rPr lang="en-IN" sz="2400" dirty="0" smtClean="0"/>
            </a:br>
            <a:endParaRPr lang="en-IN" sz="2400" dirty="0">
              <a:latin typeface="Georgia" pitchFamily="18" charset="0"/>
            </a:endParaRPr>
          </a:p>
        </p:txBody>
      </p:sp>
      <p:sp>
        <p:nvSpPr>
          <p:cNvPr id="3" name="Content Placeholder 2"/>
          <p:cNvSpPr>
            <a:spLocks noGrp="1"/>
          </p:cNvSpPr>
          <p:nvPr>
            <p:ph idx="1"/>
          </p:nvPr>
        </p:nvSpPr>
        <p:spPr>
          <a:xfrm>
            <a:off x="609600" y="609600"/>
            <a:ext cx="8229600" cy="4525963"/>
          </a:xfrm>
        </p:spPr>
        <p:txBody>
          <a:bodyPr>
            <a:normAutofit/>
          </a:bodyPr>
          <a:lstStyle/>
          <a:p>
            <a:r>
              <a:rPr lang="en-IN" sz="2600" dirty="0" smtClean="0">
                <a:latin typeface="Georgia" pitchFamily="18" charset="0"/>
              </a:rPr>
              <a:t>The main symptoms of postural lower back pain are pain, stiffness and reduce range of movement in the area. Muscle spasm may be seen in the lower back region and this is one of the body’s protective mechanisms. Other symptoms may include:</a:t>
            </a:r>
          </a:p>
          <a:p>
            <a:r>
              <a:rPr lang="en-IN" sz="2600" dirty="0" smtClean="0">
                <a:latin typeface="Georgia" pitchFamily="18" charset="0"/>
              </a:rPr>
              <a:t>Numbness,</a:t>
            </a:r>
          </a:p>
          <a:p>
            <a:r>
              <a:rPr lang="en-IN" sz="2600" dirty="0" smtClean="0">
                <a:latin typeface="Georgia" pitchFamily="18" charset="0"/>
              </a:rPr>
              <a:t>Tingling/pins and needles </a:t>
            </a:r>
          </a:p>
          <a:p>
            <a:r>
              <a:rPr lang="en-US" sz="2600" dirty="0" smtClean="0">
                <a:latin typeface="Georgia" pitchFamily="18" charset="0"/>
              </a:rPr>
              <a:t>Gait problems</a:t>
            </a:r>
            <a:endParaRPr lang="en-IN" sz="2600" dirty="0" smtClean="0">
              <a:latin typeface="Georgia" pitchFamily="18" charset="0"/>
            </a:endParaRPr>
          </a:p>
          <a:p>
            <a:r>
              <a:rPr lang="en-US" sz="2600" dirty="0" smtClean="0">
                <a:latin typeface="Georgia" pitchFamily="18" charset="0"/>
              </a:rPr>
              <a:t>Balance problems</a:t>
            </a:r>
            <a:endParaRPr lang="en-IN" sz="2600" dirty="0" smtClean="0">
              <a:latin typeface="Georgia" pitchFamily="18" charset="0"/>
            </a:endParaRPr>
          </a:p>
          <a:p>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IN" sz="2400" b="1" dirty="0" smtClean="0">
                <a:latin typeface="Georgia" pitchFamily="18" charset="0"/>
              </a:rPr>
              <a:t>What should I do if I have postural lower back pain?</a:t>
            </a:r>
            <a:br>
              <a:rPr lang="en-IN" sz="2400" b="1" dirty="0" smtClean="0">
                <a:latin typeface="Georgia" pitchFamily="18" charset="0"/>
              </a:rPr>
            </a:br>
            <a:endParaRPr lang="en-IN" sz="2400" dirty="0">
              <a:latin typeface="Georgia" pitchFamily="18" charset="0"/>
            </a:endParaRPr>
          </a:p>
        </p:txBody>
      </p:sp>
      <p:sp>
        <p:nvSpPr>
          <p:cNvPr id="3" name="Content Placeholder 2"/>
          <p:cNvSpPr>
            <a:spLocks noGrp="1"/>
          </p:cNvSpPr>
          <p:nvPr>
            <p:ph idx="1"/>
          </p:nvPr>
        </p:nvSpPr>
        <p:spPr>
          <a:xfrm>
            <a:off x="457200" y="762000"/>
            <a:ext cx="8229600" cy="4525963"/>
          </a:xfrm>
        </p:spPr>
        <p:txBody>
          <a:bodyPr>
            <a:normAutofit/>
          </a:bodyPr>
          <a:lstStyle/>
          <a:p>
            <a:pPr algn="just">
              <a:buNone/>
            </a:pPr>
            <a:r>
              <a:rPr lang="en-IN" dirty="0" smtClean="0"/>
              <a:t>	</a:t>
            </a:r>
            <a:r>
              <a:rPr lang="en-IN" sz="2600" dirty="0" smtClean="0">
                <a:latin typeface="Georgia" pitchFamily="18" charset="0"/>
              </a:rPr>
              <a:t>If you notice any of the described symptoms of postural lower back pain, it is important that you seek professional help as soon as possible. Your GP will be able to prescribe you with painkillers or anti-inflammatory drugs to help you remain as active as possible. Physiotherapy is a very effective way of minimising the symptoms of back pain and also improving your posture to reduce the risk of future problems. </a:t>
            </a:r>
            <a:endParaRPr lang="en-IN" sz="2600" dirty="0">
              <a:latin typeface="Georgia"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IN" sz="2700" b="1" dirty="0" smtClean="0">
                <a:latin typeface="Georgia" pitchFamily="18" charset="0"/>
              </a:rPr>
              <a:t/>
            </a:r>
            <a:br>
              <a:rPr lang="en-IN" sz="2700" b="1" dirty="0" smtClean="0">
                <a:latin typeface="Georgia" pitchFamily="18" charset="0"/>
              </a:rPr>
            </a:br>
            <a:r>
              <a:rPr lang="en-IN" sz="2700" b="1" dirty="0" smtClean="0">
                <a:latin typeface="Georgia" pitchFamily="18" charset="0"/>
              </a:rPr>
              <a:t/>
            </a:r>
            <a:br>
              <a:rPr lang="en-IN" sz="2700" b="1" dirty="0" smtClean="0">
                <a:latin typeface="Georgia" pitchFamily="18" charset="0"/>
              </a:rPr>
            </a:br>
            <a:r>
              <a:rPr lang="en-IN" sz="2700" b="1" dirty="0" smtClean="0">
                <a:latin typeface="Georgia" pitchFamily="18" charset="0"/>
              </a:rPr>
              <a:t>Physiotherapy treatment for postural lower back pain.</a:t>
            </a:r>
            <a:r>
              <a:rPr lang="en-IN" b="1" dirty="0" smtClean="0"/>
              <a:t/>
            </a:r>
            <a:br>
              <a:rPr lang="en-IN" b="1" dirty="0" smtClean="0"/>
            </a:br>
            <a:endParaRPr lang="en-IN" dirty="0"/>
          </a:p>
        </p:txBody>
      </p:sp>
      <p:sp>
        <p:nvSpPr>
          <p:cNvPr id="3" name="Content Placeholder 2"/>
          <p:cNvSpPr>
            <a:spLocks noGrp="1"/>
          </p:cNvSpPr>
          <p:nvPr>
            <p:ph idx="1"/>
          </p:nvPr>
        </p:nvSpPr>
        <p:spPr>
          <a:xfrm>
            <a:off x="457200" y="1066800"/>
            <a:ext cx="8534400" cy="5029200"/>
          </a:xfrm>
        </p:spPr>
        <p:txBody>
          <a:bodyPr>
            <a:normAutofit fontScale="55000" lnSpcReduction="20000"/>
          </a:bodyPr>
          <a:lstStyle/>
          <a:p>
            <a:pPr algn="just">
              <a:buNone/>
            </a:pPr>
            <a:r>
              <a:rPr lang="en-IN" dirty="0" smtClean="0"/>
              <a:t>	</a:t>
            </a:r>
          </a:p>
          <a:p>
            <a:pPr algn="just">
              <a:buNone/>
            </a:pPr>
            <a:endParaRPr lang="en-IN" sz="3400" dirty="0">
              <a:latin typeface="Georgia" pitchFamily="18" charset="0"/>
            </a:endParaRPr>
          </a:p>
          <a:p>
            <a:pPr algn="just">
              <a:buNone/>
            </a:pPr>
            <a:endParaRPr lang="en-IN" sz="3400" dirty="0" smtClean="0">
              <a:latin typeface="Georgia" pitchFamily="18" charset="0"/>
            </a:endParaRPr>
          </a:p>
          <a:p>
            <a:pPr algn="just">
              <a:buNone/>
            </a:pPr>
            <a:r>
              <a:rPr lang="en-IN" sz="3400" dirty="0" smtClean="0">
                <a:latin typeface="Georgia" pitchFamily="18" charset="0"/>
              </a:rPr>
              <a:t>The key to postural lower back pain management is to maintain as active as possible to prevent long-term stiffness and weakness. Therefore, physiotherapy will include an individualised programme of strengthening and range of movement exercises. Cryotherapy (ice), heat and massage may be used to reduce pain and muscle spasm. Additional treatments include: Electrotherapy</a:t>
            </a:r>
          </a:p>
          <a:p>
            <a:pPr algn="just">
              <a:buNone/>
            </a:pPr>
            <a:r>
              <a:rPr lang="en-US" sz="3400" dirty="0" smtClean="0">
                <a:latin typeface="Georgia" pitchFamily="18" charset="0"/>
              </a:rPr>
              <a:t>	Manipulation/</a:t>
            </a:r>
            <a:r>
              <a:rPr lang="en-US" sz="3400" dirty="0" err="1" smtClean="0">
                <a:latin typeface="Georgia" pitchFamily="18" charset="0"/>
              </a:rPr>
              <a:t>mobilisation</a:t>
            </a:r>
            <a:endParaRPr lang="en-US" sz="3400" dirty="0" smtClean="0">
              <a:latin typeface="Georgia" pitchFamily="18" charset="0"/>
            </a:endParaRPr>
          </a:p>
          <a:p>
            <a:pPr algn="just">
              <a:buNone/>
            </a:pPr>
            <a:r>
              <a:rPr lang="en-US" sz="3400" dirty="0" smtClean="0">
                <a:latin typeface="Georgia" pitchFamily="18" charset="0"/>
              </a:rPr>
              <a:t>	Hydrotherapy</a:t>
            </a:r>
          </a:p>
          <a:p>
            <a:pPr algn="just">
              <a:buNone/>
            </a:pPr>
            <a:r>
              <a:rPr lang="en-US" sz="3400" dirty="0" smtClean="0">
                <a:latin typeface="Georgia" pitchFamily="18" charset="0"/>
              </a:rPr>
              <a:t>	Soft tissue treatment</a:t>
            </a:r>
          </a:p>
          <a:p>
            <a:pPr>
              <a:buNone/>
            </a:pPr>
            <a:r>
              <a:rPr lang="en-IN" sz="3400" dirty="0" smtClean="0">
                <a:latin typeface="Georgia" pitchFamily="18" charset="0"/>
              </a:rPr>
              <a:t>	If you ignore your symptoms, the postural pain will get worse and become more difficult to reduce in the future. Chronic (long-term) postural problems may cause damage to the joints in the lower back which will make movement even more painful and could eventually lead to arthritis. </a:t>
            </a:r>
          </a:p>
          <a:p>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2400" dirty="0" smtClean="0">
                <a:latin typeface="Georgia" pitchFamily="18" charset="0"/>
              </a:rPr>
              <a:t>Advantages&amp; Disadvantages of exercise </a:t>
            </a:r>
            <a:r>
              <a:rPr lang="en-US" sz="2400" dirty="0" err="1" smtClean="0">
                <a:latin typeface="Georgia" pitchFamily="18" charset="0"/>
              </a:rPr>
              <a:t>duirng</a:t>
            </a:r>
            <a:r>
              <a:rPr lang="en-US" sz="2400" dirty="0" smtClean="0">
                <a:latin typeface="Georgia" pitchFamily="18" charset="0"/>
              </a:rPr>
              <a:t> lower back pain </a:t>
            </a:r>
            <a:endParaRPr lang="en-IN" sz="2400" dirty="0">
              <a:latin typeface="Georgia" pitchFamily="18" charset="0"/>
            </a:endParaRPr>
          </a:p>
        </p:txBody>
      </p:sp>
      <p:sp>
        <p:nvSpPr>
          <p:cNvPr id="3" name="Content Placeholder 2"/>
          <p:cNvSpPr>
            <a:spLocks noGrp="1"/>
          </p:cNvSpPr>
          <p:nvPr>
            <p:ph idx="1"/>
          </p:nvPr>
        </p:nvSpPr>
        <p:spPr>
          <a:xfrm>
            <a:off x="457200" y="1295400"/>
            <a:ext cx="8229600" cy="4525963"/>
          </a:xfrm>
        </p:spPr>
        <p:txBody>
          <a:bodyPr>
            <a:normAutofit fontScale="85000" lnSpcReduction="20000"/>
          </a:bodyPr>
          <a:lstStyle/>
          <a:p>
            <a:pPr algn="just"/>
            <a:r>
              <a:rPr lang="en-IN" sz="2600" dirty="0" smtClean="0">
                <a:latin typeface="Georgia" pitchFamily="18" charset="0"/>
              </a:rPr>
              <a:t>Exercise is good for low back pain -- but not all exercises are beneficial. Any mild discomfort felt at the start of these exercises should disappear as muscles become stronger. But if pain is more than mild and lasts more than 15 minutes during exercise, patients should stop exercising and contact a doctor.</a:t>
            </a:r>
          </a:p>
          <a:p>
            <a:r>
              <a:rPr lang="en-IN" sz="2600" b="1" dirty="0" smtClean="0">
                <a:latin typeface="Georgia" pitchFamily="18" charset="0"/>
              </a:rPr>
              <a:t>Pain Relief: Try Partial Crunches</a:t>
            </a:r>
            <a:endParaRPr lang="en-IN" sz="2600" dirty="0" smtClean="0">
              <a:latin typeface="Georgia" pitchFamily="18" charset="0"/>
            </a:endParaRPr>
          </a:p>
          <a:p>
            <a:r>
              <a:rPr lang="en-IN" sz="2600" dirty="0" smtClean="0">
                <a:latin typeface="Georgia" pitchFamily="18" charset="0"/>
              </a:rPr>
              <a:t>Lie back, and keep your feet flat on the floor with your knees bent.</a:t>
            </a:r>
          </a:p>
          <a:p>
            <a:r>
              <a:rPr lang="en-IN" sz="2600" dirty="0" smtClean="0">
                <a:latin typeface="Georgia" pitchFamily="18" charset="0"/>
              </a:rPr>
              <a:t>With your hands behind your head or with arms crossed around your chest, raise your shoulders from the floor. </a:t>
            </a:r>
          </a:p>
          <a:p>
            <a:r>
              <a:rPr lang="en-IN" sz="2600" dirty="0" smtClean="0">
                <a:latin typeface="Georgia" pitchFamily="18" charset="0"/>
              </a:rPr>
              <a:t>Breath out while raising your shoulders.</a:t>
            </a:r>
          </a:p>
          <a:p>
            <a:r>
              <a:rPr lang="en-IN" sz="2600" dirty="0" smtClean="0">
                <a:latin typeface="Georgia" pitchFamily="18" charset="0"/>
              </a:rPr>
              <a:t>Hold for one second. </a:t>
            </a:r>
          </a:p>
          <a:p>
            <a:r>
              <a:rPr lang="en-IN" sz="2600" dirty="0" smtClean="0">
                <a:latin typeface="Georgia" pitchFamily="18" charset="0"/>
              </a:rPr>
              <a:t>Repeat with between eight and 12 repetitions.</a:t>
            </a:r>
          </a:p>
          <a:p>
            <a:pPr algn="just"/>
            <a:endParaRPr lang="en-IN" sz="2400" dirty="0">
              <a:latin typeface="Georgia"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a:buNone/>
            </a:pPr>
            <a:r>
              <a:rPr lang="en-US" sz="2400" dirty="0" smtClean="0">
                <a:latin typeface="Georgia" pitchFamily="18" charset="0"/>
              </a:rPr>
              <a:t>What is Massage  Manipulations and therapeutic exercise </a:t>
            </a:r>
          </a:p>
          <a:p>
            <a:pPr>
              <a:buNone/>
            </a:pPr>
            <a:r>
              <a:rPr lang="en-IN" sz="2400" b="1" dirty="0" smtClean="0"/>
              <a:t>	</a:t>
            </a:r>
            <a:r>
              <a:rPr lang="en-IN" sz="2400" dirty="0" smtClean="0">
                <a:latin typeface="Georgia" pitchFamily="18" charset="0"/>
              </a:rPr>
              <a:t>Manipulation and massage therapy can help more than sore neck or back muscles. Manipulation involves a therapist using their hands or a small tool to manipulate your muscles and other soft tissues. Manipulations are delivered either manually or instrument-assisted, such as an activator gun and/or drop table assist.</a:t>
            </a:r>
            <a:endParaRPr lang="en-IN" sz="2400" dirty="0">
              <a:latin typeface="Georgia" pitchFamily="18" charset="0"/>
            </a:endParaRPr>
          </a:p>
        </p:txBody>
      </p:sp>
      <p:sp>
        <p:nvSpPr>
          <p:cNvPr id="4" name="Rectangle 3"/>
          <p:cNvSpPr/>
          <p:nvPr/>
        </p:nvSpPr>
        <p:spPr>
          <a:xfrm>
            <a:off x="457200" y="3048000"/>
            <a:ext cx="8229600" cy="3046988"/>
          </a:xfrm>
          <a:prstGeom prst="rect">
            <a:avLst/>
          </a:prstGeom>
        </p:spPr>
        <p:txBody>
          <a:bodyPr wrap="square">
            <a:spAutoFit/>
          </a:bodyPr>
          <a:lstStyle/>
          <a:p>
            <a:r>
              <a:rPr lang="en-IN" sz="2400" dirty="0" smtClean="0">
                <a:latin typeface="Georgia" pitchFamily="18" charset="0"/>
              </a:rPr>
              <a:t>Enable ambulation.</a:t>
            </a:r>
          </a:p>
          <a:p>
            <a:r>
              <a:rPr lang="en-IN" sz="2400" dirty="0" smtClean="0">
                <a:latin typeface="Georgia" pitchFamily="18" charset="0"/>
              </a:rPr>
              <a:t>Release contracted muscles, tendons, and fascia.</a:t>
            </a:r>
          </a:p>
          <a:p>
            <a:r>
              <a:rPr lang="en-IN" sz="2400" dirty="0" smtClean="0">
                <a:latin typeface="Georgia" pitchFamily="18" charset="0"/>
              </a:rPr>
              <a:t>Mobilize joints.</a:t>
            </a:r>
          </a:p>
          <a:p>
            <a:r>
              <a:rPr lang="en-IN" sz="2400" dirty="0" smtClean="0">
                <a:latin typeface="Georgia" pitchFamily="18" charset="0"/>
              </a:rPr>
              <a:t>Improve circulation.</a:t>
            </a:r>
          </a:p>
          <a:p>
            <a:r>
              <a:rPr lang="en-IN" sz="2400" dirty="0" smtClean="0">
                <a:latin typeface="Georgia" pitchFamily="18" charset="0"/>
              </a:rPr>
              <a:t>Improve respiratory capacity.</a:t>
            </a:r>
          </a:p>
          <a:p>
            <a:r>
              <a:rPr lang="en-IN" sz="2400" dirty="0" smtClean="0">
                <a:latin typeface="Georgia" pitchFamily="18" charset="0"/>
              </a:rPr>
              <a:t>Improve coordination.</a:t>
            </a:r>
          </a:p>
          <a:p>
            <a:r>
              <a:rPr lang="en-IN" sz="2400" dirty="0" smtClean="0">
                <a:latin typeface="Georgia" pitchFamily="18" charset="0"/>
              </a:rPr>
              <a:t>Reduce rigidity.</a:t>
            </a:r>
          </a:p>
          <a:p>
            <a:r>
              <a:rPr lang="en-IN" sz="2400" dirty="0" smtClean="0">
                <a:latin typeface="Georgia" pitchFamily="18" charset="0"/>
              </a:rPr>
              <a:t>Improve balance.</a:t>
            </a:r>
            <a:endParaRPr lang="en-IN" sz="2400" dirty="0">
              <a:latin typeface="Georgia"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latin typeface="Georgia" pitchFamily="18" charset="0"/>
              </a:rPr>
              <a:t>Psychiatric Rehabilitation</a:t>
            </a:r>
            <a:endParaRPr lang="en-IN" sz="2400" dirty="0">
              <a:latin typeface="Georgia" pitchFamily="18" charset="0"/>
            </a:endParaRPr>
          </a:p>
        </p:txBody>
      </p:sp>
      <p:sp>
        <p:nvSpPr>
          <p:cNvPr id="3" name="Content Placeholder 2"/>
          <p:cNvSpPr>
            <a:spLocks noGrp="1"/>
          </p:cNvSpPr>
          <p:nvPr>
            <p:ph idx="1"/>
          </p:nvPr>
        </p:nvSpPr>
        <p:spPr>
          <a:xfrm>
            <a:off x="457200" y="914400"/>
            <a:ext cx="8229600" cy="4525963"/>
          </a:xfrm>
        </p:spPr>
        <p:txBody>
          <a:bodyPr>
            <a:normAutofit/>
          </a:bodyPr>
          <a:lstStyle/>
          <a:p>
            <a:r>
              <a:rPr lang="en-IN" sz="2400" dirty="0" smtClean="0">
                <a:latin typeface="Georgia" pitchFamily="18" charset="0"/>
              </a:rPr>
              <a:t>Rehabilitation is " an attempt to provide the best</a:t>
            </a:r>
          </a:p>
          <a:p>
            <a:pPr>
              <a:buNone/>
            </a:pPr>
            <a:r>
              <a:rPr lang="en-IN" sz="2400" dirty="0" smtClean="0">
                <a:latin typeface="Georgia" pitchFamily="18" charset="0"/>
              </a:rPr>
              <a:t>	possible community role which will enable the patient to</a:t>
            </a:r>
          </a:p>
          <a:p>
            <a:pPr>
              <a:buNone/>
            </a:pPr>
            <a:r>
              <a:rPr lang="en-IN" sz="2400" dirty="0" smtClean="0">
                <a:latin typeface="Georgia" pitchFamily="18" charset="0"/>
              </a:rPr>
              <a:t>	achieve the maximum range of activity, interest and of which he is capable".</a:t>
            </a:r>
            <a:endParaRPr lang="en-IN" sz="2400" dirty="0">
              <a:latin typeface="Georgia"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819275" y="1128713"/>
            <a:ext cx="5505450" cy="4600575"/>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58</TotalTime>
  <Words>849</Words>
  <Application>Microsoft Office PowerPoint</Application>
  <PresentationFormat>On-screen Show (4:3)</PresentationFormat>
  <Paragraphs>77</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Georgia</vt:lpstr>
      <vt:lpstr>Trebuchet MS</vt:lpstr>
      <vt:lpstr>Wingdings 3</vt:lpstr>
      <vt:lpstr>Facet</vt:lpstr>
      <vt:lpstr>Sports Medicine Chapter-10</vt:lpstr>
      <vt:lpstr>  How does postural lower back pain happen? </vt:lpstr>
      <vt:lpstr>What are the symptoms of postural lower back pain?  </vt:lpstr>
      <vt:lpstr>What should I do if I have postural lower back pain? </vt:lpstr>
      <vt:lpstr>  Physiotherapy treatment for postural lower back pain. </vt:lpstr>
      <vt:lpstr>Advantages&amp; Disadvantages of exercise duirng lower back pain </vt:lpstr>
      <vt:lpstr>PowerPoint Presentation</vt:lpstr>
      <vt:lpstr>Psychiatric Rehabilitation</vt:lpstr>
      <vt:lpstr>PowerPoint Presentation</vt:lpstr>
      <vt:lpstr>Principles of Psychiatric rehabilation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How does postural lower back pain happen? </dc:title>
  <dc:creator>Administrator</dc:creator>
  <cp:lastModifiedBy>Admin</cp:lastModifiedBy>
  <cp:revision>4</cp:revision>
  <dcterms:created xsi:type="dcterms:W3CDTF">2006-08-16T00:00:00Z</dcterms:created>
  <dcterms:modified xsi:type="dcterms:W3CDTF">2024-08-17T03:54:48Z</dcterms:modified>
</cp:coreProperties>
</file>