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2"/>
  </p:notesMasterIdLst>
  <p:sldIdLst>
    <p:sldId id="256" r:id="rId2"/>
    <p:sldId id="257" r:id="rId3"/>
    <p:sldId id="271" r:id="rId4"/>
    <p:sldId id="273" r:id="rId5"/>
    <p:sldId id="274" r:id="rId6"/>
    <p:sldId id="275" r:id="rId7"/>
    <p:sldId id="272" r:id="rId8"/>
    <p:sldId id="276" r:id="rId9"/>
    <p:sldId id="277" r:id="rId10"/>
    <p:sldId id="259" r:id="rId11"/>
    <p:sldId id="260" r:id="rId12"/>
    <p:sldId id="263" r:id="rId13"/>
    <p:sldId id="264" r:id="rId14"/>
    <p:sldId id="265" r:id="rId15"/>
    <p:sldId id="266" r:id="rId16"/>
    <p:sldId id="267" r:id="rId17"/>
    <p:sldId id="268" r:id="rId18"/>
    <p:sldId id="269" r:id="rId19"/>
    <p:sldId id="270" r:id="rId20"/>
    <p:sldId id="27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2" autoAdjust="0"/>
  </p:normalViewPr>
  <p:slideViewPr>
    <p:cSldViewPr>
      <p:cViewPr varScale="1">
        <p:scale>
          <a:sx n="115" d="100"/>
          <a:sy n="115" d="100"/>
        </p:scale>
        <p:origin x="1476" y="10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3_1">
  <dgm:title val=""/>
  <dgm:desc val=""/>
  <dgm:catLst>
    <dgm:cat type="accent3" pri="11100"/>
  </dgm:catLst>
  <dgm:styleLbl name="node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3">
        <a:shade val="80000"/>
      </a:schemeClr>
    </dgm:linClrLst>
    <dgm:effectClrLst/>
    <dgm:txLinClrLst/>
    <dgm:txFillClrLst/>
    <dgm:txEffectClrLst/>
  </dgm:styleLbl>
  <dgm:styleLbl name="node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f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align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bgImgPlace1">
    <dgm:fillClrLst meth="repeat">
      <a:schemeClr val="accent3">
        <a:tint val="40000"/>
      </a:schemeClr>
    </dgm:fillClrLst>
    <dgm:linClrLst meth="repeat">
      <a:schemeClr val="accent3">
        <a:shade val="80000"/>
      </a:schemeClr>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meth="repeat">
      <a:schemeClr val="dk1"/>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3">
        <a:shade val="80000"/>
      </a:schemeClr>
    </dgm:linClrLst>
    <dgm:effectClrLst/>
    <dgm:txLinClrLst/>
    <dgm:txFillClrLst meth="repeat">
      <a:schemeClr val="dk1"/>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dgm:txEffectClrLst/>
  </dgm:styleLbl>
  <dgm:styleLbl name="parChTrans2D2">
    <dgm:fillClrLst meth="repeat">
      <a:schemeClr val="accent3"/>
    </dgm:fillClrLst>
    <dgm:linClrLst meth="repeat">
      <a:schemeClr val="accent3"/>
    </dgm:linClrLst>
    <dgm:effectClrLst/>
    <dgm:txLinClrLst/>
    <dgm:txFillClrLst/>
    <dgm:txEffectClrLst/>
  </dgm:styleLbl>
  <dgm:styleLbl name="parChTrans2D3">
    <dgm:fillClrLst meth="repeat">
      <a:schemeClr val="accent3"/>
    </dgm:fillClrLst>
    <dgm:linClrLst meth="repeat">
      <a:schemeClr val="accent3"/>
    </dgm:linClrLst>
    <dgm:effectClrLst/>
    <dgm:txLinClrLst/>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conF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align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trAlignAcc1">
    <dgm:fillClrLst meth="repeat">
      <a:schemeClr val="accent3">
        <a:alpha val="40000"/>
        <a:tint val="40000"/>
      </a:schemeClr>
    </dgm:fillClrLst>
    <dgm:linClrLst meth="repeat">
      <a:schemeClr val="accent3"/>
    </dgm:linClrLst>
    <dgm:effectClrLst/>
    <dgm:txLinClrLst/>
    <dgm:txFillClrLst meth="repeat">
      <a:schemeClr val="dk1"/>
    </dgm:txFillClrLst>
    <dgm:txEffectClrLst/>
  </dgm:styleLbl>
  <dgm:styleLbl name="bgAcc1">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3">
        <a:alpha val="90000"/>
      </a:schemeClr>
    </dgm:linClrLst>
    <dgm:effectClrLst/>
    <dgm:txLinClrLst/>
    <dgm:txFillClrLst meth="repeat">
      <a:schemeClr val="dk1"/>
    </dgm:txFillClrLst>
    <dgm:txEffectClrLst/>
  </dgm:styleLbl>
  <dgm:styleLbl name="fgAcc0">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2">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3">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fgAcc4">
    <dgm:fillClrLst meth="repeat">
      <a:schemeClr val="accent3">
        <a:alpha val="90000"/>
        <a:tint val="4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EB3C01-CAC7-4BA8-A4F4-A73B2EE9C3CE}" type="doc">
      <dgm:prSet loTypeId="urn:microsoft.com/office/officeart/2005/8/layout/hProcess3" loCatId="process" qsTypeId="urn:microsoft.com/office/officeart/2005/8/quickstyle/simple4" qsCatId="simple" csTypeId="urn:microsoft.com/office/officeart/2005/8/colors/accent3_1" csCatId="accent3" phldr="1"/>
      <dgm:spPr/>
    </dgm:pt>
    <dgm:pt modelId="{C657B7E5-4364-4FFF-8A23-CBD6B7661A19}">
      <dgm:prSet phldrT="[Text]" custT="1"/>
      <dgm:spPr/>
      <dgm:t>
        <a:bodyPr/>
        <a:lstStyle/>
        <a:p>
          <a:r>
            <a:rPr lang="en-US" sz="2000" b="1" dirty="0" smtClean="0"/>
            <a:t>MODULE</a:t>
          </a:r>
          <a:r>
            <a:rPr lang="en-US" sz="2000" dirty="0" smtClean="0"/>
            <a:t> – III</a:t>
          </a:r>
          <a:endParaRPr lang="en-US" sz="2000" dirty="0"/>
        </a:p>
      </dgm:t>
    </dgm:pt>
    <dgm:pt modelId="{84235BD3-0F83-40B7-8D00-3F9F2512A96E}" type="parTrans" cxnId="{B8CB7CDB-B533-42C2-A01A-1A21C47EE244}">
      <dgm:prSet/>
      <dgm:spPr/>
      <dgm:t>
        <a:bodyPr/>
        <a:lstStyle/>
        <a:p>
          <a:endParaRPr lang="en-US"/>
        </a:p>
      </dgm:t>
    </dgm:pt>
    <dgm:pt modelId="{93AE709E-DD5C-45DB-8F67-6B1ACF1EE077}" type="sibTrans" cxnId="{B8CB7CDB-B533-42C2-A01A-1A21C47EE244}">
      <dgm:prSet/>
      <dgm:spPr/>
      <dgm:t>
        <a:bodyPr/>
        <a:lstStyle/>
        <a:p>
          <a:endParaRPr lang="en-US"/>
        </a:p>
      </dgm:t>
    </dgm:pt>
    <dgm:pt modelId="{5E6C4F7F-7605-4D5F-B693-89C97987DD50}" type="pres">
      <dgm:prSet presAssocID="{41EB3C01-CAC7-4BA8-A4F4-A73B2EE9C3CE}" presName="Name0" presStyleCnt="0">
        <dgm:presLayoutVars>
          <dgm:dir/>
          <dgm:animLvl val="lvl"/>
          <dgm:resizeHandles val="exact"/>
        </dgm:presLayoutVars>
      </dgm:prSet>
      <dgm:spPr/>
    </dgm:pt>
    <dgm:pt modelId="{84BC9C92-95C6-4F40-A530-0CC790DA6B9E}" type="pres">
      <dgm:prSet presAssocID="{41EB3C01-CAC7-4BA8-A4F4-A73B2EE9C3CE}" presName="dummy" presStyleCnt="0"/>
      <dgm:spPr/>
    </dgm:pt>
    <dgm:pt modelId="{CB24D2A9-8F17-4468-BC6B-E045F49F064B}" type="pres">
      <dgm:prSet presAssocID="{41EB3C01-CAC7-4BA8-A4F4-A73B2EE9C3CE}" presName="linH" presStyleCnt="0"/>
      <dgm:spPr/>
    </dgm:pt>
    <dgm:pt modelId="{FA463242-0A3E-4D56-8990-CC066B60B1AB}" type="pres">
      <dgm:prSet presAssocID="{41EB3C01-CAC7-4BA8-A4F4-A73B2EE9C3CE}" presName="padding1" presStyleCnt="0"/>
      <dgm:spPr/>
    </dgm:pt>
    <dgm:pt modelId="{75B93BC3-D348-4879-B77B-ED6CCB28BB11}" type="pres">
      <dgm:prSet presAssocID="{C657B7E5-4364-4FFF-8A23-CBD6B7661A19}" presName="linV" presStyleCnt="0"/>
      <dgm:spPr/>
    </dgm:pt>
    <dgm:pt modelId="{213EE8C5-8B78-489A-A392-24113CCE906B}" type="pres">
      <dgm:prSet presAssocID="{C657B7E5-4364-4FFF-8A23-CBD6B7661A19}" presName="spVertical1" presStyleCnt="0"/>
      <dgm:spPr/>
    </dgm:pt>
    <dgm:pt modelId="{4029891A-CB73-4860-BC7D-6F9FD15A4E97}" type="pres">
      <dgm:prSet presAssocID="{C657B7E5-4364-4FFF-8A23-CBD6B7661A19}" presName="parTx" presStyleLbl="revTx" presStyleIdx="0" presStyleCnt="1">
        <dgm:presLayoutVars>
          <dgm:chMax val="0"/>
          <dgm:chPref val="0"/>
          <dgm:bulletEnabled val="1"/>
        </dgm:presLayoutVars>
      </dgm:prSet>
      <dgm:spPr/>
      <dgm:t>
        <a:bodyPr/>
        <a:lstStyle/>
        <a:p>
          <a:endParaRPr lang="en-US"/>
        </a:p>
      </dgm:t>
    </dgm:pt>
    <dgm:pt modelId="{54FA10B0-FA79-4A9D-8259-F08889C80B1F}" type="pres">
      <dgm:prSet presAssocID="{C657B7E5-4364-4FFF-8A23-CBD6B7661A19}" presName="spVertical2" presStyleCnt="0"/>
      <dgm:spPr/>
    </dgm:pt>
    <dgm:pt modelId="{6A764E26-3D3A-4688-A401-76F41F71B64E}" type="pres">
      <dgm:prSet presAssocID="{C657B7E5-4364-4FFF-8A23-CBD6B7661A19}" presName="spVertical3" presStyleCnt="0"/>
      <dgm:spPr/>
    </dgm:pt>
    <dgm:pt modelId="{B4E638FB-F330-4BD8-9DC2-5FD5B57110ED}" type="pres">
      <dgm:prSet presAssocID="{41EB3C01-CAC7-4BA8-A4F4-A73B2EE9C3CE}" presName="padding2" presStyleCnt="0"/>
      <dgm:spPr/>
    </dgm:pt>
    <dgm:pt modelId="{F948C0A8-9127-42C6-90FA-29B9659D60D6}" type="pres">
      <dgm:prSet presAssocID="{41EB3C01-CAC7-4BA8-A4F4-A73B2EE9C3CE}" presName="negArrow" presStyleCnt="0"/>
      <dgm:spPr/>
    </dgm:pt>
    <dgm:pt modelId="{AB1D68F7-7662-4848-9666-8D64BB6ADA9C}" type="pres">
      <dgm:prSet presAssocID="{41EB3C01-CAC7-4BA8-A4F4-A73B2EE9C3CE}" presName="backgroundArrow" presStyleLbl="node1" presStyleIdx="0" presStyleCnt="1" custLinFactNeighborX="-44186" custLinFactNeighborY="-1741"/>
      <dgm:spPr/>
    </dgm:pt>
  </dgm:ptLst>
  <dgm:cxnLst>
    <dgm:cxn modelId="{B8CB7CDB-B533-42C2-A01A-1A21C47EE244}" srcId="{41EB3C01-CAC7-4BA8-A4F4-A73B2EE9C3CE}" destId="{C657B7E5-4364-4FFF-8A23-CBD6B7661A19}" srcOrd="0" destOrd="0" parTransId="{84235BD3-0F83-40B7-8D00-3F9F2512A96E}" sibTransId="{93AE709E-DD5C-45DB-8F67-6B1ACF1EE077}"/>
    <dgm:cxn modelId="{BB5A1E20-580B-4160-8C04-44D239827FFC}" type="presOf" srcId="{41EB3C01-CAC7-4BA8-A4F4-A73B2EE9C3CE}" destId="{5E6C4F7F-7605-4D5F-B693-89C97987DD50}" srcOrd="0" destOrd="0" presId="urn:microsoft.com/office/officeart/2005/8/layout/hProcess3"/>
    <dgm:cxn modelId="{C58EF8CE-99BC-4236-BC0F-6A513775B00E}" type="presOf" srcId="{C657B7E5-4364-4FFF-8A23-CBD6B7661A19}" destId="{4029891A-CB73-4860-BC7D-6F9FD15A4E97}" srcOrd="0" destOrd="0" presId="urn:microsoft.com/office/officeart/2005/8/layout/hProcess3"/>
    <dgm:cxn modelId="{E7EE1CD9-FDE8-4DE7-B50A-E7543F832A30}" type="presParOf" srcId="{5E6C4F7F-7605-4D5F-B693-89C97987DD50}" destId="{84BC9C92-95C6-4F40-A530-0CC790DA6B9E}" srcOrd="0" destOrd="0" presId="urn:microsoft.com/office/officeart/2005/8/layout/hProcess3"/>
    <dgm:cxn modelId="{9DDAE1B8-1BEA-4780-84BC-8867D3C86A83}" type="presParOf" srcId="{5E6C4F7F-7605-4D5F-B693-89C97987DD50}" destId="{CB24D2A9-8F17-4468-BC6B-E045F49F064B}" srcOrd="1" destOrd="0" presId="urn:microsoft.com/office/officeart/2005/8/layout/hProcess3"/>
    <dgm:cxn modelId="{BFCDCE43-4C55-4E26-8A72-0C8053C354BC}" type="presParOf" srcId="{CB24D2A9-8F17-4468-BC6B-E045F49F064B}" destId="{FA463242-0A3E-4D56-8990-CC066B60B1AB}" srcOrd="0" destOrd="0" presId="urn:microsoft.com/office/officeart/2005/8/layout/hProcess3"/>
    <dgm:cxn modelId="{6D9F70E0-1A76-4045-B57F-060D251F52C4}" type="presParOf" srcId="{CB24D2A9-8F17-4468-BC6B-E045F49F064B}" destId="{75B93BC3-D348-4879-B77B-ED6CCB28BB11}" srcOrd="1" destOrd="0" presId="urn:microsoft.com/office/officeart/2005/8/layout/hProcess3"/>
    <dgm:cxn modelId="{E946E194-8930-46CC-8DF4-A44640FD73B9}" type="presParOf" srcId="{75B93BC3-D348-4879-B77B-ED6CCB28BB11}" destId="{213EE8C5-8B78-489A-A392-24113CCE906B}" srcOrd="0" destOrd="0" presId="urn:microsoft.com/office/officeart/2005/8/layout/hProcess3"/>
    <dgm:cxn modelId="{F5165011-0EDF-45CB-A53C-7CC6A64B4F9C}" type="presParOf" srcId="{75B93BC3-D348-4879-B77B-ED6CCB28BB11}" destId="{4029891A-CB73-4860-BC7D-6F9FD15A4E97}" srcOrd="1" destOrd="0" presId="urn:microsoft.com/office/officeart/2005/8/layout/hProcess3"/>
    <dgm:cxn modelId="{62625F73-34A0-4E9B-B1CC-B6BD65D1D304}" type="presParOf" srcId="{75B93BC3-D348-4879-B77B-ED6CCB28BB11}" destId="{54FA10B0-FA79-4A9D-8259-F08889C80B1F}" srcOrd="2" destOrd="0" presId="urn:microsoft.com/office/officeart/2005/8/layout/hProcess3"/>
    <dgm:cxn modelId="{57F9AB0B-5F48-47FE-9C58-940F83468596}" type="presParOf" srcId="{75B93BC3-D348-4879-B77B-ED6CCB28BB11}" destId="{6A764E26-3D3A-4688-A401-76F41F71B64E}" srcOrd="3" destOrd="0" presId="urn:microsoft.com/office/officeart/2005/8/layout/hProcess3"/>
    <dgm:cxn modelId="{CBE3606D-F1E2-4B90-9E60-F17CE59BD721}" type="presParOf" srcId="{CB24D2A9-8F17-4468-BC6B-E045F49F064B}" destId="{B4E638FB-F330-4BD8-9DC2-5FD5B57110ED}" srcOrd="2" destOrd="0" presId="urn:microsoft.com/office/officeart/2005/8/layout/hProcess3"/>
    <dgm:cxn modelId="{C6739C8A-78B7-46E9-9401-44BC5CE7C222}" type="presParOf" srcId="{CB24D2A9-8F17-4468-BC6B-E045F49F064B}" destId="{F948C0A8-9127-42C6-90FA-29B9659D60D6}" srcOrd="3" destOrd="0" presId="urn:microsoft.com/office/officeart/2005/8/layout/hProcess3"/>
    <dgm:cxn modelId="{7EFD18A1-D654-43AE-9CF6-063B727C9EE5}" type="presParOf" srcId="{CB24D2A9-8F17-4468-BC6B-E045F49F064B}" destId="{AB1D68F7-7662-4848-9666-8D64BB6ADA9C}" srcOrd="4" destOrd="0" presId="urn:microsoft.com/office/officeart/2005/8/layout/hProcess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954179-1EA5-4CC4-9C41-293CF32B4CFE}" type="doc">
      <dgm:prSet loTypeId="urn:microsoft.com/office/officeart/2005/8/layout/venn2" loCatId="relationship" qsTypeId="urn:microsoft.com/office/officeart/2005/8/quickstyle/simple1" qsCatId="simple" csTypeId="urn:microsoft.com/office/officeart/2005/8/colors/colorful5" csCatId="colorful" phldr="1"/>
      <dgm:spPr/>
      <dgm:t>
        <a:bodyPr/>
        <a:lstStyle/>
        <a:p>
          <a:endParaRPr lang="en-US"/>
        </a:p>
      </dgm:t>
    </dgm:pt>
    <dgm:pt modelId="{E4AF4822-13ED-484B-9798-9E1F0B74F071}">
      <dgm:prSet phldrT="[Text]" custT="1"/>
      <dgm:spPr/>
      <dgm:t>
        <a:bodyPr/>
        <a:lstStyle/>
        <a:p>
          <a:r>
            <a:rPr lang="en-US" sz="1800" dirty="0" smtClean="0"/>
            <a:t>External Environment</a:t>
          </a:r>
          <a:endParaRPr lang="en-US" sz="1800" dirty="0"/>
        </a:p>
      </dgm:t>
    </dgm:pt>
    <dgm:pt modelId="{D71DC5A1-4D4B-4819-ADD3-57EE2AB70088}" type="parTrans" cxnId="{7BEA05FA-E39E-4FE7-B848-D89CEEF1144A}">
      <dgm:prSet/>
      <dgm:spPr/>
      <dgm:t>
        <a:bodyPr/>
        <a:lstStyle/>
        <a:p>
          <a:endParaRPr lang="en-US"/>
        </a:p>
      </dgm:t>
    </dgm:pt>
    <dgm:pt modelId="{32889359-788C-4E52-979E-3E7157C76172}" type="sibTrans" cxnId="{7BEA05FA-E39E-4FE7-B848-D89CEEF1144A}">
      <dgm:prSet/>
      <dgm:spPr/>
      <dgm:t>
        <a:bodyPr/>
        <a:lstStyle/>
        <a:p>
          <a:endParaRPr lang="en-US"/>
        </a:p>
      </dgm:t>
    </dgm:pt>
    <dgm:pt modelId="{D71859C7-8EDC-4A92-B6B5-6454B7BC5EEC}">
      <dgm:prSet phldrT="[Text]" custT="1"/>
      <dgm:spPr/>
      <dgm:t>
        <a:bodyPr/>
        <a:lstStyle/>
        <a:p>
          <a:r>
            <a:rPr lang="en-US" sz="1800" dirty="0" smtClean="0"/>
            <a:t>Micro-environment/Competitive Environment</a:t>
          </a:r>
          <a:endParaRPr lang="en-US" sz="1800" dirty="0"/>
        </a:p>
      </dgm:t>
    </dgm:pt>
    <dgm:pt modelId="{51BFE237-7BE0-4FE7-A82D-A1E1F1B2172A}" type="parTrans" cxnId="{D326C8FC-FBEB-4E57-A142-116AAAF15CFD}">
      <dgm:prSet/>
      <dgm:spPr/>
      <dgm:t>
        <a:bodyPr/>
        <a:lstStyle/>
        <a:p>
          <a:endParaRPr lang="en-US"/>
        </a:p>
      </dgm:t>
    </dgm:pt>
    <dgm:pt modelId="{E6D178F5-40EF-485E-995A-8C4F550A80D4}" type="sibTrans" cxnId="{D326C8FC-FBEB-4E57-A142-116AAAF15CFD}">
      <dgm:prSet/>
      <dgm:spPr/>
      <dgm:t>
        <a:bodyPr/>
        <a:lstStyle/>
        <a:p>
          <a:endParaRPr lang="en-US"/>
        </a:p>
      </dgm:t>
    </dgm:pt>
    <dgm:pt modelId="{DE72CC3D-1C7F-4F1E-B075-D2AF9B64A4ED}">
      <dgm:prSet phldrT="[Text]" custT="1"/>
      <dgm:spPr/>
      <dgm:t>
        <a:bodyPr/>
        <a:lstStyle/>
        <a:p>
          <a:r>
            <a:rPr lang="en-US" sz="1600" b="0" dirty="0" smtClean="0"/>
            <a:t>Internal Organizational Processes</a:t>
          </a:r>
          <a:endParaRPr lang="en-US" sz="1600" b="0" dirty="0"/>
        </a:p>
      </dgm:t>
    </dgm:pt>
    <dgm:pt modelId="{2F6CF696-A78D-4123-B77D-606433D95376}" type="parTrans" cxnId="{501A3BF9-88A1-463F-9099-B6EF19EB1D63}">
      <dgm:prSet/>
      <dgm:spPr/>
      <dgm:t>
        <a:bodyPr/>
        <a:lstStyle/>
        <a:p>
          <a:endParaRPr lang="en-US"/>
        </a:p>
      </dgm:t>
    </dgm:pt>
    <dgm:pt modelId="{F515E677-857D-4A46-AD43-759C512757BB}" type="sibTrans" cxnId="{501A3BF9-88A1-463F-9099-B6EF19EB1D63}">
      <dgm:prSet/>
      <dgm:spPr/>
      <dgm:t>
        <a:bodyPr/>
        <a:lstStyle/>
        <a:p>
          <a:endParaRPr lang="en-US"/>
        </a:p>
      </dgm:t>
    </dgm:pt>
    <dgm:pt modelId="{E9FD8EAB-72AA-4C32-A6C9-24F2397C7468}" type="pres">
      <dgm:prSet presAssocID="{40954179-1EA5-4CC4-9C41-293CF32B4CFE}" presName="Name0" presStyleCnt="0">
        <dgm:presLayoutVars>
          <dgm:chMax val="7"/>
          <dgm:resizeHandles val="exact"/>
        </dgm:presLayoutVars>
      </dgm:prSet>
      <dgm:spPr/>
      <dgm:t>
        <a:bodyPr/>
        <a:lstStyle/>
        <a:p>
          <a:endParaRPr lang="en-US"/>
        </a:p>
      </dgm:t>
    </dgm:pt>
    <dgm:pt modelId="{D3BE0096-EFFE-4850-B888-EAC8C9249007}" type="pres">
      <dgm:prSet presAssocID="{40954179-1EA5-4CC4-9C41-293CF32B4CFE}" presName="comp1" presStyleCnt="0"/>
      <dgm:spPr/>
    </dgm:pt>
    <dgm:pt modelId="{BC82EFD9-FB2E-49E1-8826-7D134AC5E82D}" type="pres">
      <dgm:prSet presAssocID="{40954179-1EA5-4CC4-9C41-293CF32B4CFE}" presName="circle1" presStyleLbl="node1" presStyleIdx="0" presStyleCnt="3"/>
      <dgm:spPr/>
      <dgm:t>
        <a:bodyPr/>
        <a:lstStyle/>
        <a:p>
          <a:endParaRPr lang="en-US"/>
        </a:p>
      </dgm:t>
    </dgm:pt>
    <dgm:pt modelId="{053BCAED-4132-40AF-8948-5A0BA958FE17}" type="pres">
      <dgm:prSet presAssocID="{40954179-1EA5-4CC4-9C41-293CF32B4CFE}" presName="c1text" presStyleLbl="node1" presStyleIdx="0" presStyleCnt="3">
        <dgm:presLayoutVars>
          <dgm:bulletEnabled val="1"/>
        </dgm:presLayoutVars>
      </dgm:prSet>
      <dgm:spPr/>
      <dgm:t>
        <a:bodyPr/>
        <a:lstStyle/>
        <a:p>
          <a:endParaRPr lang="en-US"/>
        </a:p>
      </dgm:t>
    </dgm:pt>
    <dgm:pt modelId="{A5E5F4FB-167D-406B-9B8F-2D8A1E585430}" type="pres">
      <dgm:prSet presAssocID="{40954179-1EA5-4CC4-9C41-293CF32B4CFE}" presName="comp2" presStyleCnt="0"/>
      <dgm:spPr/>
    </dgm:pt>
    <dgm:pt modelId="{FFDCDFA8-AD8F-46DC-BBD5-2BCEAE939771}" type="pres">
      <dgm:prSet presAssocID="{40954179-1EA5-4CC4-9C41-293CF32B4CFE}" presName="circle2" presStyleLbl="node1" presStyleIdx="1" presStyleCnt="3"/>
      <dgm:spPr/>
      <dgm:t>
        <a:bodyPr/>
        <a:lstStyle/>
        <a:p>
          <a:endParaRPr lang="en-US"/>
        </a:p>
      </dgm:t>
    </dgm:pt>
    <dgm:pt modelId="{FA813691-BDAF-4E14-B913-62B3B538C28B}" type="pres">
      <dgm:prSet presAssocID="{40954179-1EA5-4CC4-9C41-293CF32B4CFE}" presName="c2text" presStyleLbl="node1" presStyleIdx="1" presStyleCnt="3">
        <dgm:presLayoutVars>
          <dgm:bulletEnabled val="1"/>
        </dgm:presLayoutVars>
      </dgm:prSet>
      <dgm:spPr/>
      <dgm:t>
        <a:bodyPr/>
        <a:lstStyle/>
        <a:p>
          <a:endParaRPr lang="en-US"/>
        </a:p>
      </dgm:t>
    </dgm:pt>
    <dgm:pt modelId="{961ABB1E-7C97-44FA-A577-082D51E34FDE}" type="pres">
      <dgm:prSet presAssocID="{40954179-1EA5-4CC4-9C41-293CF32B4CFE}" presName="comp3" presStyleCnt="0"/>
      <dgm:spPr/>
    </dgm:pt>
    <dgm:pt modelId="{E108B8CC-C82D-4BBE-9E5C-9D73F5378188}" type="pres">
      <dgm:prSet presAssocID="{40954179-1EA5-4CC4-9C41-293CF32B4CFE}" presName="circle3" presStyleLbl="node1" presStyleIdx="2" presStyleCnt="3"/>
      <dgm:spPr/>
      <dgm:t>
        <a:bodyPr/>
        <a:lstStyle/>
        <a:p>
          <a:endParaRPr lang="en-US"/>
        </a:p>
      </dgm:t>
    </dgm:pt>
    <dgm:pt modelId="{9A52EDDC-20EF-4CFB-9F0C-A6351ACD1AD3}" type="pres">
      <dgm:prSet presAssocID="{40954179-1EA5-4CC4-9C41-293CF32B4CFE}" presName="c3text" presStyleLbl="node1" presStyleIdx="2" presStyleCnt="3">
        <dgm:presLayoutVars>
          <dgm:bulletEnabled val="1"/>
        </dgm:presLayoutVars>
      </dgm:prSet>
      <dgm:spPr/>
      <dgm:t>
        <a:bodyPr/>
        <a:lstStyle/>
        <a:p>
          <a:endParaRPr lang="en-US"/>
        </a:p>
      </dgm:t>
    </dgm:pt>
  </dgm:ptLst>
  <dgm:cxnLst>
    <dgm:cxn modelId="{EBE2FF9F-A25B-4EE8-9284-198ED13A6898}" type="presOf" srcId="{D71859C7-8EDC-4A92-B6B5-6454B7BC5EEC}" destId="{FFDCDFA8-AD8F-46DC-BBD5-2BCEAE939771}" srcOrd="0" destOrd="0" presId="urn:microsoft.com/office/officeart/2005/8/layout/venn2"/>
    <dgm:cxn modelId="{FF8A3411-EA8F-404B-ACB9-C097DA2EC47A}" type="presOf" srcId="{DE72CC3D-1C7F-4F1E-B075-D2AF9B64A4ED}" destId="{9A52EDDC-20EF-4CFB-9F0C-A6351ACD1AD3}" srcOrd="1" destOrd="0" presId="urn:microsoft.com/office/officeart/2005/8/layout/venn2"/>
    <dgm:cxn modelId="{00EF9D15-CF92-4C34-B3E5-4A57EEA01CB5}" type="presOf" srcId="{40954179-1EA5-4CC4-9C41-293CF32B4CFE}" destId="{E9FD8EAB-72AA-4C32-A6C9-24F2397C7468}" srcOrd="0" destOrd="0" presId="urn:microsoft.com/office/officeart/2005/8/layout/venn2"/>
    <dgm:cxn modelId="{7BEA05FA-E39E-4FE7-B848-D89CEEF1144A}" srcId="{40954179-1EA5-4CC4-9C41-293CF32B4CFE}" destId="{E4AF4822-13ED-484B-9798-9E1F0B74F071}" srcOrd="0" destOrd="0" parTransId="{D71DC5A1-4D4B-4819-ADD3-57EE2AB70088}" sibTransId="{32889359-788C-4E52-979E-3E7157C76172}"/>
    <dgm:cxn modelId="{B792A113-763C-4FB9-AE7B-1D7A1864955E}" type="presOf" srcId="{DE72CC3D-1C7F-4F1E-B075-D2AF9B64A4ED}" destId="{E108B8CC-C82D-4BBE-9E5C-9D73F5378188}" srcOrd="0" destOrd="0" presId="urn:microsoft.com/office/officeart/2005/8/layout/venn2"/>
    <dgm:cxn modelId="{294FC95E-A394-486C-AE64-6E640C305CA8}" type="presOf" srcId="{D71859C7-8EDC-4A92-B6B5-6454B7BC5EEC}" destId="{FA813691-BDAF-4E14-B913-62B3B538C28B}" srcOrd="1" destOrd="0" presId="urn:microsoft.com/office/officeart/2005/8/layout/venn2"/>
    <dgm:cxn modelId="{501A3BF9-88A1-463F-9099-B6EF19EB1D63}" srcId="{40954179-1EA5-4CC4-9C41-293CF32B4CFE}" destId="{DE72CC3D-1C7F-4F1E-B075-D2AF9B64A4ED}" srcOrd="2" destOrd="0" parTransId="{2F6CF696-A78D-4123-B77D-606433D95376}" sibTransId="{F515E677-857D-4A46-AD43-759C512757BB}"/>
    <dgm:cxn modelId="{6FA8A943-7177-4799-B743-7A6672A258E4}" type="presOf" srcId="{E4AF4822-13ED-484B-9798-9E1F0B74F071}" destId="{053BCAED-4132-40AF-8948-5A0BA958FE17}" srcOrd="1" destOrd="0" presId="urn:microsoft.com/office/officeart/2005/8/layout/venn2"/>
    <dgm:cxn modelId="{EFC06704-9634-4519-B7A8-345001DFA2B1}" type="presOf" srcId="{E4AF4822-13ED-484B-9798-9E1F0B74F071}" destId="{BC82EFD9-FB2E-49E1-8826-7D134AC5E82D}" srcOrd="0" destOrd="0" presId="urn:microsoft.com/office/officeart/2005/8/layout/venn2"/>
    <dgm:cxn modelId="{D326C8FC-FBEB-4E57-A142-116AAAF15CFD}" srcId="{40954179-1EA5-4CC4-9C41-293CF32B4CFE}" destId="{D71859C7-8EDC-4A92-B6B5-6454B7BC5EEC}" srcOrd="1" destOrd="0" parTransId="{51BFE237-7BE0-4FE7-A82D-A1E1F1B2172A}" sibTransId="{E6D178F5-40EF-485E-995A-8C4F550A80D4}"/>
    <dgm:cxn modelId="{1EF250FF-902F-4F52-85BA-2CAA18A8A965}" type="presParOf" srcId="{E9FD8EAB-72AA-4C32-A6C9-24F2397C7468}" destId="{D3BE0096-EFFE-4850-B888-EAC8C9249007}" srcOrd="0" destOrd="0" presId="urn:microsoft.com/office/officeart/2005/8/layout/venn2"/>
    <dgm:cxn modelId="{58B53C2F-5417-41BC-BFB1-120DB50AAF85}" type="presParOf" srcId="{D3BE0096-EFFE-4850-B888-EAC8C9249007}" destId="{BC82EFD9-FB2E-49E1-8826-7D134AC5E82D}" srcOrd="0" destOrd="0" presId="urn:microsoft.com/office/officeart/2005/8/layout/venn2"/>
    <dgm:cxn modelId="{B7B0A485-39A1-43E8-A6F4-94A1128AAE04}" type="presParOf" srcId="{D3BE0096-EFFE-4850-B888-EAC8C9249007}" destId="{053BCAED-4132-40AF-8948-5A0BA958FE17}" srcOrd="1" destOrd="0" presId="urn:microsoft.com/office/officeart/2005/8/layout/venn2"/>
    <dgm:cxn modelId="{445E6672-A51F-4269-9B7F-794B40D615F3}" type="presParOf" srcId="{E9FD8EAB-72AA-4C32-A6C9-24F2397C7468}" destId="{A5E5F4FB-167D-406B-9B8F-2D8A1E585430}" srcOrd="1" destOrd="0" presId="urn:microsoft.com/office/officeart/2005/8/layout/venn2"/>
    <dgm:cxn modelId="{CA55C84D-B2C1-4A43-8B20-332028137815}" type="presParOf" srcId="{A5E5F4FB-167D-406B-9B8F-2D8A1E585430}" destId="{FFDCDFA8-AD8F-46DC-BBD5-2BCEAE939771}" srcOrd="0" destOrd="0" presId="urn:microsoft.com/office/officeart/2005/8/layout/venn2"/>
    <dgm:cxn modelId="{AAA34B55-CF8D-44F1-A91D-9ED656252F45}" type="presParOf" srcId="{A5E5F4FB-167D-406B-9B8F-2D8A1E585430}" destId="{FA813691-BDAF-4E14-B913-62B3B538C28B}" srcOrd="1" destOrd="0" presId="urn:microsoft.com/office/officeart/2005/8/layout/venn2"/>
    <dgm:cxn modelId="{4052A651-671E-4051-BAB2-5759B04EC128}" type="presParOf" srcId="{E9FD8EAB-72AA-4C32-A6C9-24F2397C7468}" destId="{961ABB1E-7C97-44FA-A577-082D51E34FDE}" srcOrd="2" destOrd="0" presId="urn:microsoft.com/office/officeart/2005/8/layout/venn2"/>
    <dgm:cxn modelId="{C9126025-C171-41A0-9710-9BB695D4CE7A}" type="presParOf" srcId="{961ABB1E-7C97-44FA-A577-082D51E34FDE}" destId="{E108B8CC-C82D-4BBE-9E5C-9D73F5378188}" srcOrd="0" destOrd="0" presId="urn:microsoft.com/office/officeart/2005/8/layout/venn2"/>
    <dgm:cxn modelId="{A550F189-9DD3-406C-8B88-9395294AAD25}" type="presParOf" srcId="{961ABB1E-7C97-44FA-A577-082D51E34FDE}" destId="{9A52EDDC-20EF-4CFB-9F0C-A6351ACD1AD3}" srcOrd="1" destOrd="0" presId="urn:microsoft.com/office/officeart/2005/8/layout/ven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1D68F7-7662-4848-9666-8D64BB6ADA9C}">
      <dsp:nvSpPr>
        <dsp:cNvPr id="0" name=""/>
        <dsp:cNvSpPr/>
      </dsp:nvSpPr>
      <dsp:spPr>
        <a:xfrm>
          <a:off x="0" y="65113"/>
          <a:ext cx="3273400" cy="954150"/>
        </a:xfrm>
        <a:prstGeom prst="rightArrow">
          <a:avLst/>
        </a:prstGeom>
        <a:gradFill rotWithShape="0">
          <a:gsLst>
            <a:gs pos="0">
              <a:schemeClr val="lt1">
                <a:hueOff val="0"/>
                <a:satOff val="0"/>
                <a:lumOff val="0"/>
                <a:alphaOff val="0"/>
                <a:shade val="63000"/>
                <a:satMod val="110000"/>
              </a:schemeClr>
            </a:gs>
            <a:gs pos="30000">
              <a:schemeClr val="lt1">
                <a:hueOff val="0"/>
                <a:satOff val="0"/>
                <a:lumOff val="0"/>
                <a:alphaOff val="0"/>
                <a:shade val="90000"/>
                <a:satMod val="120000"/>
              </a:schemeClr>
            </a:gs>
            <a:gs pos="45000">
              <a:schemeClr val="lt1">
                <a:hueOff val="0"/>
                <a:satOff val="0"/>
                <a:lumOff val="0"/>
                <a:alphaOff val="0"/>
                <a:shade val="100000"/>
                <a:satMod val="128000"/>
              </a:schemeClr>
            </a:gs>
            <a:gs pos="55000">
              <a:schemeClr val="lt1">
                <a:hueOff val="0"/>
                <a:satOff val="0"/>
                <a:lumOff val="0"/>
                <a:alphaOff val="0"/>
                <a:shade val="100000"/>
                <a:satMod val="128000"/>
              </a:schemeClr>
            </a:gs>
            <a:gs pos="73000">
              <a:schemeClr val="lt1">
                <a:hueOff val="0"/>
                <a:satOff val="0"/>
                <a:lumOff val="0"/>
                <a:alphaOff val="0"/>
                <a:shade val="90000"/>
                <a:satMod val="120000"/>
              </a:schemeClr>
            </a:gs>
            <a:gs pos="100000">
              <a:schemeClr val="lt1">
                <a:hueOff val="0"/>
                <a:satOff val="0"/>
                <a:lumOff val="0"/>
                <a:alphaOff val="0"/>
                <a:shade val="63000"/>
                <a:satMod val="110000"/>
              </a:schemeClr>
            </a:gs>
          </a:gsLst>
          <a:lin ang="950000" scaled="1"/>
        </a:gradFill>
        <a:ln>
          <a:noFill/>
        </a:ln>
        <a:effectLst>
          <a:outerShdw blurRad="50800" dist="41909" dir="5400000" rotWithShape="0">
            <a:srgbClr val="000000">
              <a:alpha val="40000"/>
            </a:srgbClr>
          </a:outerShdw>
        </a:effectLst>
      </dsp:spPr>
      <dsp:style>
        <a:lnRef idx="0">
          <a:scrgbClr r="0" g="0" b="0"/>
        </a:lnRef>
        <a:fillRef idx="3">
          <a:scrgbClr r="0" g="0" b="0"/>
        </a:fillRef>
        <a:effectRef idx="2">
          <a:scrgbClr r="0" g="0" b="0"/>
        </a:effectRef>
        <a:fontRef idx="minor">
          <a:schemeClr val="lt1"/>
        </a:fontRef>
      </dsp:style>
    </dsp:sp>
    <dsp:sp modelId="{4029891A-CB73-4860-BC7D-6F9FD15A4E97}">
      <dsp:nvSpPr>
        <dsp:cNvPr id="0" name=""/>
        <dsp:cNvSpPr/>
      </dsp:nvSpPr>
      <dsp:spPr>
        <a:xfrm>
          <a:off x="265908" y="320262"/>
          <a:ext cx="2729964" cy="47707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203200" rIns="0" bIns="203200" numCol="1" spcCol="1270" anchor="ctr" anchorCtr="0">
          <a:noAutofit/>
        </a:bodyPr>
        <a:lstStyle/>
        <a:p>
          <a:pPr lvl="0" algn="ctr" defTabSz="889000">
            <a:lnSpc>
              <a:spcPct val="90000"/>
            </a:lnSpc>
            <a:spcBef>
              <a:spcPct val="0"/>
            </a:spcBef>
            <a:spcAft>
              <a:spcPct val="35000"/>
            </a:spcAft>
          </a:pPr>
          <a:r>
            <a:rPr lang="en-US" sz="2000" b="1" kern="1200" dirty="0" smtClean="0"/>
            <a:t>MODULE</a:t>
          </a:r>
          <a:r>
            <a:rPr lang="en-US" sz="2000" kern="1200" dirty="0" smtClean="0"/>
            <a:t> – III</a:t>
          </a:r>
          <a:endParaRPr lang="en-US" sz="2000" kern="1200" dirty="0"/>
        </a:p>
      </dsp:txBody>
      <dsp:txXfrm>
        <a:off x="265908" y="320262"/>
        <a:ext cx="2729964" cy="47707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2.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4EE094-626A-4571-BEA4-AEE55122ABB0}" type="datetimeFigureOut">
              <a:rPr lang="en-US" smtClean="0"/>
              <a:t>2/16/2024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007A5C-7C1B-44E5-A13C-D10562C7978B}" type="slidenum">
              <a:rPr lang="en-US" smtClean="0"/>
              <a:t>‹#›</a:t>
            </a:fld>
            <a:endParaRPr lang="en-US"/>
          </a:p>
        </p:txBody>
      </p:sp>
    </p:spTree>
    <p:extLst>
      <p:ext uri="{BB962C8B-B14F-4D97-AF65-F5344CB8AC3E}">
        <p14:creationId xmlns:p14="http://schemas.microsoft.com/office/powerpoint/2010/main" val="607692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E007A5C-7C1B-44E5-A13C-D10562C7978B}" type="slidenum">
              <a:rPr lang="en-US" smtClean="0"/>
              <a:t>1</a:t>
            </a:fld>
            <a:endParaRPr lang="en-US"/>
          </a:p>
        </p:txBody>
      </p:sp>
    </p:spTree>
    <p:extLst>
      <p:ext uri="{BB962C8B-B14F-4D97-AF65-F5344CB8AC3E}">
        <p14:creationId xmlns:p14="http://schemas.microsoft.com/office/powerpoint/2010/main" val="414476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9144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 name="Straight Connector 17"/>
          <p:cNvCxnSpPr/>
          <p:nvPr/>
        </p:nvCxnSpPr>
        <p:spPr>
          <a:xfrm>
            <a:off x="0" y="2925286"/>
            <a:ext cx="9144000" cy="1588"/>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2514600" y="236220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3" name="Subtitle 2"/>
          <p:cNvSpPr>
            <a:spLocks noGrp="1"/>
          </p:cNvSpPr>
          <p:nvPr>
            <p:ph type="subTitle" idx="1"/>
          </p:nvPr>
        </p:nvSpPr>
        <p:spPr>
          <a:xfrm>
            <a:off x="2565400" y="3045460"/>
            <a:ext cx="4013200"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2" name="Title 11"/>
          <p:cNvSpPr>
            <a:spLocks noGrp="1"/>
          </p:cNvSpPr>
          <p:nvPr>
            <p:ph type="title"/>
          </p:nvPr>
        </p:nvSpPr>
        <p:spPr>
          <a:xfrm>
            <a:off x="2565400" y="2397760"/>
            <a:ext cx="4013200" cy="599440"/>
          </a:xfrm>
          <a:noFill/>
          <a:ln>
            <a:noFill/>
          </a:ln>
        </p:spPr>
        <p:txBody>
          <a:bodyPr bIns="0" anchor="b"/>
          <a:lstStyle>
            <a:lvl1pPr>
              <a:defRPr>
                <a:effectLst>
                  <a:glow rad="88900">
                    <a:schemeClr val="tx1">
                      <a:alpha val="60000"/>
                    </a:schemeClr>
                  </a:glow>
                </a:effectLst>
              </a:defRPr>
            </a:lvl1pPr>
          </a:lstStyle>
          <a:p>
            <a:r>
              <a:rPr lang="en-US" smtClean="0"/>
              <a:t>Click to edit Master title style</a:t>
            </a:r>
            <a:endParaRPr lang="en-US" dirty="0"/>
          </a:p>
        </p:txBody>
      </p:sp>
      <p:sp>
        <p:nvSpPr>
          <p:cNvPr id="11" name="Date Placeholder 10"/>
          <p:cNvSpPr>
            <a:spLocks noGrp="1"/>
          </p:cNvSpPr>
          <p:nvPr>
            <p:ph type="dt" sz="half" idx="10"/>
          </p:nvPr>
        </p:nvSpPr>
        <p:spPr bwMode="black"/>
        <p:txBody>
          <a:bodyPr/>
          <a:lstStyle/>
          <a:p>
            <a:fld id="{20E65DA7-B720-4F3B-BEBA-53E0E834DA70}" type="datetime1">
              <a:rPr lang="en-US" smtClean="0"/>
              <a:t>2/16/2024</a:t>
            </a:fld>
            <a:endParaRPr lang="en-US"/>
          </a:p>
        </p:txBody>
      </p:sp>
      <p:sp>
        <p:nvSpPr>
          <p:cNvPr id="17" name="Slide Number Placeholder 16"/>
          <p:cNvSpPr>
            <a:spLocks noGrp="1"/>
          </p:cNvSpPr>
          <p:nvPr>
            <p:ph type="sldNum" sz="quarter" idx="11"/>
          </p:nvPr>
        </p:nvSpPr>
        <p:spPr/>
        <p:txBody>
          <a:bodyPr/>
          <a:lstStyle/>
          <a:p>
            <a:fld id="{97574AB6-0743-4A4C-BBE6-4F7FF6BD992C}" type="slidenum">
              <a:rPr lang="en-US" smtClean="0"/>
              <a:t>‹#›</a:t>
            </a:fld>
            <a:endParaRPr lang="en-US"/>
          </a:p>
        </p:txBody>
      </p:sp>
      <p:sp>
        <p:nvSpPr>
          <p:cNvPr id="19" name="Footer Placeholder 18"/>
          <p:cNvSpPr>
            <a:spLocks noGrp="1"/>
          </p:cNvSpPr>
          <p:nvPr>
            <p:ph type="ftr" sz="quarter" idx="12"/>
          </p:nvPr>
        </p:nvSpPr>
        <p:spPr/>
        <p:txBody>
          <a:bodyPr/>
          <a:lstStyle/>
          <a:p>
            <a:r>
              <a:rPr lang="en-US" smtClean="0"/>
              <a:t>Prof Ganesh Shinde - PHiMSR</a:t>
            </a: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128509C-CE82-4986-961D-1A8AC066A4D7}" type="datetime1">
              <a:rPr lang="en-US" smtClean="0"/>
              <a:t>2/16/2024</a:t>
            </a:fld>
            <a:endParaRPr lang="en-US"/>
          </a:p>
        </p:txBody>
      </p:sp>
      <p:sp>
        <p:nvSpPr>
          <p:cNvPr id="5" name="Footer Placeholder 4"/>
          <p:cNvSpPr>
            <a:spLocks noGrp="1"/>
          </p:cNvSpPr>
          <p:nvPr>
            <p:ph type="ftr" sz="quarter" idx="11"/>
          </p:nvPr>
        </p:nvSpPr>
        <p:spPr/>
        <p:txBody>
          <a:bodyPr/>
          <a:lstStyle/>
          <a:p>
            <a:r>
              <a:rPr lang="en-US" smtClean="0"/>
              <a:t>Prof Ganesh Shinde - PHiMSR</a:t>
            </a:r>
            <a:endParaRPr lang="en-US"/>
          </a:p>
        </p:txBody>
      </p:sp>
      <p:sp>
        <p:nvSpPr>
          <p:cNvPr id="6" name="Slide Number Placeholder 5"/>
          <p:cNvSpPr>
            <a:spLocks noGrp="1"/>
          </p:cNvSpPr>
          <p:nvPr>
            <p:ph type="sldNum" sz="quarter" idx="12"/>
          </p:nvPr>
        </p:nvSpPr>
        <p:spPr/>
        <p:txBody>
          <a:bodyPr/>
          <a:lstStyle/>
          <a:p>
            <a:fld id="{97574AB6-0743-4A4C-BBE6-4F7FF6BD992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9" name="Straight Connector 8"/>
          <p:cNvCxnSpPr/>
          <p:nvPr/>
        </p:nvCxnSpPr>
        <p:spPr>
          <a:xfrm rot="5400000">
            <a:off x="4267200" y="3429000"/>
            <a:ext cx="6858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bwMode="hidden">
          <a:xfrm>
            <a:off x="0" y="1"/>
            <a:ext cx="76962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Vertical Text Placeholder 2"/>
          <p:cNvSpPr>
            <a:spLocks noGrp="1"/>
          </p:cNvSpPr>
          <p:nvPr>
            <p:ph type="body" orient="vert" idx="1"/>
          </p:nvPr>
        </p:nvSpPr>
        <p:spPr>
          <a:xfrm>
            <a:off x="457200" y="914401"/>
            <a:ext cx="66294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C6904D0-D757-41D4-94BD-4149C998B951}" type="datetime1">
              <a:rPr lang="en-US" smtClean="0"/>
              <a:t>2/16/2024</a:t>
            </a:fld>
            <a:endParaRPr lang="en-US"/>
          </a:p>
        </p:txBody>
      </p:sp>
      <p:sp>
        <p:nvSpPr>
          <p:cNvPr id="5" name="Footer Placeholder 4"/>
          <p:cNvSpPr>
            <a:spLocks noGrp="1"/>
          </p:cNvSpPr>
          <p:nvPr>
            <p:ph type="ftr" sz="quarter" idx="11"/>
          </p:nvPr>
        </p:nvSpPr>
        <p:spPr/>
        <p:txBody>
          <a:bodyPr/>
          <a:lstStyle/>
          <a:p>
            <a:r>
              <a:rPr lang="en-US" smtClean="0"/>
              <a:t>Prof Ganesh Shinde - PHiMSR</a:t>
            </a:r>
            <a:endParaRPr lang="en-US"/>
          </a:p>
        </p:txBody>
      </p:sp>
      <p:sp>
        <p:nvSpPr>
          <p:cNvPr id="6" name="Slide Number Placeholder 5"/>
          <p:cNvSpPr>
            <a:spLocks noGrp="1"/>
          </p:cNvSpPr>
          <p:nvPr>
            <p:ph type="sldNum" sz="quarter" idx="12"/>
          </p:nvPr>
        </p:nvSpPr>
        <p:spPr/>
        <p:txBody>
          <a:bodyPr/>
          <a:lstStyle/>
          <a:p>
            <a:fld id="{97574AB6-0743-4A4C-BBE6-4F7FF6BD992C}" type="slidenum">
              <a:rPr lang="en-US" smtClean="0"/>
              <a:t>‹#›</a:t>
            </a:fld>
            <a:endParaRPr lang="en-US"/>
          </a:p>
        </p:txBody>
      </p:sp>
      <p:sp>
        <p:nvSpPr>
          <p:cNvPr id="2" name="Vertical Title 1"/>
          <p:cNvSpPr>
            <a:spLocks noGrp="1"/>
          </p:cNvSpPr>
          <p:nvPr>
            <p:ph type="title" orient="vert"/>
          </p:nvPr>
        </p:nvSpPr>
        <p:spPr>
          <a:xfrm>
            <a:off x="7239000" y="914401"/>
            <a:ext cx="926980" cy="5029200"/>
          </a:xfrm>
        </p:spPr>
        <p:txBody>
          <a:bodyPr vert="eaVert"/>
          <a:lstStyle/>
          <a:p>
            <a:r>
              <a:rPr lang="en-US" smtClean="0"/>
              <a:t>Click to edit Master title style</a:t>
            </a: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457200" y="2020824"/>
            <a:ext cx="8229600" cy="40751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8"/>
          <p:cNvSpPr>
            <a:spLocks noGrp="1"/>
          </p:cNvSpPr>
          <p:nvPr>
            <p:ph type="title"/>
          </p:nvPr>
        </p:nvSpPr>
        <p:spPr/>
        <p:txBody>
          <a:bodyPr/>
          <a:lstStyle/>
          <a:p>
            <a:r>
              <a:rPr lang="en-US" smtClean="0"/>
              <a:t>Click to edit Master title style</a:t>
            </a:r>
            <a:endParaRPr lang="en-US"/>
          </a:p>
        </p:txBody>
      </p:sp>
      <p:sp>
        <p:nvSpPr>
          <p:cNvPr id="11" name="Date Placeholder 10"/>
          <p:cNvSpPr>
            <a:spLocks noGrp="1"/>
          </p:cNvSpPr>
          <p:nvPr>
            <p:ph type="dt" sz="half" idx="14"/>
          </p:nvPr>
        </p:nvSpPr>
        <p:spPr/>
        <p:txBody>
          <a:bodyPr/>
          <a:lstStyle/>
          <a:p>
            <a:fld id="{163FE62D-944F-4485-997A-41602B117538}" type="datetime1">
              <a:rPr lang="en-US" smtClean="0"/>
              <a:t>2/16/2024</a:t>
            </a:fld>
            <a:endParaRPr lang="en-US"/>
          </a:p>
        </p:txBody>
      </p:sp>
      <p:sp>
        <p:nvSpPr>
          <p:cNvPr id="12" name="Slide Number Placeholder 11"/>
          <p:cNvSpPr>
            <a:spLocks noGrp="1"/>
          </p:cNvSpPr>
          <p:nvPr>
            <p:ph type="sldNum" sz="quarter" idx="15"/>
          </p:nvPr>
        </p:nvSpPr>
        <p:spPr/>
        <p:txBody>
          <a:bodyPr/>
          <a:lstStyle/>
          <a:p>
            <a:fld id="{97574AB6-0743-4A4C-BBE6-4F7FF6BD992C}" type="slidenum">
              <a:rPr lang="en-US" smtClean="0"/>
              <a:t>‹#›</a:t>
            </a:fld>
            <a:endParaRPr lang="en-US"/>
          </a:p>
        </p:txBody>
      </p:sp>
      <p:sp>
        <p:nvSpPr>
          <p:cNvPr id="13" name="Footer Placeholder 12"/>
          <p:cNvSpPr>
            <a:spLocks noGrp="1"/>
          </p:cNvSpPr>
          <p:nvPr>
            <p:ph type="ftr" sz="quarter" idx="16"/>
          </p:nvPr>
        </p:nvSpPr>
        <p:spPr/>
        <p:txBody>
          <a:bodyPr/>
          <a:lstStyle/>
          <a:p>
            <a:r>
              <a:rPr lang="en-US" smtClean="0"/>
              <a:t>Prof Ganesh Shinde - PHiMSR</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Rectangle 7"/>
          <p:cNvSpPr/>
          <p:nvPr/>
        </p:nvSpPr>
        <p:spPr>
          <a:xfrm>
            <a:off x="0" y="3922776"/>
            <a:ext cx="9144000" cy="29352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 name="Straight Connector 10"/>
          <p:cNvCxnSpPr/>
          <p:nvPr/>
        </p:nvCxnSpPr>
        <p:spPr>
          <a:xfrm>
            <a:off x="0" y="3921760"/>
            <a:ext cx="9144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2514600" y="3368040"/>
            <a:ext cx="4114800" cy="112776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pPr algn="ctr" defTabSz="914400" rtl="0" eaLnBrk="1" latinLnBrk="0" hangingPunct="1">
              <a:spcBef>
                <a:spcPts val="400"/>
              </a:spcBef>
              <a:buNone/>
            </a:pPr>
            <a:endParaRPr lang="en-US" sz="1800" b="1" kern="1200" cap="all" spc="0" baseline="0" smtClean="0">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2529052" y="3367246"/>
            <a:ext cx="4085897" cy="706821"/>
          </a:xfrm>
          <a:prstGeom prst="rect">
            <a:avLst/>
          </a:prstGeom>
          <a:noFill/>
          <a:ln w="98425" cmpd="thinThick">
            <a:noFill/>
            <a:miter lim="800000"/>
          </a:ln>
        </p:spPr>
        <p:txBody>
          <a:bodyPr vert="horz" lIns="91440" tIns="45720" rIns="91440" bIns="0" rtlCol="0" anchor="b" anchorCtr="0">
            <a:normAutofit/>
          </a:bodyPr>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smtClean="0"/>
              <a:t>Click to edit Master title style</a:t>
            </a:r>
            <a:endParaRPr lang="en-US" dirty="0"/>
          </a:p>
        </p:txBody>
      </p:sp>
      <p:sp>
        <p:nvSpPr>
          <p:cNvPr id="10" name="Subtitle 2"/>
          <p:cNvSpPr>
            <a:spLocks noGrp="1"/>
          </p:cNvSpPr>
          <p:nvPr>
            <p:ph type="subTitle" idx="1"/>
          </p:nvPr>
        </p:nvSpPr>
        <p:spPr bwMode="black">
          <a:xfrm>
            <a:off x="2518542" y="4084577"/>
            <a:ext cx="4106917" cy="397094"/>
          </a:xfrm>
        </p:spPr>
        <p:txBody>
          <a:bodyPr tIns="0" anchor="t" anchorCtr="0">
            <a:normAutofit/>
          </a:bodyPr>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3" name="Date Placeholder 12"/>
          <p:cNvSpPr>
            <a:spLocks noGrp="1"/>
          </p:cNvSpPr>
          <p:nvPr>
            <p:ph type="dt" sz="half" idx="10"/>
          </p:nvPr>
        </p:nvSpPr>
        <p:spPr/>
        <p:txBody>
          <a:bodyPr/>
          <a:lstStyle/>
          <a:p>
            <a:fld id="{05D44CC6-8274-4E3B-BBBA-DAFD2A8C0015}" type="datetime1">
              <a:rPr lang="en-US" smtClean="0"/>
              <a:t>2/16/2024</a:t>
            </a:fld>
            <a:endParaRPr lang="en-US"/>
          </a:p>
        </p:txBody>
      </p:sp>
      <p:sp>
        <p:nvSpPr>
          <p:cNvPr id="14" name="Slide Number Placeholder 13"/>
          <p:cNvSpPr>
            <a:spLocks noGrp="1"/>
          </p:cNvSpPr>
          <p:nvPr>
            <p:ph type="sldNum" sz="quarter" idx="11"/>
          </p:nvPr>
        </p:nvSpPr>
        <p:spPr/>
        <p:txBody>
          <a:bodyPr/>
          <a:lstStyle/>
          <a:p>
            <a:fld id="{97574AB6-0743-4A4C-BBE6-4F7FF6BD992C}" type="slidenum">
              <a:rPr lang="en-US" smtClean="0"/>
              <a:t>‹#›</a:t>
            </a:fld>
            <a:endParaRPr lang="en-US"/>
          </a:p>
        </p:txBody>
      </p:sp>
      <p:sp>
        <p:nvSpPr>
          <p:cNvPr id="15" name="Footer Placeholder 14"/>
          <p:cNvSpPr>
            <a:spLocks noGrp="1"/>
          </p:cNvSpPr>
          <p:nvPr>
            <p:ph type="ftr" sz="quarter" idx="12"/>
          </p:nvPr>
        </p:nvSpPr>
        <p:spPr/>
        <p:txBody>
          <a:bodyPr/>
          <a:lstStyle/>
          <a:p>
            <a:r>
              <a:rPr lang="en-US" smtClean="0"/>
              <a:t>Prof Ganesh Shinde - PHiMSR</a:t>
            </a: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457201"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30"/>
          <p:cNvSpPr>
            <a:spLocks noGrp="1"/>
          </p:cNvSpPr>
          <p:nvPr>
            <p:ph sz="quarter" idx="14"/>
          </p:nvPr>
        </p:nvSpPr>
        <p:spPr>
          <a:xfrm>
            <a:off x="4663440" y="2020824"/>
            <a:ext cx="4023360" cy="40050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5"/>
          </p:nvPr>
        </p:nvSpPr>
        <p:spPr/>
        <p:txBody>
          <a:bodyPr/>
          <a:lstStyle/>
          <a:p>
            <a:fld id="{60F35573-C444-4201-9DC6-AAA383509992}" type="datetime1">
              <a:rPr lang="en-US" smtClean="0"/>
              <a:t>2/16/2024</a:t>
            </a:fld>
            <a:endParaRPr lang="en-US"/>
          </a:p>
        </p:txBody>
      </p:sp>
      <p:sp>
        <p:nvSpPr>
          <p:cNvPr id="12" name="Slide Number Placeholder 11"/>
          <p:cNvSpPr>
            <a:spLocks noGrp="1"/>
          </p:cNvSpPr>
          <p:nvPr>
            <p:ph type="sldNum" sz="quarter" idx="16"/>
          </p:nvPr>
        </p:nvSpPr>
        <p:spPr/>
        <p:txBody>
          <a:bodyPr/>
          <a:lstStyle/>
          <a:p>
            <a:fld id="{97574AB6-0743-4A4C-BBE6-4F7FF6BD992C}" type="slidenum">
              <a:rPr lang="en-US" smtClean="0"/>
              <a:t>‹#›</a:t>
            </a:fld>
            <a:endParaRPr lang="en-US"/>
          </a:p>
        </p:txBody>
      </p:sp>
      <p:sp>
        <p:nvSpPr>
          <p:cNvPr id="13" name="Footer Placeholder 12"/>
          <p:cNvSpPr>
            <a:spLocks noGrp="1"/>
          </p:cNvSpPr>
          <p:nvPr>
            <p:ph type="ftr" sz="quarter" idx="17"/>
          </p:nvPr>
        </p:nvSpPr>
        <p:spPr/>
        <p:txBody>
          <a:bodyPr/>
          <a:lstStyle/>
          <a:p>
            <a:r>
              <a:rPr lang="en-US" smtClean="0"/>
              <a:t>Prof Ganesh Shinde - PHiMSR</a:t>
            </a:r>
            <a:endParaRPr lang="en-US"/>
          </a:p>
        </p:txBody>
      </p:sp>
      <p:sp>
        <p:nvSpPr>
          <p:cNvPr id="16" name="Title 15"/>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457201" y="2819400"/>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4" name="Content Placeholder 30"/>
          <p:cNvSpPr>
            <a:spLocks noGrp="1"/>
          </p:cNvSpPr>
          <p:nvPr>
            <p:ph sz="quarter" idx="14"/>
          </p:nvPr>
        </p:nvSpPr>
        <p:spPr>
          <a:xfrm>
            <a:off x="4663440" y="2816352"/>
            <a:ext cx="4023360" cy="3209544"/>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0" name="Text Placeholder 3"/>
          <p:cNvSpPr>
            <a:spLocks noGrp="1"/>
          </p:cNvSpPr>
          <p:nvPr>
            <p:ph type="body" sz="half" idx="2"/>
          </p:nvPr>
        </p:nvSpPr>
        <p:spPr>
          <a:xfrm>
            <a:off x="45720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1" name="Text Placeholder 3"/>
          <p:cNvSpPr>
            <a:spLocks noGrp="1"/>
          </p:cNvSpPr>
          <p:nvPr>
            <p:ph type="body" sz="half" idx="15"/>
          </p:nvPr>
        </p:nvSpPr>
        <p:spPr>
          <a:xfrm>
            <a:off x="4663440" y="2020824"/>
            <a:ext cx="4023360" cy="704088"/>
          </a:xfrm>
          <a:noFill/>
          <a:ln w="98425" cmpd="thinThick">
            <a:no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400"/>
              </a:spcBef>
              <a:spcAft>
                <a:spcPts val="0"/>
              </a:spcAft>
              <a:buClr>
                <a:schemeClr val="accent1"/>
              </a:buClr>
              <a:buFontTx/>
              <a:buNone/>
            </a:pPr>
            <a:r>
              <a:rPr lang="en-US" smtClean="0"/>
              <a:t>Click to edit Master text styles</a:t>
            </a:r>
          </a:p>
        </p:txBody>
      </p:sp>
      <p:sp>
        <p:nvSpPr>
          <p:cNvPr id="11" name="Date Placeholder 10"/>
          <p:cNvSpPr>
            <a:spLocks noGrp="1"/>
          </p:cNvSpPr>
          <p:nvPr>
            <p:ph type="dt" sz="half" idx="16"/>
          </p:nvPr>
        </p:nvSpPr>
        <p:spPr/>
        <p:txBody>
          <a:bodyPr/>
          <a:lstStyle/>
          <a:p>
            <a:fld id="{324100D6-4696-4CF1-9089-84B05F6C61A2}" type="datetime1">
              <a:rPr lang="en-US" smtClean="0"/>
              <a:t>2/16/2024</a:t>
            </a:fld>
            <a:endParaRPr lang="en-US"/>
          </a:p>
        </p:txBody>
      </p:sp>
      <p:sp>
        <p:nvSpPr>
          <p:cNvPr id="12" name="Slide Number Placeholder 11"/>
          <p:cNvSpPr>
            <a:spLocks noGrp="1"/>
          </p:cNvSpPr>
          <p:nvPr>
            <p:ph type="sldNum" sz="quarter" idx="17"/>
          </p:nvPr>
        </p:nvSpPr>
        <p:spPr/>
        <p:txBody>
          <a:bodyPr/>
          <a:lstStyle/>
          <a:p>
            <a:fld id="{97574AB6-0743-4A4C-BBE6-4F7FF6BD992C}" type="slidenum">
              <a:rPr lang="en-US" smtClean="0"/>
              <a:t>‹#›</a:t>
            </a:fld>
            <a:endParaRPr lang="en-US"/>
          </a:p>
        </p:txBody>
      </p:sp>
      <p:sp>
        <p:nvSpPr>
          <p:cNvPr id="13" name="Footer Placeholder 12"/>
          <p:cNvSpPr>
            <a:spLocks noGrp="1"/>
          </p:cNvSpPr>
          <p:nvPr>
            <p:ph type="ftr" sz="quarter" idx="18"/>
          </p:nvPr>
        </p:nvSpPr>
        <p:spPr/>
        <p:txBody>
          <a:bodyPr/>
          <a:lstStyle/>
          <a:p>
            <a:r>
              <a:rPr lang="en-US" smtClean="0"/>
              <a:t>Prof Ganesh Shinde - PHiMSR</a:t>
            </a:r>
            <a:endParaRPr lang="en-US"/>
          </a:p>
        </p:txBody>
      </p:sp>
      <p:sp>
        <p:nvSpPr>
          <p:cNvPr id="18" name="Title 1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smtClean="0"/>
              <a:t>Click to edit Master title style</a:t>
            </a:r>
            <a:endParaRPr lang="en-US"/>
          </a:p>
        </p:txBody>
      </p:sp>
      <p:sp>
        <p:nvSpPr>
          <p:cNvPr id="15" name="Date Placeholder 14"/>
          <p:cNvSpPr>
            <a:spLocks noGrp="1"/>
          </p:cNvSpPr>
          <p:nvPr>
            <p:ph type="dt" sz="half" idx="10"/>
          </p:nvPr>
        </p:nvSpPr>
        <p:spPr/>
        <p:txBody>
          <a:bodyPr/>
          <a:lstStyle/>
          <a:p>
            <a:fld id="{B31532F0-63FD-442E-969C-C1772BD2D83D}" type="datetime1">
              <a:rPr lang="en-US" smtClean="0"/>
              <a:t>2/16/2024</a:t>
            </a:fld>
            <a:endParaRPr lang="en-US"/>
          </a:p>
        </p:txBody>
      </p:sp>
      <p:sp>
        <p:nvSpPr>
          <p:cNvPr id="16" name="Slide Number Placeholder 15"/>
          <p:cNvSpPr>
            <a:spLocks noGrp="1"/>
          </p:cNvSpPr>
          <p:nvPr>
            <p:ph type="sldNum" sz="quarter" idx="11"/>
          </p:nvPr>
        </p:nvSpPr>
        <p:spPr/>
        <p:txBody>
          <a:bodyPr/>
          <a:lstStyle/>
          <a:p>
            <a:fld id="{97574AB6-0743-4A4C-BBE6-4F7FF6BD992C}" type="slidenum">
              <a:rPr lang="en-US" smtClean="0"/>
              <a:t>‹#›</a:t>
            </a:fld>
            <a:endParaRPr lang="en-US"/>
          </a:p>
        </p:txBody>
      </p:sp>
      <p:sp>
        <p:nvSpPr>
          <p:cNvPr id="17" name="Footer Placeholder 16"/>
          <p:cNvSpPr>
            <a:spLocks noGrp="1"/>
          </p:cNvSpPr>
          <p:nvPr>
            <p:ph type="ftr" sz="quarter" idx="12"/>
          </p:nvPr>
        </p:nvSpPr>
        <p:spPr/>
        <p:txBody>
          <a:bodyPr/>
          <a:lstStyle/>
          <a:p>
            <a:r>
              <a:rPr lang="en-US" smtClean="0"/>
              <a:t>Prof Ganesh Shinde - PHiMSR</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0E0F7E38-F11F-4EDE-B48F-CF04F54129A1}" type="datetime1">
              <a:rPr lang="en-US" smtClean="0"/>
              <a:t>2/16/2024</a:t>
            </a:fld>
            <a:endParaRPr lang="en-US"/>
          </a:p>
        </p:txBody>
      </p:sp>
      <p:sp>
        <p:nvSpPr>
          <p:cNvPr id="8" name="Slide Number Placeholder 7"/>
          <p:cNvSpPr>
            <a:spLocks noGrp="1"/>
          </p:cNvSpPr>
          <p:nvPr>
            <p:ph type="sldNum" sz="quarter" idx="11"/>
          </p:nvPr>
        </p:nvSpPr>
        <p:spPr/>
        <p:txBody>
          <a:bodyPr/>
          <a:lstStyle/>
          <a:p>
            <a:fld id="{97574AB6-0743-4A4C-BBE6-4F7FF6BD992C}" type="slidenum">
              <a:rPr lang="en-US" smtClean="0"/>
              <a:t>‹#›</a:t>
            </a:fld>
            <a:endParaRPr lang="en-US"/>
          </a:p>
        </p:txBody>
      </p:sp>
      <p:sp>
        <p:nvSpPr>
          <p:cNvPr id="9" name="Footer Placeholder 8"/>
          <p:cNvSpPr>
            <a:spLocks noGrp="1"/>
          </p:cNvSpPr>
          <p:nvPr>
            <p:ph type="ftr" sz="quarter" idx="12"/>
          </p:nvPr>
        </p:nvSpPr>
        <p:spPr/>
        <p:txBody>
          <a:bodyPr/>
          <a:lstStyle/>
          <a:p>
            <a:r>
              <a:rPr lang="en-US" smtClean="0"/>
              <a:t>Prof Ganesh Shinde - PHiMSR</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485900" y="1914525"/>
            <a:ext cx="6172200" cy="351091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Text Placeholder 3"/>
          <p:cNvSpPr>
            <a:spLocks noGrp="1"/>
          </p:cNvSpPr>
          <p:nvPr>
            <p:ph type="body" sz="half" idx="2"/>
          </p:nvPr>
        </p:nvSpPr>
        <p:spPr>
          <a:xfrm>
            <a:off x="1737360" y="5513832"/>
            <a:ext cx="5669280" cy="548640"/>
          </a:xfrm>
        </p:spPr>
        <p:txBody>
          <a:bodyPr vert="horz" lIns="91440" tIns="0" rIns="91440" bIns="45720" rtlCol="0" anchor="ctr">
            <a:normAutofit/>
          </a:bodyP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6" name="Date Placeholder 15"/>
          <p:cNvSpPr>
            <a:spLocks noGrp="1"/>
          </p:cNvSpPr>
          <p:nvPr>
            <p:ph type="dt" sz="half" idx="15"/>
          </p:nvPr>
        </p:nvSpPr>
        <p:spPr/>
        <p:txBody>
          <a:bodyPr/>
          <a:lstStyle/>
          <a:p>
            <a:fld id="{49CF4D6D-4659-4DD8-A24F-BACF78BDB4E5}" type="datetime1">
              <a:rPr lang="en-US" smtClean="0"/>
              <a:t>2/16/2024</a:t>
            </a:fld>
            <a:endParaRPr lang="en-US"/>
          </a:p>
        </p:txBody>
      </p:sp>
      <p:sp>
        <p:nvSpPr>
          <p:cNvPr id="19" name="Slide Number Placeholder 18"/>
          <p:cNvSpPr>
            <a:spLocks noGrp="1"/>
          </p:cNvSpPr>
          <p:nvPr>
            <p:ph type="sldNum" sz="quarter" idx="16"/>
          </p:nvPr>
        </p:nvSpPr>
        <p:spPr/>
        <p:txBody>
          <a:bodyPr/>
          <a:lstStyle/>
          <a:p>
            <a:fld id="{97574AB6-0743-4A4C-BBE6-4F7FF6BD992C}" type="slidenum">
              <a:rPr lang="en-US" smtClean="0"/>
              <a:t>‹#›</a:t>
            </a:fld>
            <a:endParaRPr lang="en-US"/>
          </a:p>
        </p:txBody>
      </p:sp>
      <p:sp>
        <p:nvSpPr>
          <p:cNvPr id="23" name="Footer Placeholder 22"/>
          <p:cNvSpPr>
            <a:spLocks noGrp="1"/>
          </p:cNvSpPr>
          <p:nvPr>
            <p:ph type="ftr" sz="quarter" idx="17"/>
          </p:nvPr>
        </p:nvSpPr>
        <p:spPr/>
        <p:txBody>
          <a:bodyPr/>
          <a:lstStyle/>
          <a:p>
            <a:r>
              <a:rPr lang="en-US" smtClean="0"/>
              <a:t>Prof Ganesh Shinde - PHiMSR</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1852209" y="2026918"/>
            <a:ext cx="5439582" cy="3263750"/>
          </a:xfrm>
          <a:solidFill>
            <a:schemeClr val="tx1"/>
          </a:solidFill>
          <a:ln w="69850" cmpd="dbl">
            <a:solidFill>
              <a:schemeClr val="tx1"/>
            </a:solidFill>
            <a:miter lim="800000"/>
          </a:ln>
        </p:spPr>
        <p:txBody>
          <a:bodyPr vert="horz" lIns="91440" tIns="45720" rIns="91440" bIns="45720" rtlCol="0" anchor="ctr" anchorCtr="0">
            <a:normAutofit/>
          </a:bodyPr>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25" name="Text Placeholder 24"/>
          <p:cNvSpPr>
            <a:spLocks noGrp="1"/>
          </p:cNvSpPr>
          <p:nvPr>
            <p:ph type="body" sz="quarter" idx="13"/>
          </p:nvPr>
        </p:nvSpPr>
        <p:spPr>
          <a:xfrm>
            <a:off x="1737360" y="5516880"/>
            <a:ext cx="5669280" cy="548640"/>
          </a:xfrm>
        </p:spPr>
        <p:txBody>
          <a:bodyPr vert="horz" lIns="91440" tIns="0" rIns="91440" bIns="0" rtlCol="0" anchor="ctr" anchorCtr="0">
            <a:normAutofit/>
          </a:bodyPr>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marL="0" lvl="0" indent="0" algn="ctr" defTabSz="914400" rtl="0" eaLnBrk="1" latinLnBrk="0" hangingPunct="1">
              <a:spcBef>
                <a:spcPts val="600"/>
              </a:spcBef>
              <a:spcAft>
                <a:spcPts val="0"/>
              </a:spcAft>
              <a:buClr>
                <a:schemeClr val="accent1"/>
              </a:buClr>
              <a:buFont typeface="Arial" pitchFamily="34" charset="0"/>
              <a:buNone/>
            </a:pPr>
            <a:r>
              <a:rPr lang="en-US" smtClean="0"/>
              <a:t>Click to edit Master text styles</a:t>
            </a:r>
          </a:p>
        </p:txBody>
      </p:sp>
      <p:sp>
        <p:nvSpPr>
          <p:cNvPr id="12" name="Title 11"/>
          <p:cNvSpPr>
            <a:spLocks noGrp="1"/>
          </p:cNvSpPr>
          <p:nvPr>
            <p:ph type="title"/>
          </p:nvPr>
        </p:nvSpPr>
        <p:spPr>
          <a:xfrm>
            <a:off x="2514600" y="975360"/>
            <a:ext cx="4114800" cy="701040"/>
          </a:xfrm>
        </p:spPr>
        <p:txBody>
          <a:bodyPr/>
          <a:lstStyle/>
          <a:p>
            <a:r>
              <a:rPr lang="en-US" smtClean="0"/>
              <a:t>Click to edit Master title style</a:t>
            </a:r>
            <a:endParaRPr lang="en-US"/>
          </a:p>
        </p:txBody>
      </p:sp>
      <p:sp>
        <p:nvSpPr>
          <p:cNvPr id="13" name="Date Placeholder 12"/>
          <p:cNvSpPr>
            <a:spLocks noGrp="1"/>
          </p:cNvSpPr>
          <p:nvPr>
            <p:ph type="dt" sz="half" idx="14"/>
          </p:nvPr>
        </p:nvSpPr>
        <p:spPr>
          <a:xfrm>
            <a:off x="2981325" y="273180"/>
            <a:ext cx="3181350" cy="292100"/>
          </a:xfrm>
        </p:spPr>
        <p:txBody>
          <a:bodyPr/>
          <a:lstStyle/>
          <a:p>
            <a:fld id="{6C6A63DB-B6EF-40F6-8FEB-065ABE63A688}" type="datetime1">
              <a:rPr lang="en-US" smtClean="0"/>
              <a:t>2/16/2024</a:t>
            </a:fld>
            <a:endParaRPr lang="en-US"/>
          </a:p>
        </p:txBody>
      </p:sp>
      <p:sp>
        <p:nvSpPr>
          <p:cNvPr id="14" name="Slide Number Placeholder 13"/>
          <p:cNvSpPr>
            <a:spLocks noGrp="1"/>
          </p:cNvSpPr>
          <p:nvPr>
            <p:ph type="sldNum" sz="quarter" idx="15"/>
          </p:nvPr>
        </p:nvSpPr>
        <p:spPr>
          <a:xfrm>
            <a:off x="4038600" y="6172200"/>
            <a:ext cx="1066800" cy="304800"/>
          </a:xfrm>
        </p:spPr>
        <p:txBody>
          <a:bodyPr/>
          <a:lstStyle/>
          <a:p>
            <a:fld id="{97574AB6-0743-4A4C-BBE6-4F7FF6BD992C}" type="slidenum">
              <a:rPr lang="en-US" smtClean="0"/>
              <a:t>‹#›</a:t>
            </a:fld>
            <a:endParaRPr lang="en-US"/>
          </a:p>
        </p:txBody>
      </p:sp>
      <p:sp>
        <p:nvSpPr>
          <p:cNvPr id="15" name="Footer Placeholder 14"/>
          <p:cNvSpPr>
            <a:spLocks noGrp="1"/>
          </p:cNvSpPr>
          <p:nvPr>
            <p:ph type="ftr" sz="quarter" idx="16"/>
          </p:nvPr>
        </p:nvSpPr>
        <p:spPr>
          <a:xfrm>
            <a:off x="1447800" y="6486525"/>
            <a:ext cx="6248400" cy="292100"/>
          </a:xfrm>
        </p:spPr>
        <p:txBody>
          <a:bodyPr/>
          <a:lstStyle/>
          <a:p>
            <a:r>
              <a:rPr lang="en-US" smtClean="0"/>
              <a:t>Prof Ganesh Shinde - PHiMSR</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8" name="Rectangle 7"/>
          <p:cNvSpPr/>
          <p:nvPr/>
        </p:nvSpPr>
        <p:spPr bwMode="hidden">
          <a:xfrm>
            <a:off x="0" y="1335973"/>
            <a:ext cx="9144000" cy="552202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2019301"/>
            <a:ext cx="8229600" cy="411734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2981325" y="273180"/>
            <a:ext cx="3181350" cy="292100"/>
          </a:xfrm>
          <a:prstGeom prst="rect">
            <a:avLst/>
          </a:prstGeom>
        </p:spPr>
        <p:txBody>
          <a:bodyPr vert="horz" lIns="91440" tIns="45720" rIns="91440" bIns="45720" rtlCol="0" anchor="ctr">
            <a:noAutofit/>
          </a:bodyPr>
          <a:lstStyle>
            <a:lvl1pPr algn="ctr">
              <a:defRPr sz="1200" b="0" cap="all" spc="300" baseline="0">
                <a:solidFill>
                  <a:schemeClr val="tx1"/>
                </a:solidFill>
              </a:defRPr>
            </a:lvl1pPr>
          </a:lstStyle>
          <a:p>
            <a:fld id="{1690FC28-0034-4EB6-931B-4168C0D80E48}" type="datetime1">
              <a:rPr lang="en-US" smtClean="0"/>
              <a:t>2/16/2024</a:t>
            </a:fld>
            <a:endParaRPr lang="en-US"/>
          </a:p>
        </p:txBody>
      </p:sp>
      <p:sp>
        <p:nvSpPr>
          <p:cNvPr id="5" name="Footer Placeholder 4"/>
          <p:cNvSpPr>
            <a:spLocks noGrp="1"/>
          </p:cNvSpPr>
          <p:nvPr>
            <p:ph type="ftr" sz="quarter" idx="3"/>
          </p:nvPr>
        </p:nvSpPr>
        <p:spPr>
          <a:xfrm>
            <a:off x="1447800" y="6486525"/>
            <a:ext cx="6248400" cy="292100"/>
          </a:xfrm>
          <a:prstGeom prst="rect">
            <a:avLst/>
          </a:prstGeom>
        </p:spPr>
        <p:txBody>
          <a:bodyPr vert="horz" lIns="91440" tIns="45720" rIns="91440" bIns="45720" rtlCol="0" anchor="ctr">
            <a:normAutofit/>
          </a:bodyPr>
          <a:lstStyle>
            <a:lvl1pPr algn="ctr">
              <a:defRPr sz="1100" b="0" cap="all" spc="300" baseline="0">
                <a:solidFill>
                  <a:schemeClr val="tx1"/>
                </a:solidFill>
              </a:defRPr>
            </a:lvl1pPr>
          </a:lstStyle>
          <a:p>
            <a:r>
              <a:rPr lang="en-US" smtClean="0"/>
              <a:t>Prof Ganesh Shinde - PHiMSR</a:t>
            </a:r>
            <a:endParaRPr lang="en-US"/>
          </a:p>
        </p:txBody>
      </p:sp>
      <p:sp>
        <p:nvSpPr>
          <p:cNvPr id="6" name="Slide Number Placeholder 5"/>
          <p:cNvSpPr>
            <a:spLocks noGrp="1"/>
          </p:cNvSpPr>
          <p:nvPr>
            <p:ph type="sldNum" sz="quarter" idx="4"/>
          </p:nvPr>
        </p:nvSpPr>
        <p:spPr>
          <a:xfrm>
            <a:off x="4038600" y="6172200"/>
            <a:ext cx="1066800" cy="304800"/>
          </a:xfrm>
          <a:prstGeom prst="rect">
            <a:avLst/>
          </a:prstGeom>
          <a:ln>
            <a:noFill/>
          </a:ln>
        </p:spPr>
        <p:txBody>
          <a:bodyPr vert="horz" lIns="0" tIns="0" rIns="0" bIns="0" rtlCol="0" anchor="ctr">
            <a:normAutofit/>
          </a:bodyPr>
          <a:lstStyle>
            <a:lvl1pPr algn="ctr">
              <a:defRPr sz="1200" b="1">
                <a:solidFill>
                  <a:schemeClr val="tx1"/>
                </a:solidFill>
              </a:defRPr>
            </a:lvl1pPr>
          </a:lstStyle>
          <a:p>
            <a:fld id="{97574AB6-0743-4A4C-BBE6-4F7FF6BD992C}" type="slidenum">
              <a:rPr lang="en-US" smtClean="0"/>
              <a:t>‹#›</a:t>
            </a:fld>
            <a:endParaRPr lang="en-US"/>
          </a:p>
        </p:txBody>
      </p:sp>
      <p:cxnSp>
        <p:nvCxnSpPr>
          <p:cNvPr id="10" name="Straight Connector 9"/>
          <p:cNvCxnSpPr/>
          <p:nvPr/>
        </p:nvCxnSpPr>
        <p:spPr>
          <a:xfrm>
            <a:off x="0" y="1331436"/>
            <a:ext cx="9144000" cy="1588"/>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p:cNvSpPr>
            <a:spLocks noGrp="1"/>
          </p:cNvSpPr>
          <p:nvPr>
            <p:ph type="title"/>
          </p:nvPr>
        </p:nvSpPr>
        <p:spPr>
          <a:xfrm>
            <a:off x="2514600" y="975360"/>
            <a:ext cx="4114800" cy="701040"/>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hf sldNum="0" hdr="0" dt="0"/>
  <p:txStyles>
    <p:titleStyle>
      <a:lvl1pPr algn="ctr" defTabSz="914400" rtl="0" eaLnBrk="1" latinLnBrk="0" hangingPunct="1">
        <a:spcBef>
          <a:spcPts val="400"/>
        </a:spcBef>
        <a:buNone/>
        <a:defRPr sz="1800" b="1" kern="1200" cap="all" spc="0" baseline="0">
          <a:solidFill>
            <a:schemeClr val="bg1">
              <a:lumMod val="75000"/>
              <a:lumOff val="25000"/>
            </a:schemeClr>
          </a:solidFill>
          <a:effectLst/>
          <a:latin typeface="+mj-lt"/>
          <a:ea typeface="+mj-ea"/>
          <a:cs typeface="Tunga" pitchFamily="2"/>
        </a:defRPr>
      </a:lvl1pPr>
    </p:titleStyle>
    <p:bodyStyle>
      <a:lvl1pPr marL="0" indent="0" algn="ctr" defTabSz="914400" rtl="0" eaLnBrk="1" latinLnBrk="0" hangingPunct="1">
        <a:lnSpc>
          <a:spcPct val="100000"/>
        </a:lnSpc>
        <a:spcBef>
          <a:spcPts val="600"/>
        </a:spcBef>
        <a:spcAft>
          <a:spcPts val="0"/>
        </a:spcAft>
        <a:buClr>
          <a:schemeClr val="accent1"/>
        </a:buClr>
        <a:buFontTx/>
        <a:buNone/>
        <a:defRPr sz="2000" b="0" i="0" kern="1200" cap="none" spc="30" baseline="0">
          <a:solidFill>
            <a:schemeClr val="tx1"/>
          </a:solidFill>
          <a:latin typeface="+mn-lt"/>
          <a:ea typeface="+mn-ea"/>
          <a:cs typeface="Tahoma" pitchFamily="34" charset="0"/>
        </a:defRPr>
      </a:lvl1pPr>
      <a:lvl2pPr marL="0" indent="0" algn="ctr" defTabSz="914400" rtl="0" eaLnBrk="1" latinLnBrk="0" hangingPunct="1">
        <a:lnSpc>
          <a:spcPct val="100000"/>
        </a:lnSpc>
        <a:spcBef>
          <a:spcPts val="1200"/>
        </a:spcBef>
        <a:buClr>
          <a:schemeClr val="accent1"/>
        </a:buClr>
        <a:buFontTx/>
        <a:buNone/>
        <a:defRPr sz="1800" kern="1200">
          <a:solidFill>
            <a:schemeClr val="tx2"/>
          </a:solidFill>
          <a:latin typeface="+mn-lt"/>
          <a:ea typeface="+mn-ea"/>
          <a:cs typeface="Tahoma" pitchFamily="34" charset="0"/>
        </a:defRPr>
      </a:lvl2pPr>
      <a:lvl3pPr marL="0" indent="0" algn="ctr" defTabSz="914400" rtl="0" eaLnBrk="1" latinLnBrk="0" hangingPunct="1">
        <a:lnSpc>
          <a:spcPct val="100000"/>
        </a:lnSpc>
        <a:spcBef>
          <a:spcPts val="1200"/>
        </a:spcBef>
        <a:buClr>
          <a:schemeClr val="accent1"/>
        </a:buClr>
        <a:buFontTx/>
        <a:buNone/>
        <a:defRPr sz="1600" kern="1200">
          <a:solidFill>
            <a:schemeClr val="tx1"/>
          </a:solidFill>
          <a:latin typeface="+mn-lt"/>
          <a:ea typeface="+mn-ea"/>
          <a:cs typeface="Tahoma" pitchFamily="34" charset="0"/>
        </a:defRPr>
      </a:lvl3pPr>
      <a:lvl4pPr marL="0" indent="0" algn="ctr" defTabSz="914400" rtl="0" eaLnBrk="1" latinLnBrk="0" hangingPunct="1">
        <a:lnSpc>
          <a:spcPct val="100000"/>
        </a:lnSpc>
        <a:spcBef>
          <a:spcPts val="1200"/>
        </a:spcBef>
        <a:buClr>
          <a:schemeClr val="accent1"/>
        </a:buClr>
        <a:buFontTx/>
        <a:buNone/>
        <a:defRPr sz="1400" kern="1200">
          <a:solidFill>
            <a:schemeClr val="tx2"/>
          </a:solidFill>
          <a:latin typeface="+mn-lt"/>
          <a:ea typeface="+mn-ea"/>
          <a:cs typeface="Tahoma" pitchFamily="34" charset="0"/>
        </a:defRPr>
      </a:lvl4pPr>
      <a:lvl5pPr marL="0" indent="0" algn="ctr" defTabSz="914400" rtl="0" eaLnBrk="1" latinLnBrk="0" hangingPunct="1">
        <a:lnSpc>
          <a:spcPct val="100000"/>
        </a:lnSpc>
        <a:spcBef>
          <a:spcPts val="1200"/>
        </a:spcBef>
        <a:buClr>
          <a:schemeClr val="accent1"/>
        </a:buClr>
        <a:buFontTx/>
        <a:buNone/>
        <a:defRPr sz="1400" kern="1200" baseline="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47800" y="2286000"/>
            <a:ext cx="6400800" cy="1219200"/>
          </a:xfrm>
        </p:spPr>
        <p:txBody>
          <a:bodyPr>
            <a:normAutofit fontScale="90000"/>
          </a:bodyPr>
          <a:lstStyle/>
          <a:p>
            <a:r>
              <a:rPr lang="en-US" sz="4400" b="1" dirty="0" smtClean="0"/>
              <a:t>Marketing management</a:t>
            </a:r>
            <a:endParaRPr lang="en-US" sz="4400" b="1" dirty="0"/>
          </a:p>
        </p:txBody>
      </p:sp>
      <p:sp>
        <p:nvSpPr>
          <p:cNvPr id="3" name="Footer Placeholder 2"/>
          <p:cNvSpPr>
            <a:spLocks noGrp="1"/>
          </p:cNvSpPr>
          <p:nvPr>
            <p:ph type="ftr" sz="quarter" idx="12"/>
          </p:nvPr>
        </p:nvSpPr>
        <p:spPr/>
        <p:txBody>
          <a:bodyPr/>
          <a:lstStyle/>
          <a:p>
            <a:r>
              <a:rPr lang="en-US" smtClean="0"/>
              <a:t>Prof Ganesh Shinde - PHiMSR</a:t>
            </a:r>
            <a:endParaRPr lang="en-US"/>
          </a:p>
        </p:txBody>
      </p:sp>
      <p:graphicFrame>
        <p:nvGraphicFramePr>
          <p:cNvPr id="4" name="Diagram 3"/>
          <p:cNvGraphicFramePr/>
          <p:nvPr>
            <p:extLst>
              <p:ext uri="{D42A27DB-BD31-4B8C-83A1-F6EECF244321}">
                <p14:modId xmlns:p14="http://schemas.microsoft.com/office/powerpoint/2010/main" val="3805973582"/>
              </p:ext>
            </p:extLst>
          </p:nvPr>
        </p:nvGraphicFramePr>
        <p:xfrm>
          <a:off x="2895600" y="4343400"/>
          <a:ext cx="3276600" cy="1117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781753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marL="457200" indent="-457200" algn="l">
              <a:buAutoNum type="arabicParenR"/>
            </a:pPr>
            <a:r>
              <a:rPr lang="en-US" sz="2400" dirty="0" smtClean="0"/>
              <a:t>Which </a:t>
            </a:r>
            <a:r>
              <a:rPr lang="en-US" sz="2400" dirty="0"/>
              <a:t>of the following is part of an organization's marketing environment</a:t>
            </a:r>
            <a:r>
              <a:rPr lang="en-US" sz="2400" dirty="0" smtClean="0"/>
              <a:t>?</a:t>
            </a:r>
          </a:p>
          <a:p>
            <a:pPr marL="457200" indent="-457200" algn="l">
              <a:buAutoNum type="arabicParenR"/>
            </a:pPr>
            <a:endParaRPr lang="en-US" dirty="0" smtClean="0"/>
          </a:p>
          <a:p>
            <a:pPr algn="l"/>
            <a:endParaRPr lang="en-US" dirty="0"/>
          </a:p>
          <a:p>
            <a:pPr algn="l"/>
            <a:r>
              <a:rPr lang="en-US" dirty="0" smtClean="0"/>
              <a:t>A. The </a:t>
            </a:r>
            <a:r>
              <a:rPr lang="en-US" dirty="0"/>
              <a:t>organization's micro-environment</a:t>
            </a:r>
          </a:p>
          <a:p>
            <a:pPr algn="l"/>
            <a:r>
              <a:rPr lang="en-US" dirty="0" smtClean="0"/>
              <a:t>B. The </a:t>
            </a:r>
            <a:r>
              <a:rPr lang="en-US" dirty="0"/>
              <a:t>organization's macro-environment</a:t>
            </a:r>
          </a:p>
          <a:p>
            <a:pPr algn="l"/>
            <a:r>
              <a:rPr lang="en-US" dirty="0" smtClean="0"/>
              <a:t>C. Any </a:t>
            </a:r>
            <a:r>
              <a:rPr lang="en-US" dirty="0"/>
              <a:t>internal or external force affects the organization's ability to create, communicate, deliver, and exchange value offerings.</a:t>
            </a:r>
          </a:p>
          <a:p>
            <a:pPr algn="l"/>
            <a:r>
              <a:rPr lang="en-US" dirty="0" smtClean="0"/>
              <a:t>D. All </a:t>
            </a:r>
            <a:r>
              <a:rPr lang="en-US" dirty="0"/>
              <a:t>of the options listed are part of an organization's marketing environment.</a:t>
            </a:r>
          </a:p>
          <a:p>
            <a:pPr algn="l"/>
            <a:endParaRPr lang="en-US" dirty="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346776704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r>
              <a:rPr lang="en-US" sz="2400" dirty="0" smtClean="0"/>
              <a:t>2) Which </a:t>
            </a:r>
            <a:r>
              <a:rPr lang="en-US" sz="2400" dirty="0"/>
              <a:t>of the following statement is correct?</a:t>
            </a:r>
          </a:p>
          <a:p>
            <a:pPr algn="l"/>
            <a:r>
              <a:rPr lang="en-US" dirty="0"/>
              <a:t/>
            </a:r>
            <a:br>
              <a:rPr lang="en-US" dirty="0"/>
            </a:br>
            <a:r>
              <a:rPr lang="en-US" dirty="0" smtClean="0"/>
              <a:t>A. The </a:t>
            </a:r>
            <a:r>
              <a:rPr lang="en-US" dirty="0"/>
              <a:t>internal environment includes those factors that are not controllable by the organization</a:t>
            </a:r>
            <a:r>
              <a:rPr lang="en-US" dirty="0" smtClean="0"/>
              <a:t>.</a:t>
            </a:r>
          </a:p>
          <a:p>
            <a:pPr algn="l"/>
            <a:endParaRPr lang="en-US" dirty="0"/>
          </a:p>
          <a:p>
            <a:pPr algn="l"/>
            <a:r>
              <a:rPr lang="en-US" dirty="0" smtClean="0"/>
              <a:t>B. Weaknesses </a:t>
            </a:r>
            <a:r>
              <a:rPr lang="en-US" dirty="0"/>
              <a:t>are internal factors that marketers seek to minimize</a:t>
            </a:r>
            <a:r>
              <a:rPr lang="en-US" dirty="0" smtClean="0"/>
              <a:t>.</a:t>
            </a:r>
          </a:p>
          <a:p>
            <a:pPr algn="l"/>
            <a:endParaRPr lang="en-US" dirty="0"/>
          </a:p>
          <a:p>
            <a:pPr algn="l"/>
            <a:r>
              <a:rPr lang="en-US" dirty="0" smtClean="0"/>
              <a:t>C. The </a:t>
            </a:r>
            <a:r>
              <a:rPr lang="en-US" dirty="0"/>
              <a:t>internal environment includes factors that are controllable by the organization</a:t>
            </a:r>
            <a:r>
              <a:rPr lang="en-US" dirty="0" smtClean="0"/>
              <a:t>.</a:t>
            </a:r>
          </a:p>
          <a:p>
            <a:pPr algn="l"/>
            <a:endParaRPr lang="en-US" dirty="0"/>
          </a:p>
          <a:p>
            <a:pPr algn="l"/>
            <a:r>
              <a:rPr lang="en-US" dirty="0" smtClean="0"/>
              <a:t>D. Both </a:t>
            </a:r>
            <a:r>
              <a:rPr lang="en-US" dirty="0"/>
              <a:t>B and C</a:t>
            </a:r>
          </a:p>
          <a:p>
            <a:pPr algn="l"/>
            <a:endParaRPr lang="en-US" dirty="0" smtClean="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9169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r>
              <a:rPr lang="en-US" sz="2400" dirty="0"/>
              <a:t>3</a:t>
            </a:r>
            <a:r>
              <a:rPr lang="en-US" sz="2400" dirty="0" smtClean="0"/>
              <a:t>) </a:t>
            </a:r>
            <a:r>
              <a:rPr lang="en-US" sz="2400" dirty="0"/>
              <a:t>An organization chart can be a useful tool to help analyze an organization's ________________.</a:t>
            </a:r>
          </a:p>
          <a:p>
            <a:pPr algn="l"/>
            <a:endParaRPr lang="en-US" dirty="0" smtClean="0"/>
          </a:p>
          <a:p>
            <a:pPr algn="l"/>
            <a:r>
              <a:rPr lang="en-US" dirty="0"/>
              <a:t/>
            </a:r>
            <a:br>
              <a:rPr lang="en-US" dirty="0"/>
            </a:br>
            <a:r>
              <a:rPr lang="fr-FR" dirty="0" smtClean="0"/>
              <a:t>A. </a:t>
            </a:r>
            <a:r>
              <a:rPr lang="fr-FR" dirty="0" err="1" smtClean="0"/>
              <a:t>Market</a:t>
            </a:r>
            <a:r>
              <a:rPr lang="fr-FR" dirty="0" smtClean="0"/>
              <a:t> </a:t>
            </a:r>
            <a:r>
              <a:rPr lang="fr-FR" dirty="0"/>
              <a:t>perception</a:t>
            </a:r>
          </a:p>
          <a:p>
            <a:pPr algn="l"/>
            <a:r>
              <a:rPr lang="fr-FR" dirty="0" smtClean="0"/>
              <a:t>B. Marketing </a:t>
            </a:r>
            <a:r>
              <a:rPr lang="fr-FR" dirty="0"/>
              <a:t>mix</a:t>
            </a:r>
          </a:p>
          <a:p>
            <a:pPr algn="l"/>
            <a:r>
              <a:rPr lang="fr-FR" dirty="0" smtClean="0"/>
              <a:t>C. </a:t>
            </a:r>
            <a:r>
              <a:rPr lang="fr-FR" dirty="0" err="1" smtClean="0"/>
              <a:t>External</a:t>
            </a:r>
            <a:r>
              <a:rPr lang="fr-FR" dirty="0" smtClean="0"/>
              <a:t> </a:t>
            </a:r>
            <a:r>
              <a:rPr lang="fr-FR" dirty="0" err="1"/>
              <a:t>environment</a:t>
            </a:r>
            <a:endParaRPr lang="fr-FR" dirty="0"/>
          </a:p>
          <a:p>
            <a:pPr algn="l"/>
            <a:r>
              <a:rPr lang="fr-FR" dirty="0" smtClean="0"/>
              <a:t>D. </a:t>
            </a:r>
            <a:r>
              <a:rPr lang="fr-FR" dirty="0" err="1" smtClean="0"/>
              <a:t>Internal</a:t>
            </a:r>
            <a:r>
              <a:rPr lang="fr-FR" dirty="0" smtClean="0"/>
              <a:t> </a:t>
            </a:r>
            <a:r>
              <a:rPr lang="fr-FR" dirty="0" err="1"/>
              <a:t>environment</a:t>
            </a:r>
            <a:endParaRPr lang="fr-FR" dirty="0"/>
          </a:p>
          <a:p>
            <a:pPr algn="l"/>
            <a:endParaRPr lang="en-US" dirty="0" smtClean="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3336313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r>
              <a:rPr lang="en-US" sz="2400" dirty="0" smtClean="0"/>
              <a:t>4) </a:t>
            </a:r>
            <a:r>
              <a:rPr lang="en-US" sz="2400" dirty="0"/>
              <a:t>Which of the following is not a part of an organization's external environment?</a:t>
            </a:r>
          </a:p>
          <a:p>
            <a:pPr algn="l"/>
            <a:endParaRPr lang="en-US" dirty="0" smtClean="0"/>
          </a:p>
          <a:p>
            <a:pPr algn="l"/>
            <a:r>
              <a:rPr lang="en-US" dirty="0"/>
              <a:t/>
            </a:r>
            <a:br>
              <a:rPr lang="en-US" dirty="0"/>
            </a:br>
            <a:r>
              <a:rPr lang="en-US" dirty="0" smtClean="0"/>
              <a:t>A. Customers</a:t>
            </a:r>
            <a:endParaRPr lang="en-US" dirty="0"/>
          </a:p>
          <a:p>
            <a:pPr algn="l"/>
            <a:r>
              <a:rPr lang="en-US" dirty="0" smtClean="0"/>
              <a:t>B. Competitors</a:t>
            </a:r>
            <a:endParaRPr lang="en-US" dirty="0"/>
          </a:p>
          <a:p>
            <a:pPr algn="l"/>
            <a:r>
              <a:rPr lang="en-US" dirty="0" smtClean="0"/>
              <a:t>C. The </a:t>
            </a:r>
            <a:r>
              <a:rPr lang="en-US" dirty="0"/>
              <a:t>micro-environment</a:t>
            </a:r>
          </a:p>
          <a:p>
            <a:pPr algn="l"/>
            <a:r>
              <a:rPr lang="en-US" dirty="0" smtClean="0"/>
              <a:t>D. All </a:t>
            </a:r>
            <a:r>
              <a:rPr lang="en-US" dirty="0"/>
              <a:t>of the options listed are part of an organization's external environment.</a:t>
            </a:r>
          </a:p>
          <a:p>
            <a:pPr algn="l"/>
            <a:endParaRPr lang="en-US" dirty="0" smtClean="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19384976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r>
              <a:rPr lang="en-US" sz="2400" dirty="0"/>
              <a:t>5</a:t>
            </a:r>
            <a:r>
              <a:rPr lang="en-US" sz="2400" dirty="0" smtClean="0"/>
              <a:t>) </a:t>
            </a:r>
            <a:r>
              <a:rPr lang="en-US" sz="2400" dirty="0"/>
              <a:t>Which of the following would not be a part of an organization's micro-environment?</a:t>
            </a:r>
          </a:p>
          <a:p>
            <a:pPr algn="l"/>
            <a:endParaRPr lang="en-US" dirty="0" smtClean="0"/>
          </a:p>
          <a:p>
            <a:pPr algn="l"/>
            <a:r>
              <a:rPr lang="en-US" dirty="0" smtClean="0"/>
              <a:t>A. Competitors</a:t>
            </a:r>
            <a:endParaRPr lang="en-US" dirty="0"/>
          </a:p>
          <a:p>
            <a:pPr algn="l"/>
            <a:r>
              <a:rPr lang="en-US" dirty="0" smtClean="0"/>
              <a:t>B. Partners </a:t>
            </a:r>
            <a:r>
              <a:rPr lang="en-US" dirty="0"/>
              <a:t>such as suppliers and retailers</a:t>
            </a:r>
          </a:p>
          <a:p>
            <a:pPr algn="l"/>
            <a:r>
              <a:rPr lang="en-US" dirty="0" smtClean="0"/>
              <a:t>C. Customers</a:t>
            </a:r>
            <a:endParaRPr lang="en-US" dirty="0"/>
          </a:p>
          <a:p>
            <a:pPr algn="l"/>
            <a:r>
              <a:rPr lang="en-US" dirty="0" smtClean="0"/>
              <a:t>D. The </a:t>
            </a:r>
            <a:r>
              <a:rPr lang="en-US" dirty="0"/>
              <a:t>economy</a:t>
            </a:r>
          </a:p>
          <a:p>
            <a:pPr algn="l"/>
            <a:endParaRPr lang="en-US" dirty="0" smtClean="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20053925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r>
              <a:rPr lang="en-US" sz="2400" dirty="0" smtClean="0"/>
              <a:t>6) An </a:t>
            </a:r>
            <a:r>
              <a:rPr lang="en-US" sz="2400" dirty="0"/>
              <a:t>industry may attempt to influence which aspect of its marketing environment to overcome legal regulations</a:t>
            </a:r>
            <a:r>
              <a:rPr lang="en-US" sz="2400" dirty="0" smtClean="0"/>
              <a:t>?</a:t>
            </a:r>
          </a:p>
          <a:p>
            <a:pPr algn="l"/>
            <a:endParaRPr lang="en-US" dirty="0" smtClean="0"/>
          </a:p>
          <a:p>
            <a:pPr algn="l"/>
            <a:endParaRPr lang="en-US" dirty="0"/>
          </a:p>
          <a:p>
            <a:pPr algn="l"/>
            <a:endParaRPr lang="en-US" dirty="0"/>
          </a:p>
          <a:p>
            <a:pPr algn="l"/>
            <a:r>
              <a:rPr lang="it-IT" dirty="0" smtClean="0"/>
              <a:t>A.Sociocultural</a:t>
            </a:r>
            <a:endParaRPr lang="it-IT" dirty="0"/>
          </a:p>
          <a:p>
            <a:pPr algn="l"/>
            <a:r>
              <a:rPr lang="it-IT" dirty="0" smtClean="0"/>
              <a:t>B.Political</a:t>
            </a:r>
            <a:endParaRPr lang="it-IT" dirty="0"/>
          </a:p>
          <a:p>
            <a:pPr algn="l"/>
            <a:r>
              <a:rPr lang="it-IT" dirty="0" smtClean="0"/>
              <a:t>C.Competitive</a:t>
            </a:r>
            <a:endParaRPr lang="it-IT" dirty="0"/>
          </a:p>
          <a:p>
            <a:pPr algn="l"/>
            <a:r>
              <a:rPr lang="it-IT" dirty="0" smtClean="0"/>
              <a:t>D.Economic</a:t>
            </a:r>
            <a:endParaRPr lang="it-IT" dirty="0"/>
          </a:p>
          <a:p>
            <a:pPr algn="l"/>
            <a:endParaRPr lang="en-US" dirty="0"/>
          </a:p>
          <a:p>
            <a:pPr algn="l"/>
            <a:endParaRPr lang="en-US" dirty="0" smtClean="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38902773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r>
              <a:rPr lang="en-US" sz="2400" dirty="0"/>
              <a:t>7</a:t>
            </a:r>
            <a:r>
              <a:rPr lang="en-US" sz="2400" dirty="0" smtClean="0"/>
              <a:t>) </a:t>
            </a:r>
            <a:r>
              <a:rPr lang="en-US" sz="2400" dirty="0"/>
              <a:t>The influences in a society and/or its culture/s that affect people's attitudes, beliefs, behaviors, preferences, customers, and lifestyles are known as </a:t>
            </a:r>
          </a:p>
          <a:p>
            <a:pPr algn="l"/>
            <a:endParaRPr lang="en-US" dirty="0" smtClean="0"/>
          </a:p>
          <a:p>
            <a:pPr algn="l"/>
            <a:endParaRPr lang="en-US" dirty="0"/>
          </a:p>
          <a:p>
            <a:pPr algn="l"/>
            <a:endParaRPr lang="en-US" dirty="0"/>
          </a:p>
          <a:p>
            <a:pPr algn="l"/>
            <a:r>
              <a:rPr lang="en-US" dirty="0" smtClean="0"/>
              <a:t>A. Demographic </a:t>
            </a:r>
            <a:r>
              <a:rPr lang="en-US" dirty="0"/>
              <a:t>forces</a:t>
            </a:r>
          </a:p>
          <a:p>
            <a:pPr algn="l"/>
            <a:r>
              <a:rPr lang="en-US" dirty="0" smtClean="0"/>
              <a:t>B. Technological </a:t>
            </a:r>
            <a:r>
              <a:rPr lang="en-US" dirty="0"/>
              <a:t>forces</a:t>
            </a:r>
          </a:p>
          <a:p>
            <a:pPr algn="l"/>
            <a:r>
              <a:rPr lang="en-US" dirty="0" smtClean="0"/>
              <a:t>C. Sociocultural </a:t>
            </a:r>
            <a:r>
              <a:rPr lang="en-US" dirty="0"/>
              <a:t>forces</a:t>
            </a:r>
          </a:p>
          <a:p>
            <a:pPr algn="l"/>
            <a:r>
              <a:rPr lang="en-US" dirty="0" smtClean="0"/>
              <a:t>D. Legal </a:t>
            </a:r>
            <a:r>
              <a:rPr lang="en-US" dirty="0"/>
              <a:t>forces</a:t>
            </a:r>
          </a:p>
          <a:p>
            <a:pPr algn="l"/>
            <a:endParaRPr lang="en-US" dirty="0"/>
          </a:p>
          <a:p>
            <a:pPr algn="l"/>
            <a:endParaRPr lang="en-US" dirty="0" smtClean="0"/>
          </a:p>
          <a:p>
            <a:pPr algn="l"/>
            <a:endParaRPr lang="en-US" dirty="0" smtClean="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13524634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r>
              <a:rPr lang="en-US" sz="2400" dirty="0" smtClean="0"/>
              <a:t>8)</a:t>
            </a:r>
            <a:r>
              <a:rPr lang="en-US" sz="2400" dirty="0"/>
              <a:t>  </a:t>
            </a:r>
            <a:r>
              <a:rPr lang="en-US" sz="2400" dirty="0" smtClean="0"/>
              <a:t>The </a:t>
            </a:r>
            <a:r>
              <a:rPr lang="en-US" sz="2400" dirty="0"/>
              <a:t>global financial crisis was an example of what type of macro-environmental force</a:t>
            </a:r>
            <a:r>
              <a:rPr lang="en-US" sz="2400" dirty="0" smtClean="0"/>
              <a:t>?</a:t>
            </a:r>
          </a:p>
          <a:p>
            <a:pPr algn="l"/>
            <a:endParaRPr lang="en-US" dirty="0" smtClean="0"/>
          </a:p>
          <a:p>
            <a:pPr algn="l"/>
            <a:endParaRPr lang="en-US" dirty="0"/>
          </a:p>
          <a:p>
            <a:pPr algn="l"/>
            <a:r>
              <a:rPr lang="it-IT" dirty="0" smtClean="0"/>
              <a:t>A. Political</a:t>
            </a:r>
            <a:endParaRPr lang="it-IT" dirty="0"/>
          </a:p>
          <a:p>
            <a:pPr algn="l"/>
            <a:r>
              <a:rPr lang="it-IT" dirty="0" smtClean="0"/>
              <a:t>B. Sociocultural</a:t>
            </a:r>
            <a:endParaRPr lang="it-IT" dirty="0"/>
          </a:p>
          <a:p>
            <a:pPr algn="l"/>
            <a:r>
              <a:rPr lang="it-IT" dirty="0" smtClean="0"/>
              <a:t>C. Competitive</a:t>
            </a:r>
            <a:endParaRPr lang="it-IT" dirty="0"/>
          </a:p>
          <a:p>
            <a:pPr algn="l"/>
            <a:r>
              <a:rPr lang="it-IT" dirty="0" smtClean="0"/>
              <a:t>D. Economic</a:t>
            </a:r>
            <a:endParaRPr lang="it-IT" dirty="0"/>
          </a:p>
          <a:p>
            <a:pPr algn="l"/>
            <a:endParaRPr lang="en-US" dirty="0"/>
          </a:p>
          <a:p>
            <a:pPr algn="l"/>
            <a:endParaRPr lang="en-US" dirty="0"/>
          </a:p>
          <a:p>
            <a:pPr algn="l"/>
            <a:endParaRPr lang="en-US" dirty="0"/>
          </a:p>
          <a:p>
            <a:pPr algn="l"/>
            <a:endParaRPr lang="en-US" dirty="0" smtClean="0"/>
          </a:p>
          <a:p>
            <a:pPr algn="l"/>
            <a:endParaRPr lang="en-US" dirty="0" smtClean="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27492503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r>
              <a:rPr lang="en-US" sz="2400" dirty="0"/>
              <a:t>9</a:t>
            </a:r>
            <a:r>
              <a:rPr lang="en-US" sz="2400" dirty="0" smtClean="0"/>
              <a:t>) </a:t>
            </a:r>
            <a:r>
              <a:rPr lang="en-US" sz="2400" dirty="0"/>
              <a:t> All of the following are factors in the external environment affecting marketing EXCEPT</a:t>
            </a:r>
            <a:endParaRPr lang="en-US" dirty="0" smtClean="0"/>
          </a:p>
          <a:p>
            <a:pPr algn="l"/>
            <a:endParaRPr lang="en-US" dirty="0"/>
          </a:p>
          <a:p>
            <a:pPr algn="l"/>
            <a:r>
              <a:rPr lang="en-US" sz="1800" dirty="0" smtClean="0"/>
              <a:t>A. </a:t>
            </a:r>
            <a:r>
              <a:rPr lang="en-US" sz="1800" dirty="0"/>
              <a:t>M</a:t>
            </a:r>
            <a:r>
              <a:rPr lang="en-US" sz="1800" dirty="0" smtClean="0"/>
              <a:t>arketing </a:t>
            </a:r>
            <a:r>
              <a:rPr lang="en-US" sz="1800" dirty="0"/>
              <a:t>mix </a:t>
            </a:r>
          </a:p>
          <a:p>
            <a:pPr algn="l"/>
            <a:endParaRPr lang="en-US" sz="1800" dirty="0"/>
          </a:p>
          <a:p>
            <a:pPr algn="l"/>
            <a:r>
              <a:rPr lang="en-US" sz="1800" dirty="0" smtClean="0"/>
              <a:t>B. Economic </a:t>
            </a:r>
            <a:r>
              <a:rPr lang="en-US" sz="1800" dirty="0"/>
              <a:t>conditions </a:t>
            </a:r>
          </a:p>
          <a:p>
            <a:pPr algn="l"/>
            <a:endParaRPr lang="en-US" sz="1800" dirty="0"/>
          </a:p>
          <a:p>
            <a:pPr algn="l"/>
            <a:r>
              <a:rPr lang="en-US" sz="1800" dirty="0" smtClean="0"/>
              <a:t>C. Technology </a:t>
            </a:r>
            <a:endParaRPr lang="en-US" sz="1800" dirty="0"/>
          </a:p>
          <a:p>
            <a:pPr algn="l"/>
            <a:endParaRPr lang="en-US" sz="1800" dirty="0"/>
          </a:p>
          <a:p>
            <a:pPr algn="l"/>
            <a:r>
              <a:rPr lang="en-US" sz="1800" dirty="0" smtClean="0"/>
              <a:t>D. </a:t>
            </a:r>
            <a:r>
              <a:rPr lang="en-US" sz="1800" dirty="0"/>
              <a:t>P</a:t>
            </a:r>
            <a:r>
              <a:rPr lang="en-US" sz="1800" dirty="0" smtClean="0"/>
              <a:t>olitical </a:t>
            </a:r>
            <a:r>
              <a:rPr lang="en-US" sz="1800" dirty="0"/>
              <a:t>and legal factors </a:t>
            </a:r>
          </a:p>
          <a:p>
            <a:pPr algn="l"/>
            <a:endParaRPr lang="en-US" sz="1800" dirty="0"/>
          </a:p>
          <a:p>
            <a:pPr algn="l"/>
            <a:r>
              <a:rPr lang="en-US" sz="1800" dirty="0" smtClean="0"/>
              <a:t>E. Competition</a:t>
            </a:r>
            <a:endParaRPr lang="en-US" sz="1800" dirty="0"/>
          </a:p>
          <a:p>
            <a:pPr algn="l"/>
            <a:endParaRPr lang="en-US" dirty="0"/>
          </a:p>
          <a:p>
            <a:pPr algn="l"/>
            <a:endParaRPr lang="en-US" dirty="0"/>
          </a:p>
          <a:p>
            <a:pPr algn="l"/>
            <a:endParaRPr lang="en-US" dirty="0"/>
          </a:p>
          <a:p>
            <a:pPr algn="l"/>
            <a:endParaRPr lang="en-US" dirty="0" smtClean="0"/>
          </a:p>
          <a:p>
            <a:pPr algn="l"/>
            <a:endParaRPr lang="en-US" dirty="0" smtClean="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5937655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r>
              <a:rPr lang="en-US" sz="2400" dirty="0" smtClean="0"/>
              <a:t>10) </a:t>
            </a:r>
            <a:r>
              <a:rPr lang="en-US" sz="2400" dirty="0"/>
              <a:t> </a:t>
            </a:r>
            <a:r>
              <a:rPr lang="en-US" dirty="0"/>
              <a:t>When a company engages in _____, it is implementing strategies that attempt to shape the external </a:t>
            </a:r>
            <a:r>
              <a:rPr lang="en-US" dirty="0" smtClean="0"/>
              <a:t>environment </a:t>
            </a:r>
            <a:r>
              <a:rPr lang="en-US" dirty="0"/>
              <a:t>in which it operates.</a:t>
            </a:r>
          </a:p>
          <a:p>
            <a:endParaRPr lang="en-US" dirty="0"/>
          </a:p>
          <a:p>
            <a:pPr algn="l"/>
            <a:r>
              <a:rPr lang="en-US" dirty="0" smtClean="0"/>
              <a:t>A. </a:t>
            </a:r>
            <a:r>
              <a:rPr lang="en-US" sz="1800" dirty="0" smtClean="0"/>
              <a:t>Synergistic </a:t>
            </a:r>
            <a:r>
              <a:rPr lang="en-US" sz="1800" dirty="0"/>
              <a:t>control </a:t>
            </a:r>
          </a:p>
          <a:p>
            <a:pPr algn="l"/>
            <a:endParaRPr lang="en-US" sz="1800" dirty="0"/>
          </a:p>
          <a:p>
            <a:pPr algn="l"/>
            <a:r>
              <a:rPr lang="en-US" sz="1800" dirty="0" smtClean="0"/>
              <a:t>B. </a:t>
            </a:r>
            <a:r>
              <a:rPr lang="en-US" sz="1800" dirty="0"/>
              <a:t>E</a:t>
            </a:r>
            <a:r>
              <a:rPr lang="en-US" sz="1800" dirty="0" smtClean="0"/>
              <a:t>nvironmental </a:t>
            </a:r>
            <a:r>
              <a:rPr lang="en-US" sz="1800" dirty="0"/>
              <a:t>management </a:t>
            </a:r>
          </a:p>
          <a:p>
            <a:pPr algn="l"/>
            <a:endParaRPr lang="en-US" sz="1800" dirty="0"/>
          </a:p>
          <a:p>
            <a:pPr algn="l"/>
            <a:r>
              <a:rPr lang="en-US" sz="1800" dirty="0" smtClean="0"/>
              <a:t>C. </a:t>
            </a:r>
            <a:r>
              <a:rPr lang="en-US" sz="1800" dirty="0"/>
              <a:t>E</a:t>
            </a:r>
            <a:r>
              <a:rPr lang="en-US" sz="1800" dirty="0" smtClean="0"/>
              <a:t>nvironmental </a:t>
            </a:r>
            <a:r>
              <a:rPr lang="en-US" sz="1800" dirty="0"/>
              <a:t>control </a:t>
            </a:r>
          </a:p>
          <a:p>
            <a:pPr algn="l"/>
            <a:r>
              <a:rPr lang="en-US" sz="1800" dirty="0" smtClean="0"/>
              <a:t> </a:t>
            </a:r>
            <a:endParaRPr lang="en-US" sz="1800" dirty="0"/>
          </a:p>
          <a:p>
            <a:pPr algn="l"/>
            <a:r>
              <a:rPr lang="en-US" sz="1800" dirty="0" smtClean="0"/>
              <a:t>D. Market </a:t>
            </a:r>
            <a:r>
              <a:rPr lang="en-US" sz="1800" dirty="0"/>
              <a:t>control </a:t>
            </a:r>
          </a:p>
          <a:p>
            <a:pPr algn="l"/>
            <a:r>
              <a:rPr lang="en-US" sz="1800" dirty="0" smtClean="0"/>
              <a:t> </a:t>
            </a:r>
            <a:endParaRPr lang="en-US" sz="1800" dirty="0"/>
          </a:p>
          <a:p>
            <a:pPr algn="l"/>
            <a:r>
              <a:rPr lang="en-US" sz="1800" dirty="0" smtClean="0"/>
              <a:t>E. </a:t>
            </a:r>
            <a:r>
              <a:rPr lang="en-US" sz="1800" dirty="0"/>
              <a:t>R</a:t>
            </a:r>
            <a:r>
              <a:rPr lang="en-US" sz="1800" dirty="0" smtClean="0"/>
              <a:t>eactive management</a:t>
            </a:r>
            <a:endParaRPr lang="en-US" sz="1800" dirty="0"/>
          </a:p>
          <a:p>
            <a:pPr algn="l"/>
            <a:endParaRPr lang="en-US" dirty="0"/>
          </a:p>
          <a:p>
            <a:pPr algn="l"/>
            <a:endParaRPr lang="en-US" dirty="0"/>
          </a:p>
          <a:p>
            <a:pPr algn="l"/>
            <a:endParaRPr lang="en-US" dirty="0" smtClean="0"/>
          </a:p>
          <a:p>
            <a:pPr algn="l"/>
            <a:endParaRPr lang="en-US" dirty="0" smtClean="0"/>
          </a:p>
        </p:txBody>
      </p:sp>
      <p:sp>
        <p:nvSpPr>
          <p:cNvPr id="3" name="Title 2"/>
          <p:cNvSpPr>
            <a:spLocks noGrp="1"/>
          </p:cNvSpPr>
          <p:nvPr>
            <p:ph type="title"/>
          </p:nvPr>
        </p:nvSpPr>
        <p:spPr/>
        <p:txBody>
          <a:bodyPr/>
          <a:lstStyle/>
          <a:p>
            <a:r>
              <a:rPr lang="en-US" dirty="0" smtClean="0"/>
              <a:t>QUIZ</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40492210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marL="342900" indent="-342900" algn="l">
              <a:buFont typeface="Wingdings" panose="05000000000000000000" pitchFamily="2" charset="2"/>
              <a:buChar char="q"/>
            </a:pPr>
            <a:r>
              <a:rPr lang="en-US" sz="2400" dirty="0" smtClean="0"/>
              <a:t>Surround by environment – Adjustment according to the environment. </a:t>
            </a:r>
          </a:p>
          <a:p>
            <a:pPr marL="342900" indent="-342900" algn="l">
              <a:buFont typeface="Wingdings" panose="05000000000000000000" pitchFamily="2" charset="2"/>
              <a:buChar char="q"/>
            </a:pPr>
            <a:r>
              <a:rPr lang="en-US" sz="2400" dirty="0" smtClean="0"/>
              <a:t>e.g., different seasons. </a:t>
            </a:r>
          </a:p>
          <a:p>
            <a:pPr marL="342900" indent="-342900" algn="l">
              <a:buFont typeface="Wingdings" panose="05000000000000000000" pitchFamily="2" charset="2"/>
              <a:buChar char="q"/>
            </a:pPr>
            <a:r>
              <a:rPr lang="en-US" sz="2400" dirty="0" smtClean="0"/>
              <a:t>Surrounding conditions or forces.</a:t>
            </a:r>
          </a:p>
          <a:p>
            <a:pPr marL="342900" indent="-342900" algn="l">
              <a:buFont typeface="Wingdings" panose="05000000000000000000" pitchFamily="2" charset="2"/>
              <a:buChar char="q"/>
            </a:pPr>
            <a:r>
              <a:rPr lang="en-US" sz="2400" dirty="0" smtClean="0"/>
              <a:t>The conditions in which you live, work, etc. </a:t>
            </a:r>
          </a:p>
          <a:p>
            <a:pPr marL="342900" indent="-342900" algn="l">
              <a:buFont typeface="Wingdings" panose="05000000000000000000" pitchFamily="2" charset="2"/>
              <a:buChar char="q"/>
            </a:pPr>
            <a:r>
              <a:rPr lang="en-US" sz="2400" dirty="0" smtClean="0"/>
              <a:t>Factors affecting Marketing activities – Marketing environment </a:t>
            </a:r>
            <a:endParaRPr lang="en-US" sz="2400" dirty="0"/>
          </a:p>
          <a:p>
            <a:pPr marL="342900" indent="-342900" algn="l">
              <a:buFont typeface="Wingdings" panose="05000000000000000000" pitchFamily="2" charset="2"/>
              <a:buChar char="q"/>
            </a:pPr>
            <a:r>
              <a:rPr lang="en-US" sz="2400" dirty="0" smtClean="0"/>
              <a:t>Definition – </a:t>
            </a:r>
            <a:r>
              <a:rPr lang="en-US" sz="2400" b="1" dirty="0" smtClean="0"/>
              <a:t>“external factors and forces that affect the company’s ability to develop and maintain successful transactions and relationships with companies’ target customers”</a:t>
            </a:r>
            <a:endParaRPr lang="en-US" sz="2400" b="1" dirty="0"/>
          </a:p>
        </p:txBody>
      </p:sp>
      <p:sp>
        <p:nvSpPr>
          <p:cNvPr id="3" name="Title 2"/>
          <p:cNvSpPr>
            <a:spLocks noGrp="1"/>
          </p:cNvSpPr>
          <p:nvPr>
            <p:ph type="title"/>
          </p:nvPr>
        </p:nvSpPr>
        <p:spPr/>
        <p:txBody>
          <a:bodyPr/>
          <a:lstStyle/>
          <a:p>
            <a:r>
              <a:rPr lang="en-US" dirty="0" smtClean="0"/>
              <a:t>MARKETING ENVIRONMENT </a:t>
            </a:r>
            <a:endParaRPr lang="en-US" dirty="0"/>
          </a:p>
        </p:txBody>
      </p:sp>
      <p:sp>
        <p:nvSpPr>
          <p:cNvPr id="4" name="Footer Placeholder 3"/>
          <p:cNvSpPr>
            <a:spLocks noGrp="1"/>
          </p:cNvSpPr>
          <p:nvPr>
            <p:ph type="ftr" sz="quarter" idx="16"/>
          </p:nvPr>
        </p:nvSpPr>
        <p:spPr/>
        <p:txBody>
          <a:bodyPr/>
          <a:lstStyle/>
          <a:p>
            <a:r>
              <a:rPr lang="en-US" smtClean="0"/>
              <a:t>Prof Ganesh Shinde - PHiMSR</a:t>
            </a:r>
            <a:endParaRPr lang="en-US"/>
          </a:p>
        </p:txBody>
      </p:sp>
    </p:spTree>
    <p:extLst>
      <p:ext uri="{BB962C8B-B14F-4D97-AF65-F5344CB8AC3E}">
        <p14:creationId xmlns:p14="http://schemas.microsoft.com/office/powerpoint/2010/main" val="22507447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457200" y="1752600"/>
            <a:ext cx="8229600" cy="4800599"/>
          </a:xfrm>
        </p:spPr>
        <p:txBody>
          <a:bodyPr>
            <a:normAutofit/>
          </a:bodyPr>
          <a:lstStyle/>
          <a:p>
            <a:pPr marL="285750" lvl="1" indent="-285750" algn="l">
              <a:buFontTx/>
              <a:buChar char="-"/>
            </a:pPr>
            <a:endParaRPr lang="en-US" sz="2000" dirty="0" smtClean="0">
              <a:solidFill>
                <a:schemeClr val="tx1"/>
              </a:solidFill>
            </a:endParaRPr>
          </a:p>
          <a:p>
            <a:pPr marL="342900" lvl="1" indent="-342900" algn="l">
              <a:buFont typeface="Wingdings" panose="05000000000000000000" pitchFamily="2" charset="2"/>
              <a:buChar char="v"/>
            </a:pPr>
            <a:r>
              <a:rPr lang="en-US" sz="2000" u="sng" dirty="0" smtClean="0">
                <a:solidFill>
                  <a:schemeClr val="tx1"/>
                </a:solidFill>
              </a:rPr>
              <a:t>Presentation</a:t>
            </a:r>
            <a:r>
              <a:rPr lang="en-US" sz="2000" dirty="0" smtClean="0">
                <a:solidFill>
                  <a:schemeClr val="tx1"/>
                </a:solidFill>
              </a:rPr>
              <a:t> – “List out mega trends that are affecting the people in the age bracket of 20-25 and influencing their purchase decisions”. </a:t>
            </a:r>
            <a:r>
              <a:rPr lang="en-US" sz="2000" i="1" dirty="0" smtClean="0">
                <a:solidFill>
                  <a:schemeClr val="tx1"/>
                </a:solidFill>
              </a:rPr>
              <a:t>(Any one industry/trend to be opted by each group)</a:t>
            </a:r>
          </a:p>
          <a:p>
            <a:pPr lvl="1" algn="l"/>
            <a:endParaRPr lang="en-US" sz="2000" i="1" dirty="0" smtClean="0">
              <a:solidFill>
                <a:schemeClr val="tx1"/>
              </a:solidFill>
            </a:endParaRPr>
          </a:p>
          <a:p>
            <a:pPr marL="342900" lvl="1" indent="-342900" algn="l">
              <a:buFont typeface="Wingdings" panose="05000000000000000000" pitchFamily="2" charset="2"/>
              <a:buChar char="v"/>
            </a:pPr>
            <a:r>
              <a:rPr lang="en-US" sz="2000" u="sng" dirty="0" smtClean="0">
                <a:solidFill>
                  <a:schemeClr val="tx1"/>
                </a:solidFill>
              </a:rPr>
              <a:t>Group discussion Topic </a:t>
            </a:r>
            <a:r>
              <a:rPr lang="en-US" sz="2000" i="1" dirty="0" smtClean="0">
                <a:solidFill>
                  <a:schemeClr val="tx1"/>
                </a:solidFill>
              </a:rPr>
              <a:t>– “Should advertising of liquor be banned in India? Why do you think so? What is your response to surrogate advertising of liquors and cigarettes? </a:t>
            </a:r>
          </a:p>
          <a:p>
            <a:pPr lvl="1" algn="l"/>
            <a:endParaRPr lang="en-US" sz="2000" i="1" dirty="0" smtClean="0">
              <a:solidFill>
                <a:schemeClr val="tx1"/>
              </a:solidFill>
            </a:endParaRPr>
          </a:p>
          <a:p>
            <a:pPr marL="342900" lvl="1" indent="-342900" algn="l">
              <a:buFont typeface="Wingdings" panose="05000000000000000000" pitchFamily="2" charset="2"/>
              <a:buChar char="v"/>
            </a:pPr>
            <a:r>
              <a:rPr lang="en-US" sz="2000" i="1" u="sng" dirty="0" smtClean="0">
                <a:solidFill>
                  <a:schemeClr val="tx1"/>
                </a:solidFill>
              </a:rPr>
              <a:t>Assignment Topic </a:t>
            </a:r>
            <a:r>
              <a:rPr lang="en-US" sz="2000" i="1" dirty="0" smtClean="0">
                <a:solidFill>
                  <a:schemeClr val="tx1"/>
                </a:solidFill>
              </a:rPr>
              <a:t>– “Indian Marketing Environment 2024”</a:t>
            </a:r>
          </a:p>
          <a:p>
            <a:pPr marL="342900" lvl="1" indent="-342900" algn="l">
              <a:buFont typeface="Wingdings" panose="05000000000000000000" pitchFamily="2" charset="2"/>
              <a:buChar char="v"/>
            </a:pPr>
            <a:endParaRPr lang="en-US" sz="2000" i="1" dirty="0" smtClean="0">
              <a:solidFill>
                <a:schemeClr val="tx1"/>
              </a:solidFill>
            </a:endParaRPr>
          </a:p>
          <a:p>
            <a:pPr marL="342900" lvl="1" indent="-342900" algn="l">
              <a:buFont typeface="Wingdings" panose="05000000000000000000" pitchFamily="2" charset="2"/>
              <a:buChar char="Ø"/>
            </a:pPr>
            <a:endParaRPr lang="en-US" sz="1400" dirty="0" smtClean="0">
              <a:solidFill>
                <a:schemeClr val="tx1"/>
              </a:solidFill>
            </a:endParaRPr>
          </a:p>
          <a:p>
            <a:pPr marL="342900" lvl="1" indent="-342900" algn="l">
              <a:buFont typeface="Wingdings" panose="05000000000000000000" pitchFamily="2" charset="2"/>
              <a:buChar char="Ø"/>
            </a:pPr>
            <a:endParaRPr lang="en-US" sz="1400" dirty="0" smtClean="0">
              <a:solidFill>
                <a:schemeClr val="tx1"/>
              </a:solidFill>
            </a:endParaRPr>
          </a:p>
          <a:p>
            <a:pPr marL="285750" lvl="1" indent="-285750" algn="l">
              <a:buFontTx/>
              <a:buChar char="-"/>
            </a:pPr>
            <a:endParaRPr lang="en-US" sz="2000" dirty="0">
              <a:solidFill>
                <a:schemeClr val="tx1"/>
              </a:solidFill>
            </a:endParaRPr>
          </a:p>
        </p:txBody>
      </p:sp>
      <p:sp>
        <p:nvSpPr>
          <p:cNvPr id="3" name="Title 2"/>
          <p:cNvSpPr>
            <a:spLocks noGrp="1"/>
          </p:cNvSpPr>
          <p:nvPr>
            <p:ph type="title"/>
          </p:nvPr>
        </p:nvSpPr>
        <p:spPr/>
        <p:txBody>
          <a:bodyPr/>
          <a:lstStyle/>
          <a:p>
            <a:r>
              <a:rPr lang="en-US" dirty="0" smtClean="0"/>
              <a:t>Internal Assessment</a:t>
            </a:r>
            <a:endParaRPr lang="en-US" dirty="0"/>
          </a:p>
        </p:txBody>
      </p:sp>
      <p:sp>
        <p:nvSpPr>
          <p:cNvPr id="4" name="Footer Placeholder 3"/>
          <p:cNvSpPr>
            <a:spLocks noGrp="1"/>
          </p:cNvSpPr>
          <p:nvPr>
            <p:ph type="ftr" sz="quarter" idx="16"/>
          </p:nvPr>
        </p:nvSpPr>
        <p:spPr/>
        <p:txBody>
          <a:bodyPr/>
          <a:lstStyle/>
          <a:p>
            <a:r>
              <a:rPr lang="en-US" smtClean="0"/>
              <a:t>Prof Ganesh Shinde - PHiMSR</a:t>
            </a:r>
            <a:endParaRPr lang="en-US"/>
          </a:p>
        </p:txBody>
      </p:sp>
    </p:spTree>
    <p:extLst>
      <p:ext uri="{BB962C8B-B14F-4D97-AF65-F5344CB8AC3E}">
        <p14:creationId xmlns:p14="http://schemas.microsoft.com/office/powerpoint/2010/main" val="111303306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3"/>
            <p:extLst>
              <p:ext uri="{D42A27DB-BD31-4B8C-83A1-F6EECF244321}">
                <p14:modId xmlns:p14="http://schemas.microsoft.com/office/powerpoint/2010/main" val="2284484664"/>
              </p:ext>
            </p:extLst>
          </p:nvPr>
        </p:nvGraphicFramePr>
        <p:xfrm>
          <a:off x="228600" y="2020888"/>
          <a:ext cx="8686800" cy="4465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p:cNvSpPr>
            <a:spLocks noGrp="1"/>
          </p:cNvSpPr>
          <p:nvPr>
            <p:ph type="title"/>
          </p:nvPr>
        </p:nvSpPr>
        <p:spPr/>
        <p:txBody>
          <a:bodyPr/>
          <a:lstStyle/>
          <a:p>
            <a:r>
              <a:rPr lang="en-US" dirty="0" smtClean="0"/>
              <a:t>MAJOR ENVIORNMENTAL FACTORS INFLUENCING BUSINESS</a:t>
            </a:r>
            <a:endParaRPr lang="en-US" dirty="0"/>
          </a:p>
        </p:txBody>
      </p:sp>
      <p:sp>
        <p:nvSpPr>
          <p:cNvPr id="4" name="Footer Placeholder 3"/>
          <p:cNvSpPr>
            <a:spLocks noGrp="1"/>
          </p:cNvSpPr>
          <p:nvPr>
            <p:ph type="ftr" sz="quarter" idx="16"/>
          </p:nvPr>
        </p:nvSpPr>
        <p:spPr/>
        <p:txBody>
          <a:bodyPr/>
          <a:lstStyle/>
          <a:p>
            <a:r>
              <a:rPr lang="en-US" smtClean="0"/>
              <a:t>Prof Ganesh Shinde - PHiMSR</a:t>
            </a:r>
            <a:endParaRPr lang="en-US"/>
          </a:p>
        </p:txBody>
      </p:sp>
      <p:sp>
        <p:nvSpPr>
          <p:cNvPr id="6" name="Rounded Rectangle 5"/>
          <p:cNvSpPr/>
          <p:nvPr/>
        </p:nvSpPr>
        <p:spPr>
          <a:xfrm>
            <a:off x="6096000" y="2407659"/>
            <a:ext cx="1600200" cy="914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7" name="Rounded Rectangle 6"/>
          <p:cNvSpPr/>
          <p:nvPr/>
        </p:nvSpPr>
        <p:spPr>
          <a:xfrm>
            <a:off x="6477000" y="3934779"/>
            <a:ext cx="1600200" cy="914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ounded Rectangle 7"/>
          <p:cNvSpPr/>
          <p:nvPr/>
        </p:nvSpPr>
        <p:spPr>
          <a:xfrm>
            <a:off x="1432560" y="5572125"/>
            <a:ext cx="1600200" cy="914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ounded Rectangle 8"/>
          <p:cNvSpPr/>
          <p:nvPr/>
        </p:nvSpPr>
        <p:spPr>
          <a:xfrm>
            <a:off x="990600" y="4233862"/>
            <a:ext cx="1600200" cy="914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ounded Rectangle 9"/>
          <p:cNvSpPr/>
          <p:nvPr/>
        </p:nvSpPr>
        <p:spPr>
          <a:xfrm>
            <a:off x="990600" y="2399433"/>
            <a:ext cx="1905000" cy="914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Rounded Rectangle 10"/>
          <p:cNvSpPr/>
          <p:nvPr/>
        </p:nvSpPr>
        <p:spPr>
          <a:xfrm>
            <a:off x="6248400" y="5461899"/>
            <a:ext cx="1600200" cy="914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2" name="TextBox 11"/>
          <p:cNvSpPr txBox="1"/>
          <p:nvPr/>
        </p:nvSpPr>
        <p:spPr>
          <a:xfrm>
            <a:off x="1066800" y="2625436"/>
            <a:ext cx="1611284" cy="584775"/>
          </a:xfrm>
          <a:prstGeom prst="rect">
            <a:avLst/>
          </a:prstGeom>
          <a:noFill/>
        </p:spPr>
        <p:txBody>
          <a:bodyPr wrap="square" rtlCol="0">
            <a:spAutoFit/>
          </a:bodyPr>
          <a:lstStyle/>
          <a:p>
            <a:pPr algn="ctr"/>
            <a:r>
              <a:rPr lang="en-US" sz="1600" dirty="0" smtClean="0"/>
              <a:t>Demographical Environment</a:t>
            </a:r>
            <a:endParaRPr lang="en-US" sz="1600" dirty="0"/>
          </a:p>
        </p:txBody>
      </p:sp>
      <p:sp>
        <p:nvSpPr>
          <p:cNvPr id="13" name="TextBox 12"/>
          <p:cNvSpPr txBox="1"/>
          <p:nvPr/>
        </p:nvSpPr>
        <p:spPr>
          <a:xfrm>
            <a:off x="1143000" y="4391979"/>
            <a:ext cx="1295400" cy="584775"/>
          </a:xfrm>
          <a:prstGeom prst="rect">
            <a:avLst/>
          </a:prstGeom>
          <a:noFill/>
        </p:spPr>
        <p:txBody>
          <a:bodyPr wrap="square" rtlCol="0">
            <a:spAutoFit/>
          </a:bodyPr>
          <a:lstStyle/>
          <a:p>
            <a:pPr algn="ctr"/>
            <a:r>
              <a:rPr lang="en-US" sz="1600" dirty="0" smtClean="0"/>
              <a:t>Economic Environment</a:t>
            </a:r>
            <a:endParaRPr lang="en-US" sz="1600" dirty="0"/>
          </a:p>
        </p:txBody>
      </p:sp>
      <p:sp>
        <p:nvSpPr>
          <p:cNvPr id="14" name="TextBox 13"/>
          <p:cNvSpPr txBox="1"/>
          <p:nvPr/>
        </p:nvSpPr>
        <p:spPr>
          <a:xfrm>
            <a:off x="1600200" y="5715000"/>
            <a:ext cx="1295400" cy="584775"/>
          </a:xfrm>
          <a:prstGeom prst="rect">
            <a:avLst/>
          </a:prstGeom>
          <a:noFill/>
        </p:spPr>
        <p:txBody>
          <a:bodyPr wrap="square" rtlCol="0">
            <a:spAutoFit/>
          </a:bodyPr>
          <a:lstStyle/>
          <a:p>
            <a:pPr algn="ctr"/>
            <a:r>
              <a:rPr lang="en-US" sz="1600" dirty="0" smtClean="0"/>
              <a:t>Legal Environment</a:t>
            </a:r>
            <a:endParaRPr lang="en-US" sz="1600" dirty="0"/>
          </a:p>
        </p:txBody>
      </p:sp>
      <p:sp>
        <p:nvSpPr>
          <p:cNvPr id="15" name="TextBox 14"/>
          <p:cNvSpPr txBox="1"/>
          <p:nvPr/>
        </p:nvSpPr>
        <p:spPr>
          <a:xfrm>
            <a:off x="6248400" y="2625436"/>
            <a:ext cx="1447800" cy="584775"/>
          </a:xfrm>
          <a:prstGeom prst="rect">
            <a:avLst/>
          </a:prstGeom>
          <a:noFill/>
        </p:spPr>
        <p:txBody>
          <a:bodyPr wrap="square" rtlCol="0">
            <a:spAutoFit/>
          </a:bodyPr>
          <a:lstStyle/>
          <a:p>
            <a:pPr algn="ctr"/>
            <a:r>
              <a:rPr lang="en-US" sz="1600" dirty="0" smtClean="0"/>
              <a:t>Cultural Environment</a:t>
            </a:r>
            <a:endParaRPr lang="en-US" sz="1600" dirty="0"/>
          </a:p>
        </p:txBody>
      </p:sp>
      <p:sp>
        <p:nvSpPr>
          <p:cNvPr id="16" name="TextBox 15"/>
          <p:cNvSpPr txBox="1"/>
          <p:nvPr/>
        </p:nvSpPr>
        <p:spPr>
          <a:xfrm>
            <a:off x="6629400" y="4053318"/>
            <a:ext cx="1295400" cy="584775"/>
          </a:xfrm>
          <a:prstGeom prst="rect">
            <a:avLst/>
          </a:prstGeom>
          <a:noFill/>
        </p:spPr>
        <p:txBody>
          <a:bodyPr wrap="square" rtlCol="0">
            <a:spAutoFit/>
          </a:bodyPr>
          <a:lstStyle/>
          <a:p>
            <a:pPr algn="ctr"/>
            <a:r>
              <a:rPr lang="en-US" sz="1600" dirty="0" smtClean="0"/>
              <a:t>Social Environment</a:t>
            </a:r>
            <a:endParaRPr lang="en-US" sz="1600" dirty="0"/>
          </a:p>
        </p:txBody>
      </p:sp>
      <p:sp>
        <p:nvSpPr>
          <p:cNvPr id="17" name="TextBox 16"/>
          <p:cNvSpPr txBox="1"/>
          <p:nvPr/>
        </p:nvSpPr>
        <p:spPr>
          <a:xfrm>
            <a:off x="6324600" y="5572125"/>
            <a:ext cx="1447800" cy="584775"/>
          </a:xfrm>
          <a:prstGeom prst="rect">
            <a:avLst/>
          </a:prstGeom>
          <a:noFill/>
        </p:spPr>
        <p:txBody>
          <a:bodyPr wrap="square" rtlCol="0">
            <a:spAutoFit/>
          </a:bodyPr>
          <a:lstStyle/>
          <a:p>
            <a:r>
              <a:rPr lang="en-US" sz="1600" dirty="0" smtClean="0"/>
              <a:t>Technological Environment</a:t>
            </a:r>
            <a:endParaRPr lang="en-US" sz="1600" dirty="0"/>
          </a:p>
        </p:txBody>
      </p:sp>
    </p:spTree>
    <p:extLst>
      <p:ext uri="{BB962C8B-B14F-4D97-AF65-F5344CB8AC3E}">
        <p14:creationId xmlns:p14="http://schemas.microsoft.com/office/powerpoint/2010/main" val="41390841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marL="342900" indent="-342900" algn="l">
              <a:buFont typeface="Wingdings" panose="05000000000000000000" pitchFamily="2" charset="2"/>
              <a:buChar char="q"/>
            </a:pPr>
            <a:r>
              <a:rPr lang="en-US" sz="2400" dirty="0" smtClean="0"/>
              <a:t>Survival a myth</a:t>
            </a:r>
          </a:p>
          <a:p>
            <a:pPr algn="l"/>
            <a:endParaRPr lang="en-US" sz="2400" dirty="0" smtClean="0"/>
          </a:p>
          <a:p>
            <a:pPr marL="342900" indent="-342900" algn="l">
              <a:buFont typeface="Wingdings" panose="05000000000000000000" pitchFamily="2" charset="2"/>
              <a:buChar char="q"/>
            </a:pPr>
            <a:r>
              <a:rPr lang="en-US" sz="2400" dirty="0" smtClean="0"/>
              <a:t>Process like – Business processes, flow of goods, quality control, cost control, production control etc. </a:t>
            </a:r>
          </a:p>
          <a:p>
            <a:pPr algn="l"/>
            <a:endParaRPr lang="en-US" sz="2400" dirty="0" smtClean="0"/>
          </a:p>
          <a:p>
            <a:pPr marL="342900" indent="-342900" algn="l">
              <a:buFont typeface="Wingdings" panose="05000000000000000000" pitchFamily="2" charset="2"/>
              <a:buChar char="q"/>
            </a:pPr>
            <a:r>
              <a:rPr lang="en-US" sz="2400" dirty="0" smtClean="0"/>
              <a:t>Large part in managing internal processes – Need to respond and adapt to the external environmental changes.</a:t>
            </a:r>
          </a:p>
          <a:p>
            <a:pPr algn="l"/>
            <a:endParaRPr lang="en-US" sz="2400" dirty="0" smtClean="0"/>
          </a:p>
          <a:p>
            <a:pPr marL="342900" indent="-342900" algn="l">
              <a:buFont typeface="Wingdings" panose="05000000000000000000" pitchFamily="2" charset="2"/>
              <a:buChar char="q"/>
            </a:pPr>
            <a:r>
              <a:rPr lang="en-US" sz="2400" dirty="0" smtClean="0"/>
              <a:t>Has to be in sync with the external environment. </a:t>
            </a:r>
            <a:endParaRPr lang="en-US" sz="2400" dirty="0"/>
          </a:p>
        </p:txBody>
      </p:sp>
      <p:sp>
        <p:nvSpPr>
          <p:cNvPr id="3" name="Title 2"/>
          <p:cNvSpPr>
            <a:spLocks noGrp="1"/>
          </p:cNvSpPr>
          <p:nvPr>
            <p:ph type="title"/>
          </p:nvPr>
        </p:nvSpPr>
        <p:spPr/>
        <p:txBody>
          <a:bodyPr/>
          <a:lstStyle/>
          <a:p>
            <a:r>
              <a:rPr lang="en-US" dirty="0" smtClean="0"/>
              <a:t>INTERNAL SYSTEMS </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11889672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1828800"/>
            <a:ext cx="8686800" cy="4724399"/>
          </a:xfrm>
        </p:spPr>
        <p:txBody>
          <a:bodyPr>
            <a:noAutofit/>
          </a:bodyPr>
          <a:lstStyle/>
          <a:p>
            <a:pPr algn="l"/>
            <a:endParaRPr lang="en-US" sz="2400" dirty="0"/>
          </a:p>
        </p:txBody>
      </p:sp>
      <p:sp>
        <p:nvSpPr>
          <p:cNvPr id="3" name="Title 2"/>
          <p:cNvSpPr>
            <a:spLocks noGrp="1"/>
          </p:cNvSpPr>
          <p:nvPr>
            <p:ph type="title"/>
          </p:nvPr>
        </p:nvSpPr>
        <p:spPr/>
        <p:txBody>
          <a:bodyPr/>
          <a:lstStyle/>
          <a:p>
            <a:r>
              <a:rPr lang="en-US" dirty="0" smtClean="0"/>
              <a:t>Competitive/ MICRO ENVIRONMENT</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
        <p:nvSpPr>
          <p:cNvPr id="5" name="Rounded Rectangle 4"/>
          <p:cNvSpPr/>
          <p:nvPr/>
        </p:nvSpPr>
        <p:spPr>
          <a:xfrm>
            <a:off x="381000" y="1859543"/>
            <a:ext cx="8382000" cy="4572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6" name="Rounded Rectangle 5"/>
          <p:cNvSpPr/>
          <p:nvPr/>
        </p:nvSpPr>
        <p:spPr>
          <a:xfrm>
            <a:off x="432955" y="2374756"/>
            <a:ext cx="1143000" cy="1676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 name="Rounded Rectangle 7"/>
          <p:cNvSpPr/>
          <p:nvPr/>
        </p:nvSpPr>
        <p:spPr>
          <a:xfrm>
            <a:off x="1701337" y="2376980"/>
            <a:ext cx="1143000" cy="1676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9" name="Rounded Rectangle 8"/>
          <p:cNvSpPr/>
          <p:nvPr/>
        </p:nvSpPr>
        <p:spPr>
          <a:xfrm>
            <a:off x="7153101" y="2416076"/>
            <a:ext cx="1505296" cy="1676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ounded Rectangle 9"/>
          <p:cNvSpPr/>
          <p:nvPr/>
        </p:nvSpPr>
        <p:spPr>
          <a:xfrm>
            <a:off x="5480165" y="2378186"/>
            <a:ext cx="1562100" cy="16764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Rounded Rectangle 10"/>
          <p:cNvSpPr/>
          <p:nvPr/>
        </p:nvSpPr>
        <p:spPr>
          <a:xfrm>
            <a:off x="-1112519" y="-45719"/>
            <a:ext cx="45719" cy="4571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3458786" y="2397061"/>
            <a:ext cx="1828800" cy="381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3" name="Rounded Rectangle 12"/>
          <p:cNvSpPr/>
          <p:nvPr/>
        </p:nvSpPr>
        <p:spPr>
          <a:xfrm>
            <a:off x="3458786" y="2939599"/>
            <a:ext cx="1828800" cy="911354"/>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TextBox 13"/>
          <p:cNvSpPr txBox="1"/>
          <p:nvPr/>
        </p:nvSpPr>
        <p:spPr>
          <a:xfrm>
            <a:off x="3626772" y="1901297"/>
            <a:ext cx="2179319" cy="369332"/>
          </a:xfrm>
          <a:prstGeom prst="rect">
            <a:avLst/>
          </a:prstGeom>
          <a:noFill/>
        </p:spPr>
        <p:txBody>
          <a:bodyPr wrap="square" rtlCol="0">
            <a:spAutoFit/>
          </a:bodyPr>
          <a:lstStyle/>
          <a:p>
            <a:r>
              <a:rPr lang="en-US" dirty="0" smtClean="0"/>
              <a:t>General Public </a:t>
            </a:r>
            <a:endParaRPr lang="en-US" dirty="0"/>
          </a:p>
        </p:txBody>
      </p:sp>
      <p:sp>
        <p:nvSpPr>
          <p:cNvPr id="15" name="TextBox 14"/>
          <p:cNvSpPr txBox="1"/>
          <p:nvPr/>
        </p:nvSpPr>
        <p:spPr>
          <a:xfrm flipH="1">
            <a:off x="3577243" y="2387400"/>
            <a:ext cx="1591887" cy="369332"/>
          </a:xfrm>
          <a:prstGeom prst="rect">
            <a:avLst/>
          </a:prstGeom>
          <a:noFill/>
        </p:spPr>
        <p:txBody>
          <a:bodyPr wrap="square" rtlCol="0">
            <a:spAutoFit/>
          </a:bodyPr>
          <a:lstStyle/>
          <a:p>
            <a:r>
              <a:rPr lang="en-US" dirty="0" smtClean="0"/>
              <a:t>  Competitors</a:t>
            </a:r>
            <a:endParaRPr lang="en-US" dirty="0"/>
          </a:p>
        </p:txBody>
      </p:sp>
      <p:sp>
        <p:nvSpPr>
          <p:cNvPr id="16" name="TextBox 15"/>
          <p:cNvSpPr txBox="1"/>
          <p:nvPr/>
        </p:nvSpPr>
        <p:spPr>
          <a:xfrm>
            <a:off x="3612916" y="3158564"/>
            <a:ext cx="1592233" cy="369332"/>
          </a:xfrm>
          <a:prstGeom prst="rect">
            <a:avLst/>
          </a:prstGeom>
          <a:noFill/>
        </p:spPr>
        <p:txBody>
          <a:bodyPr wrap="square" rtlCol="0">
            <a:spAutoFit/>
          </a:bodyPr>
          <a:lstStyle/>
          <a:p>
            <a:r>
              <a:rPr lang="en-US" dirty="0" smtClean="0"/>
              <a:t>Other Players</a:t>
            </a:r>
            <a:endParaRPr lang="en-US" dirty="0"/>
          </a:p>
        </p:txBody>
      </p:sp>
      <p:sp>
        <p:nvSpPr>
          <p:cNvPr id="17" name="TextBox 16"/>
          <p:cNvSpPr txBox="1"/>
          <p:nvPr/>
        </p:nvSpPr>
        <p:spPr>
          <a:xfrm>
            <a:off x="487680" y="3033610"/>
            <a:ext cx="1085503" cy="369332"/>
          </a:xfrm>
          <a:prstGeom prst="rect">
            <a:avLst/>
          </a:prstGeom>
          <a:noFill/>
        </p:spPr>
        <p:txBody>
          <a:bodyPr wrap="square" rtlCol="0">
            <a:spAutoFit/>
          </a:bodyPr>
          <a:lstStyle/>
          <a:p>
            <a:r>
              <a:rPr lang="en-US" dirty="0" smtClean="0"/>
              <a:t>Suppliers</a:t>
            </a:r>
            <a:endParaRPr lang="en-US" dirty="0"/>
          </a:p>
        </p:txBody>
      </p:sp>
      <p:sp>
        <p:nvSpPr>
          <p:cNvPr id="18" name="TextBox 17"/>
          <p:cNvSpPr txBox="1"/>
          <p:nvPr/>
        </p:nvSpPr>
        <p:spPr>
          <a:xfrm>
            <a:off x="1767841" y="2992993"/>
            <a:ext cx="1085503" cy="369332"/>
          </a:xfrm>
          <a:prstGeom prst="rect">
            <a:avLst/>
          </a:prstGeom>
          <a:noFill/>
        </p:spPr>
        <p:txBody>
          <a:bodyPr wrap="square" rtlCol="0">
            <a:spAutoFit/>
          </a:bodyPr>
          <a:lstStyle/>
          <a:p>
            <a:r>
              <a:rPr lang="en-US" dirty="0" smtClean="0"/>
              <a:t>Company</a:t>
            </a:r>
            <a:endParaRPr lang="en-US" dirty="0"/>
          </a:p>
        </p:txBody>
      </p:sp>
      <p:sp>
        <p:nvSpPr>
          <p:cNvPr id="19" name="TextBox 18"/>
          <p:cNvSpPr txBox="1"/>
          <p:nvPr/>
        </p:nvSpPr>
        <p:spPr>
          <a:xfrm>
            <a:off x="5516184" y="2992993"/>
            <a:ext cx="1562100" cy="369332"/>
          </a:xfrm>
          <a:prstGeom prst="rect">
            <a:avLst/>
          </a:prstGeom>
          <a:noFill/>
        </p:spPr>
        <p:txBody>
          <a:bodyPr wrap="square" rtlCol="0">
            <a:spAutoFit/>
          </a:bodyPr>
          <a:lstStyle/>
          <a:p>
            <a:r>
              <a:rPr lang="en-US" dirty="0" smtClean="0"/>
              <a:t>Intermediaries</a:t>
            </a:r>
            <a:endParaRPr lang="en-US" dirty="0"/>
          </a:p>
        </p:txBody>
      </p:sp>
      <p:sp>
        <p:nvSpPr>
          <p:cNvPr id="22" name="TextBox 21"/>
          <p:cNvSpPr txBox="1"/>
          <p:nvPr/>
        </p:nvSpPr>
        <p:spPr>
          <a:xfrm>
            <a:off x="7142364" y="2633750"/>
            <a:ext cx="1562100" cy="1077218"/>
          </a:xfrm>
          <a:prstGeom prst="rect">
            <a:avLst/>
          </a:prstGeom>
          <a:noFill/>
        </p:spPr>
        <p:txBody>
          <a:bodyPr wrap="square" rtlCol="0">
            <a:spAutoFit/>
          </a:bodyPr>
          <a:lstStyle/>
          <a:p>
            <a:pPr algn="ctr"/>
            <a:r>
              <a:rPr lang="en-US" sz="1600" dirty="0" smtClean="0"/>
              <a:t>Consumers potential / Consumers / Past Consumers</a:t>
            </a:r>
            <a:endParaRPr lang="en-US" sz="1600" dirty="0"/>
          </a:p>
        </p:txBody>
      </p:sp>
      <p:sp>
        <p:nvSpPr>
          <p:cNvPr id="23" name="Rectangle 22"/>
          <p:cNvSpPr/>
          <p:nvPr/>
        </p:nvSpPr>
        <p:spPr>
          <a:xfrm>
            <a:off x="228600" y="4175720"/>
            <a:ext cx="8686800" cy="2159090"/>
          </a:xfrm>
          <a:prstGeom prst="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24" name="TextBox 23"/>
          <p:cNvSpPr txBox="1"/>
          <p:nvPr/>
        </p:nvSpPr>
        <p:spPr>
          <a:xfrm>
            <a:off x="381000" y="4800600"/>
            <a:ext cx="8382000" cy="2739211"/>
          </a:xfrm>
          <a:prstGeom prst="rect">
            <a:avLst/>
          </a:prstGeom>
          <a:noFill/>
        </p:spPr>
        <p:txBody>
          <a:bodyPr wrap="square" rtlCol="0">
            <a:spAutoFit/>
          </a:bodyPr>
          <a:lstStyle/>
          <a:p>
            <a:pPr marL="285750" indent="-285750">
              <a:buFont typeface="Wingdings" panose="05000000000000000000" pitchFamily="2" charset="2"/>
              <a:buChar char="§"/>
            </a:pPr>
            <a:r>
              <a:rPr lang="en-US" sz="1400" dirty="0" smtClean="0"/>
              <a:t>Immediate environment where Managers needs to take decisions.</a:t>
            </a:r>
          </a:p>
          <a:p>
            <a:pPr marL="285750" indent="-285750">
              <a:buFont typeface="Wingdings" panose="05000000000000000000" pitchFamily="2" charset="2"/>
              <a:buChar char="§"/>
            </a:pPr>
            <a:r>
              <a:rPr lang="en-US" sz="1400" dirty="0" smtClean="0"/>
              <a:t>ACTORS – Direct bearing on marketing decisions. </a:t>
            </a:r>
          </a:p>
          <a:p>
            <a:pPr marL="285750" indent="-285750">
              <a:buFont typeface="Wingdings" panose="05000000000000000000" pitchFamily="2" charset="2"/>
              <a:buChar char="§"/>
            </a:pPr>
            <a:r>
              <a:rPr lang="en-US" sz="1400" dirty="0" smtClean="0"/>
              <a:t>Identifies the way a firm does business and against whom it stands in the market. </a:t>
            </a:r>
          </a:p>
          <a:p>
            <a:pPr marL="285750" indent="-285750">
              <a:buFont typeface="Wingdings" panose="05000000000000000000" pitchFamily="2" charset="2"/>
              <a:buChar char="§"/>
            </a:pPr>
            <a:r>
              <a:rPr lang="en-US" sz="1400" dirty="0" smtClean="0"/>
              <a:t>Example – NIRMA – identified suppliers/competitors/intermediaries/customers.</a:t>
            </a:r>
          </a:p>
          <a:p>
            <a:pPr marL="285750" indent="-285750">
              <a:buFont typeface="Wingdings" panose="05000000000000000000" pitchFamily="2" charset="2"/>
              <a:buChar char="§"/>
            </a:pPr>
            <a:r>
              <a:rPr lang="en-US" sz="1400" dirty="0" smtClean="0"/>
              <a:t>Example – Godrej – lost it’s grip to competitors.</a:t>
            </a:r>
          </a:p>
          <a:p>
            <a:pPr marL="285750" indent="-285750">
              <a:buFont typeface="Wingdings" panose="05000000000000000000" pitchFamily="2" charset="2"/>
              <a:buChar char="§"/>
            </a:pPr>
            <a:r>
              <a:rPr lang="en-US" sz="1400" dirty="0" smtClean="0"/>
              <a:t>General public – Marketer is the company – 360 degree Marketing – In full view of the public</a:t>
            </a:r>
          </a:p>
          <a:p>
            <a:pPr marL="285750" indent="-285750">
              <a:buFont typeface="Wingdings" panose="05000000000000000000" pitchFamily="2" charset="2"/>
              <a:buChar char="§"/>
            </a:pPr>
            <a:r>
              <a:rPr lang="en-US" sz="1400" dirty="0" smtClean="0"/>
              <a:t>Type of public -&gt; Welcome public | Sought public | unsought public ?</a:t>
            </a:r>
          </a:p>
          <a:p>
            <a:pPr marL="285750" indent="-285750">
              <a:buFont typeface="Wingdings" panose="05000000000000000000" pitchFamily="2" charset="2"/>
              <a:buChar char="§"/>
            </a:pPr>
            <a:endParaRPr lang="en-US" sz="1400" dirty="0" smtClean="0"/>
          </a:p>
          <a:p>
            <a:pPr marL="285750" indent="-285750">
              <a:buFont typeface="Wingdings" panose="05000000000000000000" pitchFamily="2" charset="2"/>
              <a:buChar char="§"/>
            </a:pPr>
            <a:endParaRPr lang="en-US" sz="1400" dirty="0" smtClean="0"/>
          </a:p>
          <a:p>
            <a:pPr marL="285750" indent="-285750">
              <a:buFont typeface="Wingdings" panose="05000000000000000000" pitchFamily="2" charset="2"/>
              <a:buChar char="§"/>
            </a:pPr>
            <a:endParaRPr lang="en-US" sz="1400" dirty="0" smtClean="0"/>
          </a:p>
          <a:p>
            <a:pPr marL="285750" indent="-285750">
              <a:buFont typeface="Wingdings" panose="05000000000000000000" pitchFamily="2" charset="2"/>
              <a:buChar char="§"/>
            </a:pPr>
            <a:endParaRPr lang="en-US" sz="1600" dirty="0" smtClean="0"/>
          </a:p>
          <a:p>
            <a:pPr marL="285750" indent="-285750">
              <a:buFont typeface="Wingdings" panose="05000000000000000000" pitchFamily="2" charset="2"/>
              <a:buChar char="§"/>
            </a:pPr>
            <a:endParaRPr lang="en-US" sz="1600" dirty="0"/>
          </a:p>
        </p:txBody>
      </p:sp>
    </p:spTree>
    <p:extLst>
      <p:ext uri="{BB962C8B-B14F-4D97-AF65-F5344CB8AC3E}">
        <p14:creationId xmlns:p14="http://schemas.microsoft.com/office/powerpoint/2010/main" val="11296502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algn="l"/>
            <a:endParaRPr lang="en-US" sz="2400" dirty="0"/>
          </a:p>
        </p:txBody>
      </p:sp>
      <p:sp>
        <p:nvSpPr>
          <p:cNvPr id="3" name="Title 2"/>
          <p:cNvSpPr>
            <a:spLocks noGrp="1"/>
          </p:cNvSpPr>
          <p:nvPr>
            <p:ph type="title"/>
          </p:nvPr>
        </p:nvSpPr>
        <p:spPr/>
        <p:txBody>
          <a:bodyPr/>
          <a:lstStyle/>
          <a:p>
            <a:r>
              <a:rPr lang="en-US" dirty="0" smtClean="0"/>
              <a:t>Determination of competitive strategy</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
        <p:nvSpPr>
          <p:cNvPr id="5" name="Rounded Rectangle 4"/>
          <p:cNvSpPr/>
          <p:nvPr/>
        </p:nvSpPr>
        <p:spPr>
          <a:xfrm>
            <a:off x="2514600" y="2057400"/>
            <a:ext cx="3886200" cy="457200"/>
          </a:xfrm>
          <a:prstGeom prst="roundRect">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6" name="Flowchart: Decision 5"/>
          <p:cNvSpPr/>
          <p:nvPr/>
        </p:nvSpPr>
        <p:spPr>
          <a:xfrm>
            <a:off x="3200400" y="2590800"/>
            <a:ext cx="2514600" cy="990600"/>
          </a:xfrm>
          <a:prstGeom prst="flowChartDecision">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7" name="Flowchart: Decision 6"/>
          <p:cNvSpPr/>
          <p:nvPr/>
        </p:nvSpPr>
        <p:spPr>
          <a:xfrm>
            <a:off x="3124200" y="3758373"/>
            <a:ext cx="2590799" cy="990600"/>
          </a:xfrm>
          <a:prstGeom prst="flowChartDecision">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8" name="Flowchart: Decision 7"/>
          <p:cNvSpPr/>
          <p:nvPr/>
        </p:nvSpPr>
        <p:spPr>
          <a:xfrm>
            <a:off x="3124200" y="4925946"/>
            <a:ext cx="2590799" cy="990600"/>
          </a:xfrm>
          <a:prstGeom prst="flowChartDecision">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p>
        </p:txBody>
      </p:sp>
      <p:sp>
        <p:nvSpPr>
          <p:cNvPr id="9" name="Curved Left Arrow 8"/>
          <p:cNvSpPr/>
          <p:nvPr/>
        </p:nvSpPr>
        <p:spPr>
          <a:xfrm>
            <a:off x="6019800" y="2819400"/>
            <a:ext cx="1219200" cy="1676400"/>
          </a:xfrm>
          <a:prstGeom prst="curvedLef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solidFill>
                <a:schemeClr val="tx1"/>
              </a:solidFill>
            </a:endParaRPr>
          </a:p>
        </p:txBody>
      </p:sp>
      <p:sp>
        <p:nvSpPr>
          <p:cNvPr id="10" name="Curved Right Arrow 9"/>
          <p:cNvSpPr/>
          <p:nvPr/>
        </p:nvSpPr>
        <p:spPr>
          <a:xfrm>
            <a:off x="1676400" y="4191000"/>
            <a:ext cx="1219200" cy="1447800"/>
          </a:xfrm>
          <a:prstGeom prst="curved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en-US">
              <a:solidFill>
                <a:schemeClr val="tx1"/>
              </a:solidFill>
            </a:endParaRPr>
          </a:p>
        </p:txBody>
      </p:sp>
      <p:sp>
        <p:nvSpPr>
          <p:cNvPr id="11" name="TextBox 10"/>
          <p:cNvSpPr txBox="1"/>
          <p:nvPr/>
        </p:nvSpPr>
        <p:spPr>
          <a:xfrm>
            <a:off x="3505200" y="2133600"/>
            <a:ext cx="2209800" cy="369332"/>
          </a:xfrm>
          <a:prstGeom prst="rect">
            <a:avLst/>
          </a:prstGeom>
          <a:noFill/>
        </p:spPr>
        <p:txBody>
          <a:bodyPr wrap="square" rtlCol="0">
            <a:spAutoFit/>
          </a:bodyPr>
          <a:lstStyle/>
          <a:p>
            <a:r>
              <a:rPr lang="en-US" dirty="0" smtClean="0"/>
              <a:t>If we are in Business</a:t>
            </a:r>
            <a:endParaRPr lang="en-US" dirty="0"/>
          </a:p>
        </p:txBody>
      </p:sp>
      <p:sp>
        <p:nvSpPr>
          <p:cNvPr id="12" name="TextBox 11"/>
          <p:cNvSpPr txBox="1"/>
          <p:nvPr/>
        </p:nvSpPr>
        <p:spPr>
          <a:xfrm>
            <a:off x="3924300" y="2824490"/>
            <a:ext cx="1066800" cy="523220"/>
          </a:xfrm>
          <a:prstGeom prst="rect">
            <a:avLst/>
          </a:prstGeom>
          <a:noFill/>
        </p:spPr>
        <p:txBody>
          <a:bodyPr wrap="square" rtlCol="0">
            <a:spAutoFit/>
          </a:bodyPr>
          <a:lstStyle/>
          <a:p>
            <a:r>
              <a:rPr lang="en-US" sz="1400" dirty="0" smtClean="0"/>
              <a:t>Should we compete?</a:t>
            </a:r>
            <a:endParaRPr lang="en-US" sz="1400" dirty="0"/>
          </a:p>
        </p:txBody>
      </p:sp>
      <p:sp>
        <p:nvSpPr>
          <p:cNvPr id="13" name="TextBox 12"/>
          <p:cNvSpPr txBox="1"/>
          <p:nvPr/>
        </p:nvSpPr>
        <p:spPr>
          <a:xfrm>
            <a:off x="3505200" y="4005262"/>
            <a:ext cx="1981200" cy="523220"/>
          </a:xfrm>
          <a:prstGeom prst="rect">
            <a:avLst/>
          </a:prstGeom>
          <a:noFill/>
        </p:spPr>
        <p:txBody>
          <a:bodyPr wrap="square" rtlCol="0">
            <a:spAutoFit/>
          </a:bodyPr>
          <a:lstStyle/>
          <a:p>
            <a:r>
              <a:rPr lang="en-US" sz="1400" dirty="0" smtClean="0"/>
              <a:t>In what product-market should be compete?</a:t>
            </a:r>
            <a:endParaRPr lang="en-US" sz="1400" dirty="0"/>
          </a:p>
        </p:txBody>
      </p:sp>
      <p:sp>
        <p:nvSpPr>
          <p:cNvPr id="14" name="TextBox 13"/>
          <p:cNvSpPr txBox="1"/>
          <p:nvPr/>
        </p:nvSpPr>
        <p:spPr>
          <a:xfrm>
            <a:off x="3924300" y="5122448"/>
            <a:ext cx="1257300" cy="523220"/>
          </a:xfrm>
          <a:prstGeom prst="rect">
            <a:avLst/>
          </a:prstGeom>
          <a:noFill/>
        </p:spPr>
        <p:txBody>
          <a:bodyPr wrap="square" rtlCol="0">
            <a:spAutoFit/>
          </a:bodyPr>
          <a:lstStyle/>
          <a:p>
            <a:r>
              <a:rPr lang="en-US" sz="1400" dirty="0" smtClean="0"/>
              <a:t>How should we compete?</a:t>
            </a:r>
            <a:endParaRPr lang="en-US" sz="1400" dirty="0"/>
          </a:p>
        </p:txBody>
      </p:sp>
      <p:sp>
        <p:nvSpPr>
          <p:cNvPr id="15" name="TextBox 14"/>
          <p:cNvSpPr txBox="1"/>
          <p:nvPr/>
        </p:nvSpPr>
        <p:spPr>
          <a:xfrm>
            <a:off x="6095999" y="4005262"/>
            <a:ext cx="609601" cy="307777"/>
          </a:xfrm>
          <a:prstGeom prst="rect">
            <a:avLst/>
          </a:prstGeom>
          <a:noFill/>
        </p:spPr>
        <p:txBody>
          <a:bodyPr wrap="square" rtlCol="0">
            <a:spAutoFit/>
          </a:bodyPr>
          <a:lstStyle/>
          <a:p>
            <a:r>
              <a:rPr lang="en-US" sz="1400" b="1" dirty="0" smtClean="0"/>
              <a:t>If yes</a:t>
            </a:r>
            <a:endParaRPr lang="en-US" sz="1400" b="1" dirty="0"/>
          </a:p>
        </p:txBody>
      </p:sp>
      <p:sp>
        <p:nvSpPr>
          <p:cNvPr id="18" name="Right Arrow Callout 17"/>
          <p:cNvSpPr/>
          <p:nvPr/>
        </p:nvSpPr>
        <p:spPr>
          <a:xfrm>
            <a:off x="381000" y="2727150"/>
            <a:ext cx="2732116" cy="717899"/>
          </a:xfrm>
          <a:prstGeom prst="righ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9" name="TextBox 18"/>
          <p:cNvSpPr txBox="1"/>
          <p:nvPr/>
        </p:nvSpPr>
        <p:spPr>
          <a:xfrm>
            <a:off x="457200" y="2819400"/>
            <a:ext cx="1524000" cy="646331"/>
          </a:xfrm>
          <a:prstGeom prst="rect">
            <a:avLst/>
          </a:prstGeom>
          <a:noFill/>
        </p:spPr>
        <p:txBody>
          <a:bodyPr wrap="square" rtlCol="0">
            <a:spAutoFit/>
          </a:bodyPr>
          <a:lstStyle/>
          <a:p>
            <a:r>
              <a:rPr lang="en-US" sz="1200" b="1" i="1" dirty="0" smtClean="0">
                <a:solidFill>
                  <a:srgbClr val="FF0000"/>
                </a:solidFill>
              </a:rPr>
              <a:t>Strategic intent – Is your profit potential adequate for ROI?</a:t>
            </a:r>
            <a:endParaRPr lang="en-US" sz="1200" b="1" i="1" dirty="0">
              <a:solidFill>
                <a:srgbClr val="FF0000"/>
              </a:solidFill>
            </a:endParaRPr>
          </a:p>
        </p:txBody>
      </p:sp>
      <p:sp>
        <p:nvSpPr>
          <p:cNvPr id="20" name="Left Arrow Callout 19"/>
          <p:cNvSpPr/>
          <p:nvPr/>
        </p:nvSpPr>
        <p:spPr>
          <a:xfrm rot="396173">
            <a:off x="5486275" y="4499376"/>
            <a:ext cx="3289354" cy="838200"/>
          </a:xfrm>
          <a:prstGeom prst="lef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1" name="TextBox 20"/>
          <p:cNvSpPr txBox="1"/>
          <p:nvPr/>
        </p:nvSpPr>
        <p:spPr>
          <a:xfrm rot="468741">
            <a:off x="6706292" y="4666056"/>
            <a:ext cx="1904999" cy="646331"/>
          </a:xfrm>
          <a:prstGeom prst="rect">
            <a:avLst/>
          </a:prstGeom>
          <a:noFill/>
        </p:spPr>
        <p:txBody>
          <a:bodyPr wrap="square" rtlCol="0">
            <a:spAutoFit/>
          </a:bodyPr>
          <a:lstStyle/>
          <a:p>
            <a:r>
              <a:rPr lang="en-US" sz="1200" b="1" i="1" dirty="0" smtClean="0">
                <a:solidFill>
                  <a:srgbClr val="FF0000"/>
                </a:solidFill>
              </a:rPr>
              <a:t>Resources limited | product &amp; market selection</a:t>
            </a:r>
            <a:endParaRPr lang="en-US" sz="1200" b="1" i="1" dirty="0">
              <a:solidFill>
                <a:srgbClr val="FF0000"/>
              </a:solidFill>
            </a:endParaRPr>
          </a:p>
        </p:txBody>
      </p:sp>
      <p:sp>
        <p:nvSpPr>
          <p:cNvPr id="22" name="Right Arrow Callout 21"/>
          <p:cNvSpPr/>
          <p:nvPr/>
        </p:nvSpPr>
        <p:spPr>
          <a:xfrm rot="21041443">
            <a:off x="925824" y="5690938"/>
            <a:ext cx="2563937" cy="592109"/>
          </a:xfrm>
          <a:prstGeom prst="rightArrow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 name="TextBox 22"/>
          <p:cNvSpPr txBox="1"/>
          <p:nvPr/>
        </p:nvSpPr>
        <p:spPr>
          <a:xfrm rot="21078774">
            <a:off x="908857" y="5847909"/>
            <a:ext cx="1676400" cy="461665"/>
          </a:xfrm>
          <a:prstGeom prst="rect">
            <a:avLst/>
          </a:prstGeom>
          <a:noFill/>
        </p:spPr>
        <p:txBody>
          <a:bodyPr wrap="square" rtlCol="0">
            <a:spAutoFit/>
          </a:bodyPr>
          <a:lstStyle/>
          <a:p>
            <a:r>
              <a:rPr lang="en-US" sz="1200" b="1" dirty="0" smtClean="0">
                <a:solidFill>
                  <a:srgbClr val="FF0000"/>
                </a:solidFill>
              </a:rPr>
              <a:t>Comprehensive 4P strategy</a:t>
            </a:r>
            <a:endParaRPr lang="en-US" sz="1200" b="1" dirty="0">
              <a:solidFill>
                <a:srgbClr val="FF0000"/>
              </a:solidFill>
            </a:endParaRPr>
          </a:p>
        </p:txBody>
      </p:sp>
    </p:spTree>
    <p:extLst>
      <p:ext uri="{BB962C8B-B14F-4D97-AF65-F5344CB8AC3E}">
        <p14:creationId xmlns:p14="http://schemas.microsoft.com/office/powerpoint/2010/main" val="221033067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3"/>
            <p:extLst>
              <p:ext uri="{D42A27DB-BD31-4B8C-83A1-F6EECF244321}">
                <p14:modId xmlns:p14="http://schemas.microsoft.com/office/powerpoint/2010/main" val="989451370"/>
              </p:ext>
            </p:extLst>
          </p:nvPr>
        </p:nvGraphicFramePr>
        <p:xfrm>
          <a:off x="152400" y="629285"/>
          <a:ext cx="8991600" cy="6149340"/>
        </p:xfrm>
        <a:graphic>
          <a:graphicData uri="http://schemas.openxmlformats.org/drawingml/2006/table">
            <a:tbl>
              <a:tblPr firstRow="1" bandRow="1">
                <a:tableStyleId>{5C22544A-7EE6-4342-B048-85BDC9FD1C3A}</a:tableStyleId>
              </a:tblPr>
              <a:tblGrid>
                <a:gridCol w="2997200"/>
                <a:gridCol w="3072130"/>
                <a:gridCol w="2922270"/>
              </a:tblGrid>
              <a:tr h="213360">
                <a:tc>
                  <a:txBody>
                    <a:bodyPr/>
                    <a:lstStyle/>
                    <a:p>
                      <a:r>
                        <a:rPr lang="en-US" dirty="0" smtClean="0"/>
                        <a:t>ENVIRONMENTAL FACTORS</a:t>
                      </a:r>
                      <a:endParaRPr lang="en-US" dirty="0"/>
                    </a:p>
                  </a:txBody>
                  <a:tcPr/>
                </a:tc>
                <a:tc>
                  <a:txBody>
                    <a:bodyPr/>
                    <a:lstStyle/>
                    <a:p>
                      <a:pPr algn="ctr"/>
                      <a:r>
                        <a:rPr lang="en-US" dirty="0" smtClean="0"/>
                        <a:t>BRIEF</a:t>
                      </a:r>
                      <a:endParaRPr lang="en-US" dirty="0"/>
                    </a:p>
                  </a:txBody>
                  <a:tcPr/>
                </a:tc>
                <a:tc>
                  <a:txBody>
                    <a:bodyPr/>
                    <a:lstStyle/>
                    <a:p>
                      <a:pPr algn="ctr"/>
                      <a:r>
                        <a:rPr lang="en-US" dirty="0" smtClean="0"/>
                        <a:t>EXAMPLES</a:t>
                      </a:r>
                      <a:endParaRPr lang="en-US" dirty="0"/>
                    </a:p>
                  </a:txBody>
                  <a:tcPr/>
                </a:tc>
              </a:tr>
              <a:tr h="997776">
                <a:tc>
                  <a:txBody>
                    <a:bodyPr/>
                    <a:lstStyle/>
                    <a:p>
                      <a:r>
                        <a:rPr lang="en-US" sz="1600" dirty="0" smtClean="0"/>
                        <a:t>Demographic environment</a:t>
                      </a:r>
                      <a:endParaRPr lang="en-US" sz="1600" dirty="0"/>
                    </a:p>
                  </a:txBody>
                  <a:tcPr/>
                </a:tc>
                <a:tc>
                  <a:txBody>
                    <a:bodyPr/>
                    <a:lstStyle/>
                    <a:p>
                      <a:pPr algn="l"/>
                      <a:r>
                        <a:rPr lang="en-US" sz="1200" dirty="0" smtClean="0"/>
                        <a:t>Population growth</a:t>
                      </a:r>
                      <a:r>
                        <a:rPr lang="en-US" sz="1200" baseline="0" dirty="0" smtClean="0"/>
                        <a:t>|Population mix| ‘Country market’ – state wise| Literacy|Household patterns| Migration patterns </a:t>
                      </a:r>
                      <a:endParaRPr lang="en-US" sz="1200" dirty="0"/>
                    </a:p>
                  </a:txBody>
                  <a:tcPr/>
                </a:tc>
                <a:tc>
                  <a:txBody>
                    <a:bodyPr/>
                    <a:lstStyle/>
                    <a:p>
                      <a:pPr algn="l"/>
                      <a:r>
                        <a:rPr lang="en-US" sz="1200" i="1" dirty="0" smtClean="0"/>
                        <a:t>Population</a:t>
                      </a:r>
                      <a:r>
                        <a:rPr lang="en-US" sz="1200" i="1" baseline="0" dirty="0" smtClean="0"/>
                        <a:t> in sub Saharan Africa &amp; far east Asia|India Vs. Japanese markets|State-wise festive discount in N-S-E-W India|Brands in high literacy Vs. commodity market in low literacy markets</a:t>
                      </a:r>
                      <a:endParaRPr lang="en-US" sz="1200" i="1" dirty="0"/>
                    </a:p>
                  </a:txBody>
                  <a:tcPr/>
                </a:tc>
              </a:tr>
              <a:tr h="3217112">
                <a:tc>
                  <a:txBody>
                    <a:bodyPr/>
                    <a:lstStyle/>
                    <a:p>
                      <a:r>
                        <a:rPr lang="en-US" sz="1600" dirty="0" smtClean="0"/>
                        <a:t>Economic environment</a:t>
                      </a:r>
                      <a:endParaRPr lang="en-US" sz="1600" dirty="0"/>
                    </a:p>
                  </a:txBody>
                  <a:tcPr/>
                </a:tc>
                <a:tc>
                  <a:txBody>
                    <a:bodyPr/>
                    <a:lstStyle/>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200" dirty="0" smtClean="0"/>
                        <a:t>Highest</a:t>
                      </a:r>
                      <a:r>
                        <a:rPr lang="en-US" sz="1200" baseline="0" dirty="0" smtClean="0"/>
                        <a:t> influence on the marketing decisions – affects purchasing power of the consumer|Macro economic factors – income distribution, level of saving, debt and credit available to consumers|4 stages – </a:t>
                      </a:r>
                      <a:r>
                        <a:rPr lang="en-US" sz="1200" b="1" baseline="0" dirty="0" smtClean="0"/>
                        <a:t>recession,depression,recovery,prosperity</a:t>
                      </a:r>
                      <a:r>
                        <a:rPr lang="en-US" sz="1200" b="0" baseline="0" dirty="0" smtClean="0"/>
                        <a:t>|Lifestyle patterns – DINK, early retirement | Inflation| Stagflation | Fiscal &amp; monetary policy|Creeping inflation leads to 3 possibilities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200" b="0" baseline="0" dirty="0" smtClean="0"/>
                        <a:t>customers may buy now believing that prices may rise further </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200" b="0" baseline="0" dirty="0" smtClean="0"/>
                        <a:t>Reallocate purchasing pattern</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200" b="0" baseline="0" dirty="0" smtClean="0"/>
                        <a:t>Postpone purchases </a:t>
                      </a:r>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200" b="1" baseline="0" dirty="0" smtClean="0"/>
                        <a:t>Demarketing</a:t>
                      </a:r>
                      <a:r>
                        <a:rPr lang="en-US" sz="1200" b="0" baseline="0" dirty="0" smtClean="0"/>
                        <a:t> Strategy</a:t>
                      </a:r>
                    </a:p>
                    <a:p>
                      <a:pPr marL="171450" marR="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sz="1200" b="0" baseline="0" dirty="0" smtClean="0"/>
                    </a:p>
                    <a:p>
                      <a:pPr marL="0" marR="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200" b="0" dirty="0"/>
                    </a:p>
                  </a:txBody>
                  <a:tcPr/>
                </a:tc>
                <a:tc>
                  <a:txBody>
                    <a:bodyPr/>
                    <a:lstStyle/>
                    <a:p>
                      <a:pPr marL="171450" indent="-171450" algn="l">
                        <a:buFontTx/>
                        <a:buChar char="-"/>
                      </a:pPr>
                      <a:r>
                        <a:rPr lang="en-US" sz="1200" i="1" dirty="0" smtClean="0"/>
                        <a:t>e.g.,</a:t>
                      </a:r>
                      <a:r>
                        <a:rPr lang="en-US" sz="1200" i="1" baseline="0" dirty="0" smtClean="0"/>
                        <a:t> declining economy – more price value products – less luxury – more savings – banks do good – consumption decreases.</a:t>
                      </a:r>
                    </a:p>
                    <a:p>
                      <a:pPr marL="0" indent="0" algn="l">
                        <a:buFontTx/>
                        <a:buNone/>
                      </a:pPr>
                      <a:endParaRPr lang="en-US" sz="1200" i="1" baseline="0" dirty="0" smtClean="0"/>
                    </a:p>
                    <a:p>
                      <a:pPr algn="l"/>
                      <a:r>
                        <a:rPr lang="en-US" sz="1200" i="1" dirty="0" smtClean="0"/>
                        <a:t>- e.g., Oil companies – when demands rises they ask to cut down fuel</a:t>
                      </a:r>
                      <a:r>
                        <a:rPr lang="en-US" sz="1200" i="1" baseline="0" dirty="0" smtClean="0"/>
                        <a:t> consumption</a:t>
                      </a:r>
                      <a:endParaRPr lang="en-US" sz="1200" i="1" dirty="0"/>
                    </a:p>
                  </a:txBody>
                  <a:tcPr/>
                </a:tc>
              </a:tr>
              <a:tr h="1325972">
                <a:tc>
                  <a:txBody>
                    <a:bodyPr/>
                    <a:lstStyle/>
                    <a:p>
                      <a:r>
                        <a:rPr lang="en-US" sz="1600" dirty="0" smtClean="0"/>
                        <a:t>Legal &amp; Political environment</a:t>
                      </a:r>
                      <a:endParaRPr lang="en-US" sz="1600" dirty="0"/>
                    </a:p>
                  </a:txBody>
                  <a:tcPr/>
                </a:tc>
                <a:tc>
                  <a:txBody>
                    <a:bodyPr/>
                    <a:lstStyle/>
                    <a:p>
                      <a:pPr algn="l"/>
                      <a:r>
                        <a:rPr lang="en-US" sz="1200" dirty="0" smtClean="0"/>
                        <a:t>Govt.</a:t>
                      </a:r>
                      <a:r>
                        <a:rPr lang="en-US" sz="1200" baseline="0" dirty="0" smtClean="0"/>
                        <a:t> </a:t>
                      </a:r>
                      <a:r>
                        <a:rPr lang="en-US" sz="1200" dirty="0" smtClean="0"/>
                        <a:t>regulations</a:t>
                      </a:r>
                      <a:r>
                        <a:rPr lang="en-US" sz="1200" baseline="0" dirty="0" smtClean="0"/>
                        <a:t> &amp; legislations|GST|Corporate affairs, consumer protection, employee protection, small scale industry protection, etc. | Fair play – pricing discrepancies | Selling above MRP</a:t>
                      </a:r>
                      <a:endParaRPr lang="en-US" sz="1200" dirty="0"/>
                    </a:p>
                  </a:txBody>
                  <a:tcPr/>
                </a:tc>
                <a:tc>
                  <a:txBody>
                    <a:bodyPr/>
                    <a:lstStyle/>
                    <a:p>
                      <a:pPr marL="171450" indent="-171450" algn="l">
                        <a:buFontTx/>
                        <a:buChar char="-"/>
                      </a:pPr>
                      <a:r>
                        <a:rPr lang="en-US" sz="1200" i="1" dirty="0" smtClean="0"/>
                        <a:t>e.g., consumer forum</a:t>
                      </a:r>
                    </a:p>
                    <a:p>
                      <a:pPr marL="171450" indent="-171450" algn="l">
                        <a:buFontTx/>
                        <a:buChar char="-"/>
                      </a:pPr>
                      <a:r>
                        <a:rPr lang="en-US" sz="1050" b="0" i="1" kern="1200" dirty="0" smtClean="0">
                          <a:solidFill>
                            <a:schemeClr val="dk1"/>
                          </a:solidFill>
                          <a:effectLst/>
                          <a:latin typeface="+mn-lt"/>
                          <a:ea typeface="+mn-ea"/>
                          <a:cs typeface="+mn-cs"/>
                        </a:rPr>
                        <a:t>the claim made by HUL that Pepsodent Germicheck had 130% attack power was a false statement and in violation of several provisions of the Code of Advertising Standards Councils of India, 1985 ("ASCI") as well as the Drugs and Cosmetics Act, 1940 as it amounted to "misbranding".</a:t>
                      </a:r>
                      <a:endParaRPr lang="en-US" sz="800" i="1" dirty="0"/>
                    </a:p>
                  </a:txBody>
                  <a:tcPr/>
                </a:tc>
              </a:tr>
            </a:tbl>
          </a:graphicData>
        </a:graphic>
      </p:graphicFrame>
      <p:sp>
        <p:nvSpPr>
          <p:cNvPr id="3" name="Title 2"/>
          <p:cNvSpPr>
            <a:spLocks noGrp="1"/>
          </p:cNvSpPr>
          <p:nvPr>
            <p:ph type="title"/>
          </p:nvPr>
        </p:nvSpPr>
        <p:spPr>
          <a:xfrm>
            <a:off x="2286000" y="76200"/>
            <a:ext cx="4343400" cy="457200"/>
          </a:xfrm>
        </p:spPr>
        <p:txBody>
          <a:bodyPr/>
          <a:lstStyle/>
          <a:p>
            <a:r>
              <a:rPr lang="en-US" dirty="0" smtClean="0"/>
              <a:t>EXTERNAL ENVIRONMENT [DEL-TCSN]</a:t>
            </a:r>
            <a:endParaRPr lang="en-US" dirty="0"/>
          </a:p>
        </p:txBody>
      </p:sp>
    </p:spTree>
    <p:extLst>
      <p:ext uri="{BB962C8B-B14F-4D97-AF65-F5344CB8AC3E}">
        <p14:creationId xmlns:p14="http://schemas.microsoft.com/office/powerpoint/2010/main" val="26021158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sz="quarter" idx="13"/>
            <p:extLst>
              <p:ext uri="{D42A27DB-BD31-4B8C-83A1-F6EECF244321}">
                <p14:modId xmlns:p14="http://schemas.microsoft.com/office/powerpoint/2010/main" val="3144037984"/>
              </p:ext>
            </p:extLst>
          </p:nvPr>
        </p:nvGraphicFramePr>
        <p:xfrm>
          <a:off x="-11084" y="838200"/>
          <a:ext cx="9144000" cy="5575308"/>
        </p:xfrm>
        <a:graphic>
          <a:graphicData uri="http://schemas.openxmlformats.org/drawingml/2006/table">
            <a:tbl>
              <a:tblPr firstRow="1" bandRow="1">
                <a:tableStyleId>{5C22544A-7EE6-4342-B048-85BDC9FD1C3A}</a:tableStyleId>
              </a:tblPr>
              <a:tblGrid>
                <a:gridCol w="3048000"/>
                <a:gridCol w="3048000"/>
                <a:gridCol w="3048000"/>
              </a:tblGrid>
              <a:tr h="409268">
                <a:tc>
                  <a:txBody>
                    <a:bodyPr/>
                    <a:lstStyle/>
                    <a:p>
                      <a:r>
                        <a:rPr lang="en-US" dirty="0" smtClean="0"/>
                        <a:t>ENVIRONMENTAL FACTORS</a:t>
                      </a:r>
                      <a:endParaRPr lang="en-US" dirty="0"/>
                    </a:p>
                  </a:txBody>
                  <a:tcPr/>
                </a:tc>
                <a:tc>
                  <a:txBody>
                    <a:bodyPr/>
                    <a:lstStyle/>
                    <a:p>
                      <a:pPr algn="ctr"/>
                      <a:r>
                        <a:rPr lang="en-US" dirty="0" smtClean="0"/>
                        <a:t>BRIEF</a:t>
                      </a:r>
                      <a:endParaRPr lang="en-US" dirty="0"/>
                    </a:p>
                  </a:txBody>
                  <a:tcPr/>
                </a:tc>
                <a:tc>
                  <a:txBody>
                    <a:bodyPr/>
                    <a:lstStyle/>
                    <a:p>
                      <a:pPr algn="ctr"/>
                      <a:r>
                        <a:rPr lang="en-US" dirty="0" smtClean="0"/>
                        <a:t>EXAMPLES</a:t>
                      </a:r>
                      <a:endParaRPr lang="en-US" dirty="0"/>
                    </a:p>
                  </a:txBody>
                  <a:tcPr/>
                </a:tc>
              </a:tr>
              <a:tr h="409268">
                <a:tc>
                  <a:txBody>
                    <a:bodyPr/>
                    <a:lstStyle/>
                    <a:p>
                      <a:r>
                        <a:rPr lang="en-US" dirty="0" smtClean="0"/>
                        <a:t>Technological environment</a:t>
                      </a:r>
                      <a:endParaRPr lang="en-US" dirty="0"/>
                    </a:p>
                  </a:txBody>
                  <a:tcPr/>
                </a:tc>
                <a:tc>
                  <a:txBody>
                    <a:bodyPr/>
                    <a:lstStyle/>
                    <a:p>
                      <a:pPr algn="l"/>
                      <a:r>
                        <a:rPr lang="en-US" sz="1200" dirty="0" smtClean="0"/>
                        <a:t>Either slow or disruptive|R&amp;D Budget</a:t>
                      </a:r>
                      <a:endParaRPr lang="en-US" sz="1200" dirty="0"/>
                    </a:p>
                  </a:txBody>
                  <a:tcPr/>
                </a:tc>
                <a:tc>
                  <a:txBody>
                    <a:bodyPr/>
                    <a:lstStyle/>
                    <a:p>
                      <a:pPr marL="171450" indent="-171450" algn="l">
                        <a:buFontTx/>
                        <a:buChar char="-"/>
                      </a:pPr>
                      <a:r>
                        <a:rPr lang="en-US" sz="1200" i="1" dirty="0" smtClean="0"/>
                        <a:t>electronics and consumer durables.</a:t>
                      </a:r>
                    </a:p>
                    <a:p>
                      <a:pPr marL="171450" indent="-171450" algn="l">
                        <a:buFontTx/>
                        <a:buChar char="-"/>
                      </a:pPr>
                      <a:r>
                        <a:rPr lang="en-US" sz="1200" i="1" dirty="0" smtClean="0"/>
                        <a:t>Tech in e-commerce</a:t>
                      </a:r>
                    </a:p>
                    <a:p>
                      <a:pPr marL="171450" indent="-171450" algn="l">
                        <a:buFontTx/>
                        <a:buChar char="-"/>
                      </a:pPr>
                      <a:r>
                        <a:rPr lang="en-US" sz="1200" i="1" dirty="0" smtClean="0"/>
                        <a:t>Biotech/genetic </a:t>
                      </a:r>
                      <a:r>
                        <a:rPr lang="en-US" sz="1200" i="1" dirty="0" err="1" smtClean="0"/>
                        <a:t>engg</a:t>
                      </a:r>
                      <a:endParaRPr lang="en-US" sz="1200" i="1" dirty="0" smtClean="0"/>
                    </a:p>
                    <a:p>
                      <a:pPr marL="171450" indent="-171450" algn="l">
                        <a:buFontTx/>
                        <a:buChar char="-"/>
                      </a:pPr>
                      <a:r>
                        <a:rPr lang="en-US" sz="1200" i="1" dirty="0" smtClean="0"/>
                        <a:t>Cyber crime</a:t>
                      </a:r>
                    </a:p>
                    <a:p>
                      <a:pPr marL="171450" indent="-171450" algn="l">
                        <a:buFontTx/>
                        <a:buChar char="-"/>
                      </a:pPr>
                      <a:r>
                        <a:rPr lang="en-US" sz="1200" i="1" dirty="0" smtClean="0"/>
                        <a:t>VR, AR and simulations </a:t>
                      </a:r>
                      <a:endParaRPr lang="en-US" sz="1200" i="1" dirty="0"/>
                    </a:p>
                  </a:txBody>
                  <a:tcPr/>
                </a:tc>
              </a:tr>
              <a:tr h="1611280">
                <a:tc>
                  <a:txBody>
                    <a:bodyPr/>
                    <a:lstStyle/>
                    <a:p>
                      <a:r>
                        <a:rPr lang="en-US" dirty="0" smtClean="0"/>
                        <a:t>Cultural environment</a:t>
                      </a:r>
                      <a:endParaRPr lang="en-US" dirty="0"/>
                    </a:p>
                  </a:txBody>
                  <a:tcPr/>
                </a:tc>
                <a:tc>
                  <a:txBody>
                    <a:bodyPr/>
                    <a:lstStyle/>
                    <a:p>
                      <a:pPr algn="l"/>
                      <a:r>
                        <a:rPr lang="en-US" sz="1200" dirty="0" smtClean="0"/>
                        <a:t>Knowledge, belief, art,</a:t>
                      </a:r>
                      <a:r>
                        <a:rPr lang="en-US" sz="1200" baseline="0" dirty="0" smtClean="0"/>
                        <a:t> morals,laws,customs and habits | Consumers with different culture influence decision making | Emerging trends </a:t>
                      </a:r>
                      <a:endParaRPr lang="en-US" sz="1200" dirty="0"/>
                    </a:p>
                  </a:txBody>
                  <a:tcPr/>
                </a:tc>
                <a:tc>
                  <a:txBody>
                    <a:bodyPr/>
                    <a:lstStyle/>
                    <a:p>
                      <a:pPr algn="l"/>
                      <a:r>
                        <a:rPr lang="en-US" sz="1200" i="1" dirty="0" smtClean="0"/>
                        <a:t>Consumption based cultural revolution</a:t>
                      </a:r>
                      <a:r>
                        <a:rPr lang="en-US" sz="1200" i="1" baseline="0" dirty="0" smtClean="0"/>
                        <a:t> in India – western habits.</a:t>
                      </a:r>
                    </a:p>
                    <a:p>
                      <a:pPr algn="l"/>
                      <a:r>
                        <a:rPr lang="en-US" sz="1200" i="1" baseline="0" dirty="0" smtClean="0"/>
                        <a:t>Increasing search for pleasure, fun &amp; enjoyment, network ethic, leisure in travel, entertainment, sports etc. </a:t>
                      </a:r>
                    </a:p>
                    <a:p>
                      <a:pPr algn="l"/>
                      <a:r>
                        <a:rPr lang="en-US" sz="1200" i="1" baseline="0" dirty="0" smtClean="0"/>
                        <a:t>Virtual communication</a:t>
                      </a:r>
                    </a:p>
                    <a:p>
                      <a:pPr algn="l"/>
                      <a:r>
                        <a:rPr lang="en-US" sz="1200" i="1" baseline="0" dirty="0" smtClean="0"/>
                        <a:t>Shift from materialistic to post materialist – more impetus on environment.</a:t>
                      </a:r>
                      <a:endParaRPr lang="en-US" sz="1200" i="1" dirty="0"/>
                    </a:p>
                  </a:txBody>
                  <a:tcPr/>
                </a:tc>
              </a:tr>
              <a:tr h="1177320">
                <a:tc>
                  <a:txBody>
                    <a:bodyPr/>
                    <a:lstStyle/>
                    <a:p>
                      <a:r>
                        <a:rPr lang="en-US" dirty="0" smtClean="0"/>
                        <a:t>Social environment</a:t>
                      </a:r>
                      <a:endParaRPr lang="en-US" dirty="0"/>
                    </a:p>
                  </a:txBody>
                  <a:tcPr/>
                </a:tc>
                <a:tc>
                  <a:txBody>
                    <a:bodyPr/>
                    <a:lstStyle/>
                    <a:p>
                      <a:pPr algn="l"/>
                      <a:r>
                        <a:rPr lang="en-US" sz="1200" dirty="0" smtClean="0"/>
                        <a:t>Maximum direct effect on consumers|Trust &amp; confidence from Public to private</a:t>
                      </a:r>
                      <a:r>
                        <a:rPr lang="en-US" sz="1200" baseline="0" dirty="0" smtClean="0"/>
                        <a:t> sector|Social cost-benefit analysis| More impact in international market than national|Gender</a:t>
                      </a:r>
                      <a:endParaRPr lang="en-US" sz="1200" dirty="0"/>
                    </a:p>
                  </a:txBody>
                  <a:tcPr/>
                </a:tc>
                <a:tc>
                  <a:txBody>
                    <a:bodyPr/>
                    <a:lstStyle/>
                    <a:p>
                      <a:pPr algn="l"/>
                      <a:r>
                        <a:rPr lang="en-US" sz="1200" i="1" dirty="0" smtClean="0"/>
                        <a:t>- Processed food market in India – change in lifestyle, more women</a:t>
                      </a:r>
                      <a:r>
                        <a:rPr lang="en-US" sz="1200" i="1" baseline="0" dirty="0" smtClean="0"/>
                        <a:t> jobs. Frozen chicken over frozen beef in Indian market</a:t>
                      </a:r>
                    </a:p>
                    <a:p>
                      <a:pPr marL="171450" indent="-171450" algn="l">
                        <a:buFontTx/>
                        <a:buChar char="-"/>
                      </a:pPr>
                      <a:r>
                        <a:rPr lang="en-US" sz="1200" i="1" baseline="0" dirty="0" smtClean="0"/>
                        <a:t>Dettol Vs. </a:t>
                      </a:r>
                      <a:r>
                        <a:rPr lang="en-US" sz="1200" i="1" baseline="0" dirty="0" err="1" smtClean="0"/>
                        <a:t>Savlon</a:t>
                      </a:r>
                      <a:r>
                        <a:rPr lang="en-US" sz="1200" i="1" baseline="0" dirty="0" smtClean="0"/>
                        <a:t> India &amp; Europe</a:t>
                      </a:r>
                    </a:p>
                    <a:p>
                      <a:pPr marL="171450" indent="-171450" algn="l">
                        <a:buFontTx/>
                        <a:buChar char="-"/>
                      </a:pPr>
                      <a:r>
                        <a:rPr lang="en-US" sz="1200" i="1" baseline="0" dirty="0" smtClean="0"/>
                        <a:t>Black shampoo in rural India</a:t>
                      </a:r>
                    </a:p>
                    <a:p>
                      <a:pPr marL="171450" indent="-171450" algn="l">
                        <a:buFontTx/>
                        <a:buChar char="-"/>
                      </a:pPr>
                      <a:r>
                        <a:rPr lang="en-US" sz="1200" i="1" baseline="0" dirty="0" err="1" smtClean="0"/>
                        <a:t>MacD</a:t>
                      </a:r>
                      <a:r>
                        <a:rPr lang="en-US" sz="1200" i="1" baseline="0" dirty="0" smtClean="0"/>
                        <a:t> – </a:t>
                      </a:r>
                      <a:r>
                        <a:rPr lang="en-US" sz="1200" i="1" baseline="0" dirty="0" err="1" smtClean="0"/>
                        <a:t>MacAloo</a:t>
                      </a:r>
                      <a:r>
                        <a:rPr lang="en-US" sz="1200" i="1" baseline="0" dirty="0" smtClean="0"/>
                        <a:t> </a:t>
                      </a:r>
                      <a:r>
                        <a:rPr lang="en-US" sz="1200" i="1" baseline="0" dirty="0" err="1" smtClean="0"/>
                        <a:t>tikki</a:t>
                      </a:r>
                      <a:r>
                        <a:rPr lang="en-US" sz="1200" i="1" baseline="0" dirty="0" smtClean="0"/>
                        <a:t> in India</a:t>
                      </a:r>
                    </a:p>
                    <a:p>
                      <a:pPr algn="ctr"/>
                      <a:endParaRPr lang="en-US" sz="1200" i="1" dirty="0"/>
                    </a:p>
                  </a:txBody>
                  <a:tcPr/>
                </a:tc>
              </a:tr>
              <a:tr h="1177320">
                <a:tc>
                  <a:txBody>
                    <a:bodyPr/>
                    <a:lstStyle/>
                    <a:p>
                      <a:r>
                        <a:rPr lang="en-US" dirty="0" smtClean="0"/>
                        <a:t>Natural environment</a:t>
                      </a:r>
                      <a:r>
                        <a:rPr lang="en-US" baseline="0" dirty="0" smtClean="0"/>
                        <a:t> </a:t>
                      </a:r>
                      <a:endParaRPr lang="en-US" dirty="0"/>
                    </a:p>
                  </a:txBody>
                  <a:tcPr/>
                </a:tc>
                <a:tc>
                  <a:txBody>
                    <a:bodyPr/>
                    <a:lstStyle/>
                    <a:p>
                      <a:pPr algn="l"/>
                      <a:r>
                        <a:rPr lang="en-US" sz="1200" dirty="0" smtClean="0"/>
                        <a:t>Non renewable to renewable/</a:t>
                      </a:r>
                      <a:r>
                        <a:rPr lang="en-US" sz="1200" dirty="0" err="1" smtClean="0"/>
                        <a:t>aternate</a:t>
                      </a:r>
                      <a:r>
                        <a:rPr lang="en-US" sz="1200" dirty="0" smtClean="0"/>
                        <a:t> energy| Usage of plastics</a:t>
                      </a:r>
                      <a:r>
                        <a:rPr lang="en-US" sz="1200" baseline="0" dirty="0" smtClean="0"/>
                        <a:t> | Marketer need to produce more nature friendly and bio degradable products.</a:t>
                      </a:r>
                      <a:endParaRPr lang="en-US" sz="1200" dirty="0"/>
                    </a:p>
                  </a:txBody>
                  <a:tcPr/>
                </a:tc>
                <a:tc>
                  <a:txBody>
                    <a:bodyPr/>
                    <a:lstStyle/>
                    <a:p>
                      <a:pPr algn="l"/>
                      <a:r>
                        <a:rPr lang="en-US" sz="1200" i="1" dirty="0" smtClean="0"/>
                        <a:t>e.g., In Delhi,</a:t>
                      </a:r>
                      <a:r>
                        <a:rPr lang="en-US" sz="1200" i="1" baseline="0" dirty="0" smtClean="0"/>
                        <a:t> diesel driven commercial vehicles are banned</a:t>
                      </a:r>
                    </a:p>
                    <a:p>
                      <a:pPr algn="l"/>
                      <a:endParaRPr lang="en-US" sz="1200" i="1" dirty="0"/>
                    </a:p>
                  </a:txBody>
                  <a:tcPr/>
                </a:tc>
              </a:tr>
            </a:tbl>
          </a:graphicData>
        </a:graphic>
      </p:graphicFrame>
      <p:sp>
        <p:nvSpPr>
          <p:cNvPr id="3" name="Title 2"/>
          <p:cNvSpPr>
            <a:spLocks noGrp="1"/>
          </p:cNvSpPr>
          <p:nvPr>
            <p:ph type="title"/>
          </p:nvPr>
        </p:nvSpPr>
        <p:spPr>
          <a:xfrm>
            <a:off x="1752600" y="228600"/>
            <a:ext cx="5638800" cy="533400"/>
          </a:xfrm>
        </p:spPr>
        <p:txBody>
          <a:bodyPr/>
          <a:lstStyle/>
          <a:p>
            <a:r>
              <a:rPr lang="en-US" dirty="0" smtClean="0"/>
              <a:t>EXTERNAL ENVIRONMENT [DEL-TCSN]</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2699385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228600" y="2020823"/>
            <a:ext cx="8686800" cy="4465701"/>
          </a:xfrm>
        </p:spPr>
        <p:txBody>
          <a:bodyPr>
            <a:noAutofit/>
          </a:bodyPr>
          <a:lstStyle/>
          <a:p>
            <a:pPr marL="342900" indent="-342900" algn="l">
              <a:buFont typeface="Wingdings" panose="05000000000000000000" pitchFamily="2" charset="2"/>
              <a:buChar char="v"/>
            </a:pPr>
            <a:r>
              <a:rPr lang="en-US" dirty="0" smtClean="0"/>
              <a:t>Meaning &amp; types of Marketing environment ?</a:t>
            </a:r>
          </a:p>
          <a:p>
            <a:pPr marL="342900" indent="-342900" algn="l">
              <a:buFont typeface="Wingdings" panose="05000000000000000000" pitchFamily="2" charset="2"/>
              <a:buChar char="v"/>
            </a:pPr>
            <a:r>
              <a:rPr lang="en-US" dirty="0" smtClean="0"/>
              <a:t>Micro Environment and it’s constituents ?</a:t>
            </a:r>
          </a:p>
          <a:p>
            <a:pPr marL="342900" indent="-342900" algn="l">
              <a:buFont typeface="Wingdings" panose="05000000000000000000" pitchFamily="2" charset="2"/>
              <a:buChar char="v"/>
            </a:pPr>
            <a:r>
              <a:rPr lang="en-US" dirty="0" smtClean="0"/>
              <a:t>Influence of Micro Environment on marketing decisions ?</a:t>
            </a:r>
          </a:p>
          <a:p>
            <a:pPr marL="342900" indent="-342900" algn="l">
              <a:buFont typeface="Wingdings" panose="05000000000000000000" pitchFamily="2" charset="2"/>
              <a:buChar char="v"/>
            </a:pPr>
            <a:r>
              <a:rPr lang="en-US" dirty="0" smtClean="0"/>
              <a:t>Influence of DEL-TCSN on marketing decisions ?</a:t>
            </a:r>
          </a:p>
          <a:p>
            <a:pPr marL="342900" indent="-342900" algn="l">
              <a:buFont typeface="Wingdings" panose="05000000000000000000" pitchFamily="2" charset="2"/>
              <a:buChar char="v"/>
            </a:pPr>
            <a:r>
              <a:rPr lang="en-US" dirty="0" smtClean="0"/>
              <a:t>Various ways to scan the environment ?</a:t>
            </a:r>
          </a:p>
          <a:p>
            <a:pPr marL="342900" indent="-342900" algn="l">
              <a:buFont typeface="Wingdings" panose="05000000000000000000" pitchFamily="2" charset="2"/>
              <a:buChar char="v"/>
            </a:pPr>
            <a:endParaRPr lang="en-US" dirty="0"/>
          </a:p>
        </p:txBody>
      </p:sp>
      <p:sp>
        <p:nvSpPr>
          <p:cNvPr id="3" name="Title 2"/>
          <p:cNvSpPr>
            <a:spLocks noGrp="1"/>
          </p:cNvSpPr>
          <p:nvPr>
            <p:ph type="title"/>
          </p:nvPr>
        </p:nvSpPr>
        <p:spPr/>
        <p:txBody>
          <a:bodyPr/>
          <a:lstStyle/>
          <a:p>
            <a:r>
              <a:rPr lang="en-US" dirty="0" smtClean="0"/>
              <a:t>QUICK REVIEW</a:t>
            </a:r>
            <a:endParaRPr lang="en-US" dirty="0"/>
          </a:p>
        </p:txBody>
      </p:sp>
      <p:sp>
        <p:nvSpPr>
          <p:cNvPr id="4" name="Footer Placeholder 3"/>
          <p:cNvSpPr>
            <a:spLocks noGrp="1"/>
          </p:cNvSpPr>
          <p:nvPr>
            <p:ph type="ftr" sz="quarter" idx="16"/>
          </p:nvPr>
        </p:nvSpPr>
        <p:spPr/>
        <p:txBody>
          <a:bodyPr/>
          <a:lstStyle/>
          <a:p>
            <a:r>
              <a:rPr lang="en-US" dirty="0" smtClean="0"/>
              <a:t>Prof Ganesh </a:t>
            </a:r>
            <a:r>
              <a:rPr lang="en-US" dirty="0" err="1" smtClean="0"/>
              <a:t>Shinde</a:t>
            </a:r>
            <a:r>
              <a:rPr lang="en-US" dirty="0" smtClean="0"/>
              <a:t> - </a:t>
            </a:r>
            <a:r>
              <a:rPr lang="en-US" dirty="0" err="1" smtClean="0"/>
              <a:t>PHiMSR</a:t>
            </a:r>
            <a:endParaRPr lang="en-US" dirty="0"/>
          </a:p>
        </p:txBody>
      </p:sp>
    </p:spTree>
    <p:extLst>
      <p:ext uri="{BB962C8B-B14F-4D97-AF65-F5344CB8AC3E}">
        <p14:creationId xmlns:p14="http://schemas.microsoft.com/office/powerpoint/2010/main" val="316333355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lackTie">
  <a:themeElements>
    <a:clrScheme name="Grid">
      <a:dk1>
        <a:sysClr val="windowText" lastClr="000000"/>
      </a:dk1>
      <a:lt1>
        <a:sysClr val="window" lastClr="FFFFFF"/>
      </a:lt1>
      <a:dk2>
        <a:srgbClr val="534949"/>
      </a:dk2>
      <a:lt2>
        <a:srgbClr val="CCD1B9"/>
      </a:lt2>
      <a:accent1>
        <a:srgbClr val="C66951"/>
      </a:accent1>
      <a:accent2>
        <a:srgbClr val="BF974D"/>
      </a:accent2>
      <a:accent3>
        <a:srgbClr val="928B70"/>
      </a:accent3>
      <a:accent4>
        <a:srgbClr val="87706B"/>
      </a:accent4>
      <a:accent5>
        <a:srgbClr val="94734E"/>
      </a:accent5>
      <a:accent6>
        <a:srgbClr val="6F777D"/>
      </a:accent6>
      <a:hlink>
        <a:srgbClr val="CC9900"/>
      </a:hlink>
      <a:folHlink>
        <a:srgbClr val="C0C0C0"/>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Black Tie</Template>
  <TotalTime>16091</TotalTime>
  <Words>1170</Words>
  <Application>Microsoft Office PowerPoint</Application>
  <PresentationFormat>On-screen Show (4:3)</PresentationFormat>
  <Paragraphs>232</Paragraphs>
  <Slides>20</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20</vt:i4>
      </vt:variant>
    </vt:vector>
  </HeadingPairs>
  <TitlesOfParts>
    <vt:vector size="27" baseType="lpstr">
      <vt:lpstr>Arial</vt:lpstr>
      <vt:lpstr>Calibri</vt:lpstr>
      <vt:lpstr>Cambria</vt:lpstr>
      <vt:lpstr>Tahoma</vt:lpstr>
      <vt:lpstr>Tunga</vt:lpstr>
      <vt:lpstr>Wingdings</vt:lpstr>
      <vt:lpstr>BlackTie</vt:lpstr>
      <vt:lpstr>Marketing management</vt:lpstr>
      <vt:lpstr>MARKETING ENVIRONMENT </vt:lpstr>
      <vt:lpstr>MAJOR ENVIORNMENTAL FACTORS INFLUENCING BUSINESS</vt:lpstr>
      <vt:lpstr>INTERNAL SYSTEMS </vt:lpstr>
      <vt:lpstr>Competitive/ MICRO ENVIRONMENT</vt:lpstr>
      <vt:lpstr>Determination of competitive strategy</vt:lpstr>
      <vt:lpstr>EXTERNAL ENVIRONMENT [DEL-TCSN]</vt:lpstr>
      <vt:lpstr>EXTERNAL ENVIRONMENT [DEL-TCSN]</vt:lpstr>
      <vt:lpstr>QUICK REVIEW</vt:lpstr>
      <vt:lpstr>QUIZ</vt:lpstr>
      <vt:lpstr>QUIZ</vt:lpstr>
      <vt:lpstr>QUIZ</vt:lpstr>
      <vt:lpstr>QUIZ</vt:lpstr>
      <vt:lpstr>QUIZ</vt:lpstr>
      <vt:lpstr>QUIZ</vt:lpstr>
      <vt:lpstr>QUIZ</vt:lpstr>
      <vt:lpstr>QUIZ</vt:lpstr>
      <vt:lpstr>QUIZ</vt:lpstr>
      <vt:lpstr>QUIZ</vt:lpstr>
      <vt:lpstr>Internal Assessment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Marketing management</dc:title>
  <dc:creator>Administrator</dc:creator>
  <cp:lastModifiedBy>Microsoft account</cp:lastModifiedBy>
  <cp:revision>125</cp:revision>
  <dcterms:created xsi:type="dcterms:W3CDTF">2024-01-04T06:30:09Z</dcterms:created>
  <dcterms:modified xsi:type="dcterms:W3CDTF">2024-02-18T12:58:22Z</dcterms:modified>
</cp:coreProperties>
</file>