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83" r:id="rId4"/>
    <p:sldId id="291" r:id="rId5"/>
    <p:sldId id="284" r:id="rId6"/>
    <p:sldId id="285" r:id="rId7"/>
    <p:sldId id="273" r:id="rId8"/>
    <p:sldId id="272" r:id="rId9"/>
    <p:sldId id="271" r:id="rId10"/>
    <p:sldId id="270" r:id="rId11"/>
    <p:sldId id="269" r:id="rId12"/>
    <p:sldId id="268" r:id="rId13"/>
    <p:sldId id="267" r:id="rId14"/>
    <p:sldId id="266" r:id="rId15"/>
    <p:sldId id="265" r:id="rId16"/>
    <p:sldId id="264" r:id="rId17"/>
    <p:sldId id="263" r:id="rId18"/>
    <p:sldId id="262" r:id="rId19"/>
    <p:sldId id="287" r:id="rId20"/>
    <p:sldId id="261" r:id="rId21"/>
    <p:sldId id="288" r:id="rId22"/>
    <p:sldId id="282" r:id="rId23"/>
    <p:sldId id="286" r:id="rId24"/>
    <p:sldId id="260" r:id="rId25"/>
    <p:sldId id="259" r:id="rId26"/>
    <p:sldId id="258" r:id="rId27"/>
    <p:sldId id="289" r:id="rId28"/>
    <p:sldId id="280" r:id="rId29"/>
    <p:sldId id="290" r:id="rId30"/>
    <p:sldId id="292" r:id="rId31"/>
    <p:sldId id="293" r:id="rId32"/>
    <p:sldId id="294" r:id="rId33"/>
    <p:sldId id="295" r:id="rId34"/>
    <p:sldId id="296" r:id="rId35"/>
    <p:sldId id="297" r:id="rId36"/>
    <p:sldId id="298" r:id="rId37"/>
    <p:sldId id="299" r:id="rId38"/>
    <p:sldId id="300" r:id="rId39"/>
    <p:sldId id="302" r:id="rId40"/>
    <p:sldId id="303" r:id="rId41"/>
    <p:sldId id="304" r:id="rId42"/>
    <p:sldId id="305" r:id="rId43"/>
    <p:sldId id="306" r:id="rId44"/>
    <p:sldId id="307" r:id="rId45"/>
    <p:sldId id="308" r:id="rId46"/>
    <p:sldId id="309" r:id="rId47"/>
    <p:sldId id="310" r:id="rId48"/>
    <p:sldId id="311" r:id="rId49"/>
    <p:sldId id="312" r:id="rId50"/>
    <p:sldId id="313" r:id="rId51"/>
    <p:sldId id="314" r:id="rId52"/>
    <p:sldId id="315" r:id="rId53"/>
    <p:sldId id="316" r:id="rId54"/>
    <p:sldId id="322" r:id="rId55"/>
    <p:sldId id="317" r:id="rId56"/>
    <p:sldId id="321" r:id="rId57"/>
    <p:sldId id="318" r:id="rId58"/>
    <p:sldId id="319" r:id="rId59"/>
    <p:sldId id="320" r:id="rId60"/>
    <p:sldId id="301" r:id="rId6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90" d="100"/>
          <a:sy n="90" d="100"/>
        </p:scale>
        <p:origin x="-1320"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9FA1189-1F45-4837-A047-9F0F4EFE3BEC}" type="datetimeFigureOut">
              <a:rPr lang="en-US" smtClean="0"/>
              <a:pPr/>
              <a:t>4/6/2024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938A79-A08D-4A75-9869-A67F05231337}"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9FA1189-1F45-4837-A047-9F0F4EFE3BEC}" type="datetimeFigureOut">
              <a:rPr lang="en-US" smtClean="0"/>
              <a:pPr/>
              <a:t>4/6/2024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938A79-A08D-4A75-9869-A67F0523133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9FA1189-1F45-4837-A047-9F0F4EFE3BEC}" type="datetimeFigureOut">
              <a:rPr lang="en-US" smtClean="0"/>
              <a:pPr/>
              <a:t>4/6/2024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938A79-A08D-4A75-9869-A67F0523133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9FA1189-1F45-4837-A047-9F0F4EFE3BEC}" type="datetimeFigureOut">
              <a:rPr lang="en-US" smtClean="0"/>
              <a:pPr/>
              <a:t>4/6/2024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938A79-A08D-4A75-9869-A67F0523133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9FA1189-1F45-4837-A047-9F0F4EFE3BEC}" type="datetimeFigureOut">
              <a:rPr lang="en-US" smtClean="0"/>
              <a:pPr/>
              <a:t>4/6/2024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938A79-A08D-4A75-9869-A67F05231337}"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9FA1189-1F45-4837-A047-9F0F4EFE3BEC}" type="datetimeFigureOut">
              <a:rPr lang="en-US" smtClean="0"/>
              <a:pPr/>
              <a:t>4/6/2024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2938A79-A08D-4A75-9869-A67F0523133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9FA1189-1F45-4837-A047-9F0F4EFE3BEC}" type="datetimeFigureOut">
              <a:rPr lang="en-US" smtClean="0"/>
              <a:pPr/>
              <a:t>4/6/2024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2938A79-A08D-4A75-9869-A67F0523133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9FA1189-1F45-4837-A047-9F0F4EFE3BEC}" type="datetimeFigureOut">
              <a:rPr lang="en-US" smtClean="0"/>
              <a:pPr/>
              <a:t>4/6/2024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2938A79-A08D-4A75-9869-A67F0523133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9FA1189-1F45-4837-A047-9F0F4EFE3BEC}" type="datetimeFigureOut">
              <a:rPr lang="en-US" smtClean="0"/>
              <a:pPr/>
              <a:t>4/6/2024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2938A79-A08D-4A75-9869-A67F0523133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9FA1189-1F45-4837-A047-9F0F4EFE3BEC}" type="datetimeFigureOut">
              <a:rPr lang="en-US" smtClean="0"/>
              <a:pPr/>
              <a:t>4/6/2024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2938A79-A08D-4A75-9869-A67F0523133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9FA1189-1F45-4837-A047-9F0F4EFE3BEC}" type="datetimeFigureOut">
              <a:rPr lang="en-US" smtClean="0"/>
              <a:pPr/>
              <a:t>4/6/2024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2938A79-A08D-4A75-9869-A67F0523133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9FA1189-1F45-4837-A047-9F0F4EFE3BEC}" type="datetimeFigureOut">
              <a:rPr lang="en-US" smtClean="0"/>
              <a:pPr/>
              <a:t>4/6/2024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2938A79-A08D-4A75-9869-A67F0523133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010543"/>
          </a:xfrm>
        </p:spPr>
        <p:style>
          <a:lnRef idx="1">
            <a:schemeClr val="accent6"/>
          </a:lnRef>
          <a:fillRef idx="2">
            <a:schemeClr val="accent6"/>
          </a:fillRef>
          <a:effectRef idx="1">
            <a:schemeClr val="accent6"/>
          </a:effectRef>
          <a:fontRef idx="minor">
            <a:schemeClr val="dk1"/>
          </a:fontRef>
        </p:style>
        <p:txBody>
          <a:bodyPr>
            <a:normAutofit fontScale="90000"/>
          </a:bodyPr>
          <a:lstStyle/>
          <a:p>
            <a:r>
              <a:rPr lang="en-US" dirty="0" smtClean="0"/>
              <a:t/>
            </a:r>
            <a:br>
              <a:rPr lang="en-US" dirty="0" smtClean="0"/>
            </a:br>
            <a:r>
              <a:rPr lang="en-US" dirty="0" smtClean="0"/>
              <a:t>Reforms </a:t>
            </a:r>
            <a:r>
              <a:rPr lang="en-US" dirty="0"/>
              <a:t>in the Banking Sector India</a:t>
            </a:r>
            <a:r>
              <a:rPr lang="en-US" b="1" dirty="0"/>
              <a:t/>
            </a:r>
            <a:br>
              <a:rPr lang="en-US" b="1" dirty="0"/>
            </a:br>
            <a:endParaRPr lang="en-US" dirty="0"/>
          </a:p>
        </p:txBody>
      </p:sp>
      <p:sp>
        <p:nvSpPr>
          <p:cNvPr id="3" name="Subtitle 2"/>
          <p:cNvSpPr>
            <a:spLocks noGrp="1"/>
          </p:cNvSpPr>
          <p:nvPr>
            <p:ph type="subTitle" idx="1"/>
          </p:nvPr>
        </p:nvSpPr>
        <p:spPr/>
        <p:txBody>
          <a:bodyPr/>
          <a:lstStyle/>
          <a:p>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4082"/>
          </a:xfrm>
        </p:spPr>
        <p:style>
          <a:lnRef idx="1">
            <a:schemeClr val="accent2"/>
          </a:lnRef>
          <a:fillRef idx="2">
            <a:schemeClr val="accent2"/>
          </a:fillRef>
          <a:effectRef idx="1">
            <a:schemeClr val="accent2"/>
          </a:effectRef>
          <a:fontRef idx="minor">
            <a:schemeClr val="dk1"/>
          </a:fontRef>
        </p:style>
        <p:txBody>
          <a:bodyPr>
            <a:normAutofit fontScale="90000"/>
          </a:bodyPr>
          <a:lstStyle/>
          <a:p>
            <a:r>
              <a:rPr lang="en-US" b="1" dirty="0" smtClean="0"/>
              <a:t/>
            </a:r>
            <a:br>
              <a:rPr lang="en-US" b="1" dirty="0" smtClean="0"/>
            </a:br>
            <a:r>
              <a:rPr lang="en-US" b="1" dirty="0" smtClean="0"/>
              <a:t>Improving </a:t>
            </a:r>
            <a:r>
              <a:rPr lang="en-US" b="1" dirty="0"/>
              <a:t>Financial Health</a:t>
            </a:r>
            <a:br>
              <a:rPr lang="en-US" b="1" dirty="0"/>
            </a:br>
            <a:endParaRPr lang="en-US" dirty="0"/>
          </a:p>
        </p:txBody>
      </p:sp>
      <p:sp>
        <p:nvSpPr>
          <p:cNvPr id="3" name="Content Placeholder 2"/>
          <p:cNvSpPr>
            <a:spLocks noGrp="1"/>
          </p:cNvSpPr>
          <p:nvPr>
            <p:ph idx="1"/>
          </p:nvPr>
        </p:nvSpPr>
        <p:spPr/>
        <p:txBody>
          <a:bodyPr>
            <a:normAutofit/>
          </a:bodyPr>
          <a:lstStyle/>
          <a:p>
            <a:pPr>
              <a:lnSpc>
                <a:spcPct val="150000"/>
              </a:lnSpc>
            </a:pPr>
            <a:r>
              <a:rPr lang="en-US" sz="3600" dirty="0" smtClean="0"/>
              <a:t>Made </a:t>
            </a:r>
            <a:r>
              <a:rPr lang="en-US" sz="3600" dirty="0"/>
              <a:t>by prescribing prudential </a:t>
            </a:r>
            <a:r>
              <a:rPr lang="en-US" sz="3600" dirty="0" smtClean="0"/>
              <a:t>norms.</a:t>
            </a:r>
          </a:p>
          <a:p>
            <a:pPr>
              <a:lnSpc>
                <a:spcPct val="150000"/>
              </a:lnSpc>
            </a:pPr>
            <a:r>
              <a:rPr lang="en-US" sz="3600" dirty="0" smtClean="0"/>
              <a:t>Moreover</a:t>
            </a:r>
            <a:r>
              <a:rPr lang="en-US" sz="3600" dirty="0"/>
              <a:t>, steps have been taken to re-duct the proportion of Non-Performing Assets (NPAs)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normAutofit fontScale="90000"/>
          </a:bodyPr>
          <a:lstStyle/>
          <a:p>
            <a:r>
              <a:rPr lang="en-US" b="1" dirty="0" smtClean="0"/>
              <a:t/>
            </a:r>
            <a:br>
              <a:rPr lang="en-US" b="1" dirty="0" smtClean="0"/>
            </a:br>
            <a:r>
              <a:rPr lang="en-US" b="1" dirty="0" smtClean="0"/>
              <a:t>Improvements </a:t>
            </a:r>
            <a:r>
              <a:rPr lang="en-US" b="1" dirty="0"/>
              <a:t>of Institutional Framework</a:t>
            </a:r>
            <a:br>
              <a:rPr lang="en-US" b="1" dirty="0"/>
            </a:br>
            <a:endParaRPr lang="en-US" dirty="0"/>
          </a:p>
        </p:txBody>
      </p:sp>
      <p:sp>
        <p:nvSpPr>
          <p:cNvPr id="3" name="Content Placeholder 2"/>
          <p:cNvSpPr>
            <a:spLocks noGrp="1"/>
          </p:cNvSpPr>
          <p:nvPr>
            <p:ph idx="1"/>
          </p:nvPr>
        </p:nvSpPr>
        <p:spPr/>
        <p:txBody>
          <a:bodyPr/>
          <a:lstStyle/>
          <a:p>
            <a:pPr fontAlgn="base">
              <a:lnSpc>
                <a:spcPct val="150000"/>
              </a:lnSpc>
              <a:buNone/>
            </a:pPr>
            <a:r>
              <a:rPr lang="en-US" sz="3600" dirty="0"/>
              <a:t>(</a:t>
            </a:r>
            <a:r>
              <a:rPr lang="en-US" sz="3600" dirty="0" err="1"/>
              <a:t>i</a:t>
            </a:r>
            <a:r>
              <a:rPr lang="en-US" sz="3600" dirty="0"/>
              <a:t>) </a:t>
            </a:r>
            <a:r>
              <a:rPr lang="en-US" sz="3600" dirty="0" smtClean="0"/>
              <a:t>Recapitalization,</a:t>
            </a:r>
            <a:endParaRPr lang="en-US" sz="3600" dirty="0"/>
          </a:p>
          <a:p>
            <a:pPr fontAlgn="base">
              <a:lnSpc>
                <a:spcPct val="150000"/>
              </a:lnSpc>
              <a:buNone/>
            </a:pPr>
            <a:r>
              <a:rPr lang="en-US" sz="3600" dirty="0" smtClean="0"/>
              <a:t>(</a:t>
            </a:r>
            <a:r>
              <a:rPr lang="en-US" sz="3600" dirty="0"/>
              <a:t>ii) Creating a competitive environment, and</a:t>
            </a:r>
          </a:p>
          <a:p>
            <a:pPr fontAlgn="base">
              <a:lnSpc>
                <a:spcPct val="150000"/>
              </a:lnSpc>
              <a:buNone/>
            </a:pPr>
            <a:r>
              <a:rPr lang="en-US" sz="3600" dirty="0"/>
              <a:t>(iii) Strengthening the supervisory system.</a:t>
            </a:r>
          </a:p>
          <a:p>
            <a:pPr>
              <a:lnSpc>
                <a:spcPct val="150000"/>
              </a:lnSpc>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4082"/>
          </a:xfrm>
        </p:spPr>
        <p:style>
          <a:lnRef idx="1">
            <a:schemeClr val="accent2"/>
          </a:lnRef>
          <a:fillRef idx="2">
            <a:schemeClr val="accent2"/>
          </a:fillRef>
          <a:effectRef idx="1">
            <a:schemeClr val="accent2"/>
          </a:effectRef>
          <a:fontRef idx="minor">
            <a:schemeClr val="dk1"/>
          </a:fontRef>
        </p:style>
        <p:txBody>
          <a:bodyPr>
            <a:normAutofit fontScale="90000"/>
          </a:bodyPr>
          <a:lstStyle/>
          <a:p>
            <a:r>
              <a:rPr lang="en-US" b="1" dirty="0" smtClean="0"/>
              <a:t/>
            </a:r>
            <a:br>
              <a:rPr lang="en-US" b="1" dirty="0" smtClean="0"/>
            </a:br>
            <a:r>
              <a:rPr lang="en-US" b="1" dirty="0" smtClean="0"/>
              <a:t>Second </a:t>
            </a:r>
            <a:r>
              <a:rPr lang="en-US" b="1" dirty="0"/>
              <a:t>Phase Reforms</a:t>
            </a:r>
            <a:br>
              <a:rPr lang="en-US" b="1" dirty="0"/>
            </a:br>
            <a:endParaRPr lang="en-US" dirty="0"/>
          </a:p>
        </p:txBody>
      </p:sp>
      <p:sp>
        <p:nvSpPr>
          <p:cNvPr id="3" name="Content Placeholder 2"/>
          <p:cNvSpPr>
            <a:spLocks noGrp="1"/>
          </p:cNvSpPr>
          <p:nvPr>
            <p:ph idx="1"/>
          </p:nvPr>
        </p:nvSpPr>
        <p:spPr/>
        <p:txBody>
          <a:bodyPr>
            <a:normAutofit fontScale="85000" lnSpcReduction="10000"/>
          </a:bodyPr>
          <a:lstStyle/>
          <a:p>
            <a:pPr>
              <a:lnSpc>
                <a:spcPct val="150000"/>
              </a:lnSpc>
            </a:pPr>
            <a:r>
              <a:rPr lang="en-US" dirty="0"/>
              <a:t>The first phase of the bank sector reforms is completed. </a:t>
            </a:r>
            <a:endParaRPr lang="en-US" dirty="0" smtClean="0"/>
          </a:p>
          <a:p>
            <a:pPr>
              <a:lnSpc>
                <a:spcPct val="150000"/>
              </a:lnSpc>
            </a:pPr>
            <a:r>
              <a:rPr lang="en-US" dirty="0" smtClean="0"/>
              <a:t>The </a:t>
            </a:r>
            <a:r>
              <a:rPr lang="en-US" dirty="0"/>
              <a:t>second generation reforms which are underway concentrate on strengthening the very foundation of the banking system in three ways: by reforming the structure of the bank industry, technological </a:t>
            </a:r>
            <a:r>
              <a:rPr lang="en-US" dirty="0" err="1"/>
              <a:t>upgradation</a:t>
            </a:r>
            <a:r>
              <a:rPr lang="en-US" dirty="0"/>
              <a:t>, and </a:t>
            </a:r>
            <a:r>
              <a:rPr lang="en-US" dirty="0" smtClean="0"/>
              <a:t>hominine </a:t>
            </a:r>
            <a:r>
              <a:rPr lang="en-US" dirty="0"/>
              <a:t>resource development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4082"/>
          </a:xfrm>
        </p:spPr>
        <p:style>
          <a:lnRef idx="1">
            <a:schemeClr val="accent2"/>
          </a:lnRef>
          <a:fillRef idx="2">
            <a:schemeClr val="accent2"/>
          </a:fillRef>
          <a:effectRef idx="1">
            <a:schemeClr val="accent2"/>
          </a:effectRef>
          <a:fontRef idx="minor">
            <a:schemeClr val="dk1"/>
          </a:fontRef>
        </p:style>
        <p:txBody>
          <a:bodyPr>
            <a:normAutofit fontScale="90000"/>
          </a:bodyPr>
          <a:lstStyle/>
          <a:p>
            <a:r>
              <a:rPr lang="en-US" b="1" dirty="0" smtClean="0"/>
              <a:t/>
            </a:r>
            <a:br>
              <a:rPr lang="en-US" b="1" dirty="0" smtClean="0"/>
            </a:br>
            <a:r>
              <a:rPr lang="en-US" b="1" dirty="0" smtClean="0"/>
              <a:t>Prudential </a:t>
            </a:r>
            <a:r>
              <a:rPr lang="en-US" b="1" dirty="0"/>
              <a:t>Regulation</a:t>
            </a:r>
            <a:br>
              <a:rPr lang="en-US" b="1" dirty="0"/>
            </a:br>
            <a:endParaRPr lang="en-US" dirty="0"/>
          </a:p>
        </p:txBody>
      </p:sp>
      <p:sp>
        <p:nvSpPr>
          <p:cNvPr id="3" name="Content Placeholder 2"/>
          <p:cNvSpPr>
            <a:spLocks noGrp="1"/>
          </p:cNvSpPr>
          <p:nvPr>
            <p:ph idx="1"/>
          </p:nvPr>
        </p:nvSpPr>
        <p:spPr>
          <a:xfrm>
            <a:off x="457200" y="928670"/>
            <a:ext cx="8229600" cy="5197493"/>
          </a:xfrm>
        </p:spPr>
        <p:txBody>
          <a:bodyPr>
            <a:noAutofit/>
          </a:bodyPr>
          <a:lstStyle/>
          <a:p>
            <a:pPr fontAlgn="base">
              <a:lnSpc>
                <a:spcPct val="170000"/>
              </a:lnSpc>
            </a:pPr>
            <a:r>
              <a:rPr lang="en-US" sz="2000" dirty="0"/>
              <a:t>There are two types of banking regulations—economic and prudential. </a:t>
            </a:r>
            <a:endParaRPr lang="en-US" sz="2000" dirty="0" smtClean="0"/>
          </a:p>
          <a:p>
            <a:pPr fontAlgn="base">
              <a:lnSpc>
                <a:spcPct val="170000"/>
              </a:lnSpc>
            </a:pPr>
            <a:r>
              <a:rPr lang="en-US" sz="2000" dirty="0" smtClean="0"/>
              <a:t>In </a:t>
            </a:r>
            <a:r>
              <a:rPr lang="en-US" sz="2000" dirty="0"/>
              <a:t>the pre-reform era (before July 1991) the Reserve Bank of India (RBI) regulated banks by imposing constraints on interest rates, tightening entry norms and directed lending to ensure judicious end use of bank </a:t>
            </a:r>
            <a:r>
              <a:rPr lang="en-US" sz="2000" dirty="0" smtClean="0"/>
              <a:t>credit.</a:t>
            </a:r>
          </a:p>
          <a:p>
            <a:pPr fontAlgn="base">
              <a:lnSpc>
                <a:spcPct val="170000"/>
              </a:lnSpc>
            </a:pPr>
            <a:r>
              <a:rPr lang="en-US" sz="2000" dirty="0" smtClean="0"/>
              <a:t>Such </a:t>
            </a:r>
            <a:r>
              <a:rPr lang="en-US" sz="2000" dirty="0"/>
              <a:t>economic regulation of banks hampered their productivity and efficiency. </a:t>
            </a:r>
            <a:endParaRPr lang="en-US" sz="2000" dirty="0" smtClean="0"/>
          </a:p>
          <a:p>
            <a:pPr fontAlgn="base">
              <a:lnSpc>
                <a:spcPct val="170000"/>
              </a:lnSpc>
            </a:pPr>
            <a:r>
              <a:rPr lang="en-US" sz="2000" dirty="0" smtClean="0"/>
              <a:t>Hence</a:t>
            </a:r>
            <a:r>
              <a:rPr lang="en-US" sz="2000" dirty="0"/>
              <a:t>, the RBI switched over to prudential regulation which calls for imposing minimum limit on the capital level(s) of banks.</a:t>
            </a:r>
          </a:p>
          <a:p>
            <a:endParaRPr lang="en-US"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normAutofit fontScale="90000"/>
          </a:bodyPr>
          <a:lstStyle/>
          <a:p>
            <a:r>
              <a:rPr lang="en-US" b="1" dirty="0"/>
              <a:t>The main focus of reforms was in three areas</a:t>
            </a:r>
            <a:endParaRPr lang="en-US" dirty="0"/>
          </a:p>
        </p:txBody>
      </p:sp>
      <p:sp>
        <p:nvSpPr>
          <p:cNvPr id="3" name="Content Placeholder 2"/>
          <p:cNvSpPr>
            <a:spLocks noGrp="1"/>
          </p:cNvSpPr>
          <p:nvPr>
            <p:ph idx="1"/>
          </p:nvPr>
        </p:nvSpPr>
        <p:spPr/>
        <p:txBody>
          <a:bodyPr/>
          <a:lstStyle/>
          <a:p>
            <a:pPr fontAlgn="base">
              <a:lnSpc>
                <a:spcPct val="150000"/>
              </a:lnSpc>
            </a:pPr>
            <a:r>
              <a:rPr lang="en-US" dirty="0"/>
              <a:t>(</a:t>
            </a:r>
            <a:r>
              <a:rPr lang="en-US" dirty="0" err="1"/>
              <a:t>i</a:t>
            </a:r>
            <a:r>
              <a:rPr lang="en-US" dirty="0"/>
              <a:t>) NPAs,</a:t>
            </a:r>
          </a:p>
          <a:p>
            <a:pPr fontAlgn="base">
              <a:lnSpc>
                <a:spcPct val="150000"/>
              </a:lnSpc>
            </a:pPr>
            <a:r>
              <a:rPr lang="en-US" dirty="0" smtClean="0"/>
              <a:t>(</a:t>
            </a:r>
            <a:r>
              <a:rPr lang="en-US" dirty="0"/>
              <a:t>ii) Capital adequacy, and</a:t>
            </a:r>
          </a:p>
          <a:p>
            <a:pPr fontAlgn="base">
              <a:lnSpc>
                <a:spcPct val="150000"/>
              </a:lnSpc>
            </a:pPr>
            <a:r>
              <a:rPr lang="en-US" dirty="0"/>
              <a:t>(iii) Diversification of operations,</a:t>
            </a:r>
          </a:p>
          <a:p>
            <a:pPr>
              <a:lnSpc>
                <a:spcPct val="150000"/>
              </a:lnSpc>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lstStyle/>
          <a:p>
            <a:r>
              <a:rPr lang="en-US" b="1" dirty="0"/>
              <a:t>(</a:t>
            </a:r>
            <a:r>
              <a:rPr lang="en-US" b="1" dirty="0" err="1"/>
              <a:t>i</a:t>
            </a:r>
            <a:r>
              <a:rPr lang="en-US" b="1" dirty="0"/>
              <a:t>) Non-Performing Assets (NPAs)</a:t>
            </a:r>
            <a:endParaRPr lang="en-US" dirty="0"/>
          </a:p>
        </p:txBody>
      </p:sp>
      <p:sp>
        <p:nvSpPr>
          <p:cNvPr id="3" name="Content Placeholder 2"/>
          <p:cNvSpPr>
            <a:spLocks noGrp="1"/>
          </p:cNvSpPr>
          <p:nvPr>
            <p:ph idx="1"/>
          </p:nvPr>
        </p:nvSpPr>
        <p:spPr/>
        <p:txBody>
          <a:bodyPr>
            <a:normAutofit fontScale="92500" lnSpcReduction="10000"/>
          </a:bodyPr>
          <a:lstStyle/>
          <a:p>
            <a:r>
              <a:rPr lang="en-US" dirty="0"/>
              <a:t>One serious problem faced by the public sector banks in the 1990s was a high proportion of NPAs. </a:t>
            </a:r>
            <a:endParaRPr lang="en-US" dirty="0" smtClean="0"/>
          </a:p>
          <a:p>
            <a:r>
              <a:rPr lang="en-US" dirty="0" smtClean="0"/>
              <a:t>An </a:t>
            </a:r>
            <a:r>
              <a:rPr lang="en-US" dirty="0"/>
              <a:t>NPA is an asset from which income is overdue for more than six months. </a:t>
            </a:r>
            <a:endParaRPr lang="en-US" dirty="0" smtClean="0"/>
          </a:p>
          <a:p>
            <a:r>
              <a:rPr lang="en-US" dirty="0" smtClean="0"/>
              <a:t>According </a:t>
            </a:r>
            <a:r>
              <a:rPr lang="en-US" dirty="0"/>
              <a:t>to the second </a:t>
            </a:r>
            <a:r>
              <a:rPr lang="en-US" dirty="0" err="1"/>
              <a:t>Narasimhan</a:t>
            </a:r>
            <a:r>
              <a:rPr lang="en-US" dirty="0"/>
              <a:t> Committee report (1998), </a:t>
            </a:r>
            <a:r>
              <a:rPr lang="en-US" b="1" dirty="0"/>
              <a:t>“No other single indicator reflects the quality of assets and their impact on banks’ viability than the NPA figures in relation to advances.”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err="1" smtClean="0"/>
              <a:t>Contd</a:t>
            </a:r>
            <a:r>
              <a:rPr lang="en-IN" dirty="0" smtClean="0"/>
              <a:t>…</a:t>
            </a:r>
            <a:endParaRPr lang="en-US" dirty="0"/>
          </a:p>
        </p:txBody>
      </p:sp>
      <p:sp>
        <p:nvSpPr>
          <p:cNvPr id="3" name="Content Placeholder 2"/>
          <p:cNvSpPr>
            <a:spLocks noGrp="1"/>
          </p:cNvSpPr>
          <p:nvPr>
            <p:ph idx="1"/>
          </p:nvPr>
        </p:nvSpPr>
        <p:spPr/>
        <p:txBody>
          <a:bodyPr>
            <a:normAutofit/>
          </a:bodyPr>
          <a:lstStyle/>
          <a:p>
            <a:pPr fontAlgn="base"/>
            <a:r>
              <a:rPr lang="en-US" dirty="0" smtClean="0"/>
              <a:t>The </a:t>
            </a:r>
            <a:r>
              <a:rPr lang="en-US" dirty="0"/>
              <a:t>root cause of increase in NPAs is the increasing proportion of bad debt. </a:t>
            </a:r>
            <a:endParaRPr lang="en-US" dirty="0" smtClean="0"/>
          </a:p>
          <a:p>
            <a:pPr fontAlgn="base"/>
            <a:r>
              <a:rPr lang="en-US" dirty="0" smtClean="0"/>
              <a:t>In </a:t>
            </a:r>
            <a:r>
              <a:rPr lang="en-US" dirty="0"/>
              <a:t>case of some banks, net NPAs even exceeded their net worth. </a:t>
            </a:r>
            <a:endParaRPr lang="en-US" dirty="0" smtClean="0"/>
          </a:p>
          <a:p>
            <a:pPr fontAlgn="base"/>
            <a:r>
              <a:rPr lang="en-US" dirty="0" smtClean="0"/>
              <a:t>This </a:t>
            </a:r>
            <a:r>
              <a:rPr lang="en-US" dirty="0"/>
              <a:t>means that such banks had negative net worth.</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lstStyle/>
          <a:p>
            <a:r>
              <a:rPr lang="en-US" b="1" dirty="0"/>
              <a:t>RBI Guidelines</a:t>
            </a:r>
            <a:endParaRPr lang="en-US" dirty="0"/>
          </a:p>
        </p:txBody>
      </p:sp>
      <p:sp>
        <p:nvSpPr>
          <p:cNvPr id="3" name="Content Placeholder 2"/>
          <p:cNvSpPr>
            <a:spLocks noGrp="1"/>
          </p:cNvSpPr>
          <p:nvPr>
            <p:ph idx="1"/>
          </p:nvPr>
        </p:nvSpPr>
        <p:spPr/>
        <p:txBody>
          <a:bodyPr/>
          <a:lstStyle/>
          <a:p>
            <a:pPr fontAlgn="base"/>
            <a:r>
              <a:rPr lang="en-US" dirty="0"/>
              <a:t>(</a:t>
            </a:r>
            <a:r>
              <a:rPr lang="en-US" dirty="0" err="1"/>
              <a:t>i</a:t>
            </a:r>
            <a:r>
              <a:rPr lang="en-US" dirty="0"/>
              <a:t>) Debt Recovery Tribunals (DRTs);</a:t>
            </a:r>
          </a:p>
          <a:p>
            <a:pPr fontAlgn="base"/>
            <a:r>
              <a:rPr lang="en-US" dirty="0"/>
              <a:t>(ii) Settlement Advisory Committees (SACs); and</a:t>
            </a:r>
          </a:p>
          <a:p>
            <a:pPr fontAlgn="base"/>
            <a:r>
              <a:rPr lang="en-US" dirty="0" smtClean="0"/>
              <a:t>(</a:t>
            </a:r>
            <a:r>
              <a:rPr lang="en-US" dirty="0"/>
              <a:t>iii) </a:t>
            </a:r>
            <a:r>
              <a:rPr lang="en-US" dirty="0" err="1"/>
              <a:t>Recapitalisation</a:t>
            </a:r>
            <a:r>
              <a:rPr lang="en-US" dirty="0"/>
              <a:t> from the Government.</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82594"/>
          </a:xfrm>
        </p:spPr>
        <p:txBody>
          <a:bodyPr>
            <a:normAutofit fontScale="90000"/>
          </a:bodyPr>
          <a:lstStyle/>
          <a:p>
            <a:pPr algn="r"/>
            <a:r>
              <a:rPr lang="en-IN" dirty="0" smtClean="0"/>
              <a:t>Contd…</a:t>
            </a:r>
            <a:endParaRPr lang="en-US" dirty="0"/>
          </a:p>
        </p:txBody>
      </p:sp>
      <p:sp>
        <p:nvSpPr>
          <p:cNvPr id="3" name="Content Placeholder 2"/>
          <p:cNvSpPr>
            <a:spLocks noGrp="1"/>
          </p:cNvSpPr>
          <p:nvPr>
            <p:ph idx="1"/>
          </p:nvPr>
        </p:nvSpPr>
        <p:spPr>
          <a:xfrm>
            <a:off x="457200" y="928670"/>
            <a:ext cx="8229600" cy="5197493"/>
          </a:xfrm>
        </p:spPr>
        <p:txBody>
          <a:bodyPr>
            <a:normAutofit fontScale="92500" lnSpcReduction="20000"/>
          </a:bodyPr>
          <a:lstStyle/>
          <a:p>
            <a:pPr fontAlgn="base">
              <a:lnSpc>
                <a:spcPct val="150000"/>
              </a:lnSpc>
            </a:pPr>
            <a:r>
              <a:rPr lang="en-US" dirty="0"/>
              <a:t>Guidelines on SACs </a:t>
            </a:r>
            <a:r>
              <a:rPr lang="en-US" dirty="0" smtClean="0"/>
              <a:t>(</a:t>
            </a:r>
            <a:r>
              <a:rPr lang="en-US" b="1" dirty="0" smtClean="0"/>
              <a:t>Settlement Advisory Committees</a:t>
            </a:r>
            <a:r>
              <a:rPr lang="en-US" dirty="0" smtClean="0"/>
              <a:t>) were </a:t>
            </a:r>
            <a:r>
              <a:rPr lang="en-US" dirty="0"/>
              <a:t>revised in July 2002 to provide a uniform, simplified, non-discriminatory and non-discretionary mechanism for the recovery of the stock of NPAs of all banks.</a:t>
            </a:r>
          </a:p>
          <a:p>
            <a:pPr fontAlgn="base">
              <a:lnSpc>
                <a:spcPct val="150000"/>
              </a:lnSpc>
            </a:pPr>
            <a:r>
              <a:rPr lang="en-US" dirty="0"/>
              <a:t>Altogether, seven DRTs </a:t>
            </a:r>
            <a:r>
              <a:rPr lang="en-US" dirty="0" smtClean="0"/>
              <a:t>(</a:t>
            </a:r>
            <a:r>
              <a:rPr lang="en-US" b="1" dirty="0" smtClean="0"/>
              <a:t>Debt Recovery Tribunals</a:t>
            </a:r>
            <a:r>
              <a:rPr lang="en-US" dirty="0" smtClean="0"/>
              <a:t>)have </a:t>
            </a:r>
            <a:r>
              <a:rPr lang="en-US" dirty="0"/>
              <a:t>been set up for speedy recovery of loans. </a:t>
            </a:r>
            <a:endParaRPr lang="en-US" dirty="0" smtClean="0"/>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IN" dirty="0" smtClean="0"/>
              <a:t>Contd…</a:t>
            </a:r>
            <a:endParaRPr lang="en-US" dirty="0"/>
          </a:p>
        </p:txBody>
      </p:sp>
      <p:sp>
        <p:nvSpPr>
          <p:cNvPr id="3" name="Content Placeholder 2"/>
          <p:cNvSpPr>
            <a:spLocks noGrp="1"/>
          </p:cNvSpPr>
          <p:nvPr>
            <p:ph idx="1"/>
          </p:nvPr>
        </p:nvSpPr>
        <p:spPr/>
        <p:txBody>
          <a:bodyPr/>
          <a:lstStyle/>
          <a:p>
            <a:pPr>
              <a:lnSpc>
                <a:spcPct val="150000"/>
              </a:lnSpc>
            </a:pPr>
            <a:r>
              <a:rPr lang="en-US" dirty="0" smtClean="0"/>
              <a:t>Finally with a view to enhancing the effectiveness of DRTs, the Central government amended the Recovery of Debts due to Banks and Financial Institutions Act in Jan, 2002.</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39718"/>
          </a:xfrm>
          <a:ln/>
        </p:spPr>
        <p:style>
          <a:lnRef idx="2">
            <a:schemeClr val="accent2">
              <a:shade val="50000"/>
            </a:schemeClr>
          </a:lnRef>
          <a:fillRef idx="1">
            <a:schemeClr val="accent2"/>
          </a:fillRef>
          <a:effectRef idx="0">
            <a:schemeClr val="accent2"/>
          </a:effectRef>
          <a:fontRef idx="minor">
            <a:schemeClr val="lt1"/>
          </a:fontRef>
        </p:style>
        <p:txBody>
          <a:bodyPr>
            <a:normAutofit fontScale="90000"/>
          </a:bodyPr>
          <a:lstStyle/>
          <a:p>
            <a:r>
              <a:rPr lang="en-IN" dirty="0" smtClean="0"/>
              <a:t>Why Banking Reforms</a:t>
            </a:r>
            <a:endParaRPr lang="en-US" dirty="0"/>
          </a:p>
        </p:txBody>
      </p:sp>
      <p:sp>
        <p:nvSpPr>
          <p:cNvPr id="3" name="Content Placeholder 2"/>
          <p:cNvSpPr>
            <a:spLocks noGrp="1"/>
          </p:cNvSpPr>
          <p:nvPr>
            <p:ph idx="1"/>
          </p:nvPr>
        </p:nvSpPr>
        <p:spPr>
          <a:xfrm>
            <a:off x="457200" y="928670"/>
            <a:ext cx="8229600" cy="5429288"/>
          </a:xfrm>
        </p:spPr>
        <p:txBody>
          <a:bodyPr>
            <a:normAutofit fontScale="62500" lnSpcReduction="20000"/>
          </a:bodyPr>
          <a:lstStyle/>
          <a:p>
            <a:pPr>
              <a:lnSpc>
                <a:spcPct val="160000"/>
              </a:lnSpc>
            </a:pPr>
            <a:r>
              <a:rPr lang="en-US" dirty="0" smtClean="0"/>
              <a:t>It monitors and regulates the smooth functioning of the </a:t>
            </a:r>
            <a:r>
              <a:rPr lang="en-US" b="1" dirty="0" smtClean="0"/>
              <a:t>Indian</a:t>
            </a:r>
            <a:r>
              <a:rPr lang="en-US" dirty="0" smtClean="0"/>
              <a:t> economy. </a:t>
            </a:r>
          </a:p>
          <a:p>
            <a:pPr>
              <a:lnSpc>
                <a:spcPct val="160000"/>
              </a:lnSpc>
            </a:pPr>
            <a:r>
              <a:rPr lang="en-US" dirty="0" smtClean="0"/>
              <a:t>The </a:t>
            </a:r>
            <a:r>
              <a:rPr lang="en-US" b="1" dirty="0" smtClean="0"/>
              <a:t>banking sector reforms</a:t>
            </a:r>
            <a:r>
              <a:rPr lang="en-US" dirty="0" smtClean="0"/>
              <a:t> are to promote the efficiency and productivity of the </a:t>
            </a:r>
            <a:r>
              <a:rPr lang="en-US" b="1" dirty="0" smtClean="0"/>
              <a:t>banking system</a:t>
            </a:r>
            <a:r>
              <a:rPr lang="en-US" dirty="0" smtClean="0"/>
              <a:t> in </a:t>
            </a:r>
            <a:r>
              <a:rPr lang="en-US" b="1" dirty="0" smtClean="0"/>
              <a:t>India</a:t>
            </a:r>
            <a:r>
              <a:rPr lang="en-US" dirty="0" smtClean="0"/>
              <a:t>. </a:t>
            </a:r>
          </a:p>
          <a:p>
            <a:pPr>
              <a:lnSpc>
                <a:spcPct val="160000"/>
              </a:lnSpc>
            </a:pPr>
            <a:r>
              <a:rPr lang="en-US" dirty="0" smtClean="0"/>
              <a:t>Aim  is to </a:t>
            </a:r>
            <a:r>
              <a:rPr lang="en-US" dirty="0" smtClean="0"/>
              <a:t>increase growth and development. </a:t>
            </a:r>
          </a:p>
          <a:p>
            <a:pPr>
              <a:lnSpc>
                <a:spcPct val="160000"/>
              </a:lnSpc>
            </a:pPr>
            <a:r>
              <a:rPr lang="en-US" dirty="0" smtClean="0"/>
              <a:t>They also maintain stability and adequacy in the </a:t>
            </a:r>
            <a:r>
              <a:rPr lang="en-US" b="1" dirty="0" smtClean="0"/>
              <a:t>financial</a:t>
            </a:r>
            <a:r>
              <a:rPr lang="en-US" dirty="0" smtClean="0"/>
              <a:t> market.</a:t>
            </a:r>
          </a:p>
          <a:p>
            <a:pPr>
              <a:lnSpc>
                <a:spcPct val="160000"/>
              </a:lnSpc>
            </a:pPr>
            <a:r>
              <a:rPr lang="en-US" dirty="0" smtClean="0"/>
              <a:t>In </a:t>
            </a:r>
            <a:r>
              <a:rPr lang="en-US" dirty="0"/>
              <a:t>the context of economic </a:t>
            </a:r>
            <a:r>
              <a:rPr lang="en-US" dirty="0" smtClean="0"/>
              <a:t>liberalization </a:t>
            </a:r>
            <a:r>
              <a:rPr lang="en-US" dirty="0"/>
              <a:t>and growing trend towards </a:t>
            </a:r>
            <a:r>
              <a:rPr lang="en-US" dirty="0" err="1"/>
              <a:t>globalisation</a:t>
            </a:r>
            <a:r>
              <a:rPr lang="en-US" dirty="0"/>
              <a:t> (external </a:t>
            </a:r>
            <a:r>
              <a:rPr lang="en-US" dirty="0" err="1"/>
              <a:t>liberalisation</a:t>
            </a:r>
            <a:r>
              <a:rPr lang="en-US" dirty="0" smtClean="0"/>
              <a:t>). </a:t>
            </a:r>
          </a:p>
          <a:p>
            <a:pPr>
              <a:lnSpc>
                <a:spcPct val="160000"/>
              </a:lnSpc>
            </a:pPr>
            <a:r>
              <a:rPr lang="en-US" dirty="0" smtClean="0"/>
              <a:t>Banking </a:t>
            </a:r>
            <a:r>
              <a:rPr lang="en-US" dirty="0"/>
              <a:t>sector reforms have been introduced in India to improve the operation efficiency and upgrade the health and financial soundness of banks so that Indian banks can meet internationally accepted standards of performance.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 calcmode="lin" valueType="num">
                                      <p:cBhvr additive="base">
                                        <p:cTn id="2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 calcmode="lin" valueType="num">
                                      <p:cBhvr additive="base">
                                        <p:cTn id="3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lstStyle/>
          <a:p>
            <a:r>
              <a:rPr lang="en-US" b="1" dirty="0"/>
              <a:t>(ii) Capital Adequacy Ratio</a:t>
            </a:r>
            <a:endParaRPr lang="en-US" dirty="0"/>
          </a:p>
        </p:txBody>
      </p:sp>
      <p:sp>
        <p:nvSpPr>
          <p:cNvPr id="3" name="Content Placeholder 2"/>
          <p:cNvSpPr>
            <a:spLocks noGrp="1"/>
          </p:cNvSpPr>
          <p:nvPr>
            <p:ph idx="1"/>
          </p:nvPr>
        </p:nvSpPr>
        <p:spPr>
          <a:xfrm>
            <a:off x="457200" y="1600200"/>
            <a:ext cx="8229600" cy="5043510"/>
          </a:xfrm>
        </p:spPr>
        <p:txBody>
          <a:bodyPr>
            <a:normAutofit fontScale="62500" lnSpcReduction="20000"/>
          </a:bodyPr>
          <a:lstStyle/>
          <a:p>
            <a:pPr fontAlgn="base">
              <a:lnSpc>
                <a:spcPct val="170000"/>
              </a:lnSpc>
            </a:pPr>
            <a:r>
              <a:rPr lang="en-US" sz="3800" dirty="0"/>
              <a:t>Banking sector reforms were initiated by implementing prudential norms consisting of Capital Adequacy Ratio (CAR). </a:t>
            </a:r>
            <a:endParaRPr lang="en-US" sz="3800" dirty="0" smtClean="0"/>
          </a:p>
          <a:p>
            <a:pPr fontAlgn="base">
              <a:lnSpc>
                <a:spcPct val="170000"/>
              </a:lnSpc>
            </a:pPr>
            <a:r>
              <a:rPr lang="en-US" sz="3800" dirty="0" smtClean="0"/>
              <a:t>The </a:t>
            </a:r>
            <a:r>
              <a:rPr lang="en-US" sz="3800" dirty="0"/>
              <a:t>core of such reforms has been the broadening of prudential norms to the internationally accepted </a:t>
            </a:r>
            <a:r>
              <a:rPr lang="en-US" sz="3800" dirty="0" smtClean="0"/>
              <a:t>standards.</a:t>
            </a:r>
          </a:p>
          <a:p>
            <a:pPr fontAlgn="base">
              <a:lnSpc>
                <a:spcPct val="170000"/>
              </a:lnSpc>
            </a:pPr>
            <a:r>
              <a:rPr lang="en-US" sz="3800" dirty="0" smtClean="0"/>
              <a:t>Throughout </a:t>
            </a:r>
            <a:r>
              <a:rPr lang="en-US" sz="3800" dirty="0"/>
              <a:t>the world, commercial banks are under the legal obligation to maintain minimum capital funds for the sake of safety. </a:t>
            </a:r>
            <a:endParaRPr lang="en-US" sz="3800" dirty="0" smtClean="0"/>
          </a:p>
          <a:p>
            <a:pPr fontAlgn="base"/>
            <a:endParaRPr lang="en-US" dirty="0"/>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6908"/>
          </a:xfrm>
        </p:spPr>
        <p:txBody>
          <a:bodyPr/>
          <a:lstStyle/>
          <a:p>
            <a:pPr algn="r"/>
            <a:r>
              <a:rPr lang="en-IN" dirty="0" smtClean="0"/>
              <a:t>Contd…</a:t>
            </a:r>
            <a:endParaRPr lang="en-US" dirty="0"/>
          </a:p>
        </p:txBody>
      </p:sp>
      <p:sp>
        <p:nvSpPr>
          <p:cNvPr id="3" name="Content Placeholder 2"/>
          <p:cNvSpPr>
            <a:spLocks noGrp="1"/>
          </p:cNvSpPr>
          <p:nvPr>
            <p:ph idx="1"/>
          </p:nvPr>
        </p:nvSpPr>
        <p:spPr>
          <a:xfrm>
            <a:off x="457200" y="1214422"/>
            <a:ext cx="8229600" cy="4911741"/>
          </a:xfrm>
        </p:spPr>
        <p:txBody>
          <a:bodyPr>
            <a:normAutofit fontScale="85000" lnSpcReduction="10000"/>
          </a:bodyPr>
          <a:lstStyle/>
          <a:p>
            <a:pPr fontAlgn="base">
              <a:lnSpc>
                <a:spcPct val="150000"/>
              </a:lnSpc>
            </a:pPr>
            <a:r>
              <a:rPr lang="en-US" dirty="0" smtClean="0"/>
              <a:t>The reason is that a bank’s capital base is vitally important for its long-term variability. </a:t>
            </a:r>
          </a:p>
          <a:p>
            <a:pPr fontAlgn="base">
              <a:lnSpc>
                <a:spcPct val="150000"/>
              </a:lnSpc>
            </a:pPr>
            <a:r>
              <a:rPr lang="en-US" dirty="0" smtClean="0"/>
              <a:t>It also acts as a shock absorber in the medium term since it gives the power to absorb shocks and thus avoid the risk of bankruptcy.</a:t>
            </a:r>
          </a:p>
          <a:p>
            <a:pPr fontAlgn="base">
              <a:lnSpc>
                <a:spcPct val="150000"/>
              </a:lnSpc>
            </a:pPr>
            <a:r>
              <a:rPr lang="en-US" dirty="0" smtClean="0"/>
              <a:t>A bank’s capital funds must be equivalent to the prescribed ratio on the aggregate of the risk weighted assets and other exposures. </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err="1" smtClean="0"/>
              <a:t>Contd</a:t>
            </a:r>
            <a:r>
              <a:rPr lang="en-IN" dirty="0" smtClean="0"/>
              <a:t>…</a:t>
            </a:r>
            <a:endParaRPr lang="en-US" dirty="0"/>
          </a:p>
        </p:txBody>
      </p:sp>
      <p:sp>
        <p:nvSpPr>
          <p:cNvPr id="3" name="Content Placeholder 2"/>
          <p:cNvSpPr>
            <a:spLocks noGrp="1"/>
          </p:cNvSpPr>
          <p:nvPr>
            <p:ph idx="1"/>
          </p:nvPr>
        </p:nvSpPr>
        <p:spPr>
          <a:xfrm>
            <a:off x="457200" y="1142984"/>
            <a:ext cx="8229600" cy="4983179"/>
          </a:xfrm>
        </p:spPr>
        <p:txBody>
          <a:bodyPr>
            <a:normAutofit fontScale="85000" lnSpcReduction="10000"/>
          </a:bodyPr>
          <a:lstStyle/>
          <a:p>
            <a:pPr fontAlgn="base">
              <a:lnSpc>
                <a:spcPct val="150000"/>
              </a:lnSpc>
            </a:pPr>
            <a:r>
              <a:rPr lang="en-US" dirty="0" smtClean="0"/>
              <a:t>CAR is a measure of the amount of a bank’s capital expressed as a percentage of its risk weighted credit exposures. </a:t>
            </a:r>
          </a:p>
          <a:p>
            <a:pPr fontAlgn="base">
              <a:lnSpc>
                <a:spcPct val="150000"/>
              </a:lnSpc>
            </a:pPr>
            <a:r>
              <a:rPr lang="en-US" dirty="0" smtClean="0"/>
              <a:t>It is related to risk weight assigned to asset acquired by banks in the normal process of conducting business. </a:t>
            </a:r>
          </a:p>
          <a:p>
            <a:pPr fontAlgn="base">
              <a:lnSpc>
                <a:spcPct val="150000"/>
              </a:lnSpc>
            </a:pPr>
            <a:r>
              <a:rPr lang="en-US" dirty="0" smtClean="0"/>
              <a:t>It is also related to the proportion of capital to be maintained on such aggregate risk weighted assets.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82594"/>
          </a:xfrm>
        </p:spPr>
        <p:txBody>
          <a:bodyPr>
            <a:normAutofit fontScale="90000"/>
          </a:bodyPr>
          <a:lstStyle/>
          <a:p>
            <a:pPr algn="r"/>
            <a:r>
              <a:rPr lang="en-IN" dirty="0" smtClean="0"/>
              <a:t>Contd…</a:t>
            </a:r>
            <a:endParaRPr lang="en-US" dirty="0"/>
          </a:p>
        </p:txBody>
      </p:sp>
      <p:sp>
        <p:nvSpPr>
          <p:cNvPr id="3" name="Content Placeholder 2"/>
          <p:cNvSpPr>
            <a:spLocks noGrp="1"/>
          </p:cNvSpPr>
          <p:nvPr>
            <p:ph idx="1"/>
          </p:nvPr>
        </p:nvSpPr>
        <p:spPr>
          <a:xfrm>
            <a:off x="457200" y="1142984"/>
            <a:ext cx="8229600" cy="4983179"/>
          </a:xfrm>
        </p:spPr>
        <p:txBody>
          <a:bodyPr>
            <a:normAutofit fontScale="85000" lnSpcReduction="10000"/>
          </a:bodyPr>
          <a:lstStyle/>
          <a:p>
            <a:pPr fontAlgn="base">
              <a:lnSpc>
                <a:spcPct val="150000"/>
              </a:lnSpc>
            </a:pPr>
            <a:r>
              <a:rPr lang="en-US" dirty="0" smtClean="0"/>
              <a:t>CAR is calculated on the basis of risk </a:t>
            </a:r>
            <a:r>
              <a:rPr lang="en-US" dirty="0" err="1" smtClean="0"/>
              <a:t>weightage</a:t>
            </a:r>
            <a:r>
              <a:rPr lang="en-US" dirty="0" smtClean="0"/>
              <a:t> on assets in the books of accounts of banks. </a:t>
            </a:r>
          </a:p>
          <a:p>
            <a:pPr fontAlgn="base">
              <a:lnSpc>
                <a:spcPct val="150000"/>
              </a:lnSpc>
            </a:pPr>
            <a:r>
              <a:rPr lang="en-US" dirty="0" smtClean="0"/>
              <a:t>Any type of business transaction carried out by a bank involves a certain specific type of risk. </a:t>
            </a:r>
          </a:p>
          <a:p>
            <a:pPr fontAlgn="base">
              <a:lnSpc>
                <a:spcPct val="150000"/>
              </a:lnSpc>
            </a:pPr>
            <a:r>
              <a:rPr lang="en-US" dirty="0" smtClean="0"/>
              <a:t>So, for the sake of safety, a portion of capital has to be set aside to make provision for this risk. </a:t>
            </a:r>
          </a:p>
          <a:p>
            <a:pPr fontAlgn="base">
              <a:lnSpc>
                <a:spcPct val="150000"/>
              </a:lnSpc>
            </a:pPr>
            <a:r>
              <a:rPr lang="en-US" dirty="0" smtClean="0"/>
              <a:t>This portion acts as a hedge against uncertainty, i.e., a ‘secret reserve’ to absorb any possible future loss.</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normAutofit fontScale="90000"/>
          </a:bodyPr>
          <a:lstStyle/>
          <a:p>
            <a:r>
              <a:rPr lang="en-US" b="1" dirty="0"/>
              <a:t>Higher Capital Adequacy will improve the efficiency of banks in two ways</a:t>
            </a:r>
            <a:endParaRPr lang="en-US" dirty="0"/>
          </a:p>
        </p:txBody>
      </p:sp>
      <p:sp>
        <p:nvSpPr>
          <p:cNvPr id="3" name="Content Placeholder 2"/>
          <p:cNvSpPr>
            <a:spLocks noGrp="1"/>
          </p:cNvSpPr>
          <p:nvPr>
            <p:ph idx="1"/>
          </p:nvPr>
        </p:nvSpPr>
        <p:spPr/>
        <p:txBody>
          <a:bodyPr>
            <a:normAutofit fontScale="77500" lnSpcReduction="20000"/>
          </a:bodyPr>
          <a:lstStyle/>
          <a:p>
            <a:pPr fontAlgn="base">
              <a:lnSpc>
                <a:spcPct val="160000"/>
              </a:lnSpc>
              <a:buNone/>
            </a:pPr>
            <a:r>
              <a:rPr lang="en-US" dirty="0"/>
              <a:t>(</a:t>
            </a:r>
            <a:r>
              <a:rPr lang="en-US" dirty="0" err="1"/>
              <a:t>i</a:t>
            </a:r>
            <a:r>
              <a:rPr lang="en-US" dirty="0"/>
              <a:t>) By forcing banks to reduce operating costs, and</a:t>
            </a:r>
          </a:p>
          <a:p>
            <a:pPr fontAlgn="base">
              <a:lnSpc>
                <a:spcPct val="160000"/>
              </a:lnSpc>
              <a:buNone/>
            </a:pPr>
            <a:r>
              <a:rPr lang="en-US" dirty="0"/>
              <a:t>(ii) By improving long-term viability through risk reduction.</a:t>
            </a:r>
          </a:p>
          <a:p>
            <a:pPr fontAlgn="base">
              <a:lnSpc>
                <a:spcPct val="160000"/>
              </a:lnSpc>
            </a:pPr>
            <a:r>
              <a:rPr lang="en-US" dirty="0"/>
              <a:t>Capital adequacy enables banks to </a:t>
            </a:r>
            <a:r>
              <a:rPr lang="en-US" dirty="0" err="1"/>
              <a:t>mobilise</a:t>
            </a:r>
            <a:r>
              <a:rPr lang="en-US" dirty="0"/>
              <a:t> more capital at reasonable cost.</a:t>
            </a:r>
          </a:p>
          <a:p>
            <a:pPr fontAlgn="base">
              <a:lnSpc>
                <a:spcPct val="160000"/>
              </a:lnSpc>
            </a:pPr>
            <a:r>
              <a:rPr lang="en-US" dirty="0"/>
              <a:t>The two important new parameters which are crucial for the growth of banks are asset quality and risk </a:t>
            </a:r>
            <a:r>
              <a:rPr lang="en-US" dirty="0" err="1"/>
              <a:t>weightage</a:t>
            </a:r>
            <a:r>
              <a:rPr lang="en-US" dirty="0"/>
              <a:t>.</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858218"/>
          </a:xfrm>
        </p:spPr>
        <p:style>
          <a:lnRef idx="1">
            <a:schemeClr val="accent2"/>
          </a:lnRef>
          <a:fillRef idx="2">
            <a:schemeClr val="accent2"/>
          </a:fillRef>
          <a:effectRef idx="1">
            <a:schemeClr val="accent2"/>
          </a:effectRef>
          <a:fontRef idx="minor">
            <a:schemeClr val="dk1"/>
          </a:fontRef>
        </p:style>
        <p:txBody>
          <a:bodyPr>
            <a:normAutofit fontScale="90000"/>
          </a:bodyPr>
          <a:lstStyle/>
          <a:p>
            <a:r>
              <a:rPr lang="en-US" b="1" dirty="0"/>
              <a:t>On the basis of the Basle Committee proposals (1988), two tiers of capital have been prescribed for Indian SCBs</a:t>
            </a:r>
            <a:endParaRPr lang="en-US" dirty="0"/>
          </a:p>
        </p:txBody>
      </p:sp>
      <p:sp>
        <p:nvSpPr>
          <p:cNvPr id="3" name="Content Placeholder 2"/>
          <p:cNvSpPr>
            <a:spLocks noGrp="1"/>
          </p:cNvSpPr>
          <p:nvPr>
            <p:ph idx="1"/>
          </p:nvPr>
        </p:nvSpPr>
        <p:spPr>
          <a:xfrm>
            <a:off x="428596" y="2357429"/>
            <a:ext cx="8229600" cy="3286149"/>
          </a:xfrm>
        </p:spPr>
        <p:txBody>
          <a:bodyPr/>
          <a:lstStyle/>
          <a:p>
            <a:pPr fontAlgn="base">
              <a:lnSpc>
                <a:spcPct val="150000"/>
              </a:lnSpc>
            </a:pPr>
            <a:r>
              <a:rPr lang="en-US" dirty="0"/>
              <a:t>Tier I—capital which can absorb losses without forcing a bank to stop trading, and</a:t>
            </a:r>
          </a:p>
          <a:p>
            <a:pPr fontAlgn="base">
              <a:lnSpc>
                <a:spcPct val="150000"/>
              </a:lnSpc>
            </a:pPr>
            <a:r>
              <a:rPr lang="en-US" dirty="0"/>
              <a:t>Tier II—capital which can absorb losses only in the event of a winding up.</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54032"/>
          </a:xfrm>
        </p:spPr>
        <p:txBody>
          <a:bodyPr>
            <a:normAutofit fontScale="90000"/>
          </a:bodyPr>
          <a:lstStyle/>
          <a:p>
            <a:pPr algn="r"/>
            <a:r>
              <a:rPr lang="en-IN" dirty="0" smtClean="0"/>
              <a:t>Contd…</a:t>
            </a:r>
            <a:endParaRPr lang="en-US" dirty="0"/>
          </a:p>
        </p:txBody>
      </p:sp>
      <p:sp>
        <p:nvSpPr>
          <p:cNvPr id="3" name="Content Placeholder 2"/>
          <p:cNvSpPr>
            <a:spLocks noGrp="1"/>
          </p:cNvSpPr>
          <p:nvPr>
            <p:ph idx="1"/>
          </p:nvPr>
        </p:nvSpPr>
        <p:spPr>
          <a:xfrm>
            <a:off x="457200" y="1000108"/>
            <a:ext cx="8229600" cy="5126055"/>
          </a:xfrm>
        </p:spPr>
        <p:txBody>
          <a:bodyPr>
            <a:normAutofit fontScale="77500" lnSpcReduction="20000"/>
          </a:bodyPr>
          <a:lstStyle/>
          <a:p>
            <a:pPr fontAlgn="base">
              <a:lnSpc>
                <a:spcPct val="160000"/>
              </a:lnSpc>
            </a:pPr>
            <a:r>
              <a:rPr lang="en-US" dirty="0"/>
              <a:t>Following the recommendations of the first </a:t>
            </a:r>
            <a:r>
              <a:rPr lang="en-US" dirty="0" err="1"/>
              <a:t>Narasimhan</a:t>
            </a:r>
            <a:r>
              <a:rPr lang="en-US" dirty="0"/>
              <a:t> Committee (1991) the RBI directed the banks to maintain a minimum capital of 8% as the risk-weighted assets; </a:t>
            </a:r>
            <a:endParaRPr lang="en-US" dirty="0" smtClean="0"/>
          </a:p>
          <a:p>
            <a:pPr fontAlgn="base">
              <a:lnSpc>
                <a:spcPct val="160000"/>
              </a:lnSpc>
            </a:pPr>
            <a:r>
              <a:rPr lang="en-US" dirty="0" smtClean="0"/>
              <a:t>The </a:t>
            </a:r>
            <a:r>
              <a:rPr lang="en-US" dirty="0"/>
              <a:t>second </a:t>
            </a:r>
            <a:r>
              <a:rPr lang="en-US" dirty="0" err="1"/>
              <a:t>Narasimhan</a:t>
            </a:r>
            <a:r>
              <a:rPr lang="en-US" dirty="0"/>
              <a:t> Committee (1998) suggested raising the ratio further. In March 2002, the capital to risk-weighted asset ratio (CRAR) was raised to 9%. </a:t>
            </a:r>
            <a:endParaRPr lang="en-US" dirty="0" smtClean="0"/>
          </a:p>
          <a:p>
            <a:pPr fontAlgn="base">
              <a:lnSpc>
                <a:spcPct val="160000"/>
              </a:lnSpc>
            </a:pPr>
            <a:r>
              <a:rPr lang="en-US" dirty="0" smtClean="0"/>
              <a:t>It </a:t>
            </a:r>
            <a:r>
              <a:rPr lang="en-US" dirty="0"/>
              <a:t>was subsequently raised to 10% with a view to tightening of the capital adequacy norm further.</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IN" dirty="0" smtClean="0"/>
              <a:t>Contd…</a:t>
            </a:r>
            <a:endParaRPr lang="en-US" dirty="0"/>
          </a:p>
        </p:txBody>
      </p:sp>
      <p:sp>
        <p:nvSpPr>
          <p:cNvPr id="3" name="Content Placeholder 2"/>
          <p:cNvSpPr>
            <a:spLocks noGrp="1"/>
          </p:cNvSpPr>
          <p:nvPr>
            <p:ph idx="1"/>
          </p:nvPr>
        </p:nvSpPr>
        <p:spPr/>
        <p:txBody>
          <a:bodyPr/>
          <a:lstStyle/>
          <a:p>
            <a:pPr fontAlgn="base">
              <a:lnSpc>
                <a:spcPct val="150000"/>
              </a:lnSpc>
            </a:pPr>
            <a:r>
              <a:rPr lang="en-US" dirty="0" smtClean="0"/>
              <a:t>At the end of March 2002, all SCBs (except five) had CRARs in excess of the stipulated 9%. </a:t>
            </a:r>
          </a:p>
          <a:p>
            <a:pPr fontAlgn="base">
              <a:lnSpc>
                <a:spcPct val="150000"/>
              </a:lnSpc>
            </a:pPr>
            <a:r>
              <a:rPr lang="en-US" dirty="0" smtClean="0"/>
              <a:t>The capital of PSBs has increased through government capital infusion, equity issues to public, and retained earnings.</a:t>
            </a:r>
          </a:p>
          <a:p>
            <a:pPr>
              <a:lnSpc>
                <a:spcPct val="150000"/>
              </a:lnSpc>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normAutofit fontScale="90000"/>
          </a:bodyPr>
          <a:lstStyle/>
          <a:p>
            <a:r>
              <a:rPr lang="en-US" b="1" dirty="0"/>
              <a:t>(iii) Diversification in Bank Operations</a:t>
            </a:r>
            <a:endParaRPr lang="en-US" dirty="0"/>
          </a:p>
        </p:txBody>
      </p:sp>
      <p:sp>
        <p:nvSpPr>
          <p:cNvPr id="3" name="Content Placeholder 2"/>
          <p:cNvSpPr>
            <a:spLocks noGrp="1"/>
          </p:cNvSpPr>
          <p:nvPr>
            <p:ph idx="1"/>
          </p:nvPr>
        </p:nvSpPr>
        <p:spPr/>
        <p:txBody>
          <a:bodyPr>
            <a:normAutofit fontScale="92500" lnSpcReduction="20000"/>
          </a:bodyPr>
          <a:lstStyle/>
          <a:p>
            <a:pPr fontAlgn="base">
              <a:lnSpc>
                <a:spcPct val="150000"/>
              </a:lnSpc>
            </a:pPr>
            <a:r>
              <a:rPr lang="en-US" dirty="0"/>
              <a:t>During the period of economic </a:t>
            </a:r>
            <a:r>
              <a:rPr lang="en-US" dirty="0" err="1"/>
              <a:t>liberalisation</a:t>
            </a:r>
            <a:r>
              <a:rPr lang="en-US" dirty="0"/>
              <a:t> PSBs have diversified their activities considerably. </a:t>
            </a:r>
            <a:endParaRPr lang="en-US" dirty="0" smtClean="0"/>
          </a:p>
          <a:p>
            <a:pPr fontAlgn="base">
              <a:lnSpc>
                <a:spcPct val="150000"/>
              </a:lnSpc>
            </a:pPr>
            <a:r>
              <a:rPr lang="en-US" dirty="0" smtClean="0"/>
              <a:t>They </a:t>
            </a:r>
            <a:r>
              <a:rPr lang="en-US" dirty="0"/>
              <a:t>have moved in new areas such as mutual funds, merchant banking, venture capital funding and other </a:t>
            </a:r>
            <a:r>
              <a:rPr lang="en-US" dirty="0" err="1"/>
              <a:t>para</a:t>
            </a:r>
            <a:r>
              <a:rPr lang="en-US" dirty="0"/>
              <a:t>-banking activities such as leasing (lease financing), hire-purchase, factoring and so on.</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IN" dirty="0" smtClean="0"/>
              <a:t>Contd…</a:t>
            </a:r>
            <a:endParaRPr lang="en-US" dirty="0"/>
          </a:p>
        </p:txBody>
      </p:sp>
      <p:sp>
        <p:nvSpPr>
          <p:cNvPr id="3" name="Content Placeholder 2"/>
          <p:cNvSpPr>
            <a:spLocks noGrp="1"/>
          </p:cNvSpPr>
          <p:nvPr>
            <p:ph idx="1"/>
          </p:nvPr>
        </p:nvSpPr>
        <p:spPr/>
        <p:txBody>
          <a:bodyPr>
            <a:normAutofit fontScale="92500" lnSpcReduction="20000"/>
          </a:bodyPr>
          <a:lstStyle/>
          <a:p>
            <a:pPr>
              <a:lnSpc>
                <a:spcPct val="150000"/>
              </a:lnSpc>
            </a:pPr>
            <a:r>
              <a:rPr lang="en-US" dirty="0" smtClean="0"/>
              <a:t>The main objective has been to make profits by deriving maximum economies of scale and scope, enlarging customer base and providing various types of banking services under one umbrella (both directly as also through subsidiaries). </a:t>
            </a:r>
          </a:p>
          <a:p>
            <a:pPr>
              <a:lnSpc>
                <a:spcPct val="150000"/>
              </a:lnSpc>
            </a:pPr>
            <a:r>
              <a:rPr lang="en-US" dirty="0" smtClean="0"/>
              <a:t>Many banks such as the SBI have become a one-stop financial services centre</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6">
              <a:lumMod val="40000"/>
              <a:lumOff val="60000"/>
            </a:schemeClr>
          </a:solidFill>
        </p:spPr>
        <p:txBody>
          <a:bodyPr/>
          <a:lstStyle/>
          <a:p>
            <a:r>
              <a:rPr lang="en-IN" dirty="0" smtClean="0"/>
              <a:t>Objective</a:t>
            </a:r>
            <a:endParaRPr lang="en-US" dirty="0"/>
          </a:p>
        </p:txBody>
      </p:sp>
      <p:sp>
        <p:nvSpPr>
          <p:cNvPr id="3" name="Content Placeholder 2"/>
          <p:cNvSpPr>
            <a:spLocks noGrp="1"/>
          </p:cNvSpPr>
          <p:nvPr>
            <p:ph idx="1"/>
          </p:nvPr>
        </p:nvSpPr>
        <p:spPr>
          <a:xfrm>
            <a:off x="457200" y="1412776"/>
            <a:ext cx="8229600" cy="4713387"/>
          </a:xfrm>
        </p:spPr>
        <p:txBody>
          <a:bodyPr>
            <a:normAutofit fontScale="70000" lnSpcReduction="20000"/>
          </a:bodyPr>
          <a:lstStyle/>
          <a:p>
            <a:pPr>
              <a:lnSpc>
                <a:spcPct val="160000"/>
              </a:lnSpc>
            </a:pPr>
            <a:r>
              <a:rPr lang="en-US" dirty="0" smtClean="0"/>
              <a:t>to </a:t>
            </a:r>
            <a:r>
              <a:rPr lang="en-US" dirty="0" smtClean="0"/>
              <a:t>promote a diversified, efficient and competitive financial system with the ultimate goal of improving the </a:t>
            </a:r>
            <a:r>
              <a:rPr lang="en-US" dirty="0" err="1" smtClean="0"/>
              <a:t>allocative</a:t>
            </a:r>
            <a:r>
              <a:rPr lang="en-US" dirty="0" smtClean="0"/>
              <a:t> </a:t>
            </a:r>
            <a:r>
              <a:rPr lang="en-US" b="1" dirty="0" smtClean="0"/>
              <a:t>efficiency</a:t>
            </a:r>
            <a:r>
              <a:rPr lang="en-US" dirty="0" smtClean="0"/>
              <a:t> of resources through operational flexibility, improved financial probability and institutional strengthening.</a:t>
            </a:r>
          </a:p>
          <a:p>
            <a:pPr fontAlgn="base">
              <a:lnSpc>
                <a:spcPct val="160000"/>
              </a:lnSpc>
            </a:pPr>
            <a:r>
              <a:rPr lang="en-US" dirty="0" smtClean="0"/>
              <a:t>To maintain the wealth of banks in particular and to ensure the soundness of the financial system in general. </a:t>
            </a:r>
          </a:p>
          <a:p>
            <a:pPr fontAlgn="base">
              <a:lnSpc>
                <a:spcPct val="160000"/>
              </a:lnSpc>
            </a:pPr>
            <a:r>
              <a:rPr lang="en-US" dirty="0" smtClean="0"/>
              <a:t>It allows much greater scope for the free play of market forces than what is permitted by economic regulations alone.</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noAutofit/>
          </a:bodyPr>
          <a:lstStyle/>
          <a:p>
            <a:r>
              <a:rPr lang="en-US" sz="3200" b="1" dirty="0" smtClean="0"/>
              <a:t>Recommendation of </a:t>
            </a:r>
            <a:r>
              <a:rPr lang="en-US" sz="3200" b="1" dirty="0" err="1" smtClean="0"/>
              <a:t>Narsinham</a:t>
            </a:r>
            <a:r>
              <a:rPr lang="en-US" sz="3200" b="1" dirty="0" smtClean="0"/>
              <a:t> committee on financial sector reform in 1991</a:t>
            </a:r>
            <a:endParaRPr lang="en-US" sz="3200" dirty="0"/>
          </a:p>
        </p:txBody>
      </p:sp>
      <p:sp>
        <p:nvSpPr>
          <p:cNvPr id="3" name="Content Placeholder 2"/>
          <p:cNvSpPr>
            <a:spLocks noGrp="1"/>
          </p:cNvSpPr>
          <p:nvPr>
            <p:ph idx="1"/>
          </p:nvPr>
        </p:nvSpPr>
        <p:spPr/>
        <p:txBody>
          <a:bodyPr>
            <a:normAutofit fontScale="70000" lnSpcReduction="20000"/>
          </a:bodyPr>
          <a:lstStyle/>
          <a:p>
            <a:pPr>
              <a:lnSpc>
                <a:spcPct val="170000"/>
              </a:lnSpc>
            </a:pPr>
            <a:r>
              <a:rPr lang="en-US" dirty="0" err="1" smtClean="0"/>
              <a:t>i</a:t>
            </a:r>
            <a:r>
              <a:rPr lang="en-US" dirty="0" smtClean="0"/>
              <a:t>) Reduction in CRR and SLR:- the </a:t>
            </a:r>
            <a:r>
              <a:rPr lang="en-US" dirty="0" err="1" smtClean="0"/>
              <a:t>Narsinham</a:t>
            </a:r>
            <a:r>
              <a:rPr lang="en-US" dirty="0" smtClean="0"/>
              <a:t> committee recommended reduction in CRR and SLR with a view to increase credit creation capacity of banks. SLR to be reduced to 25% over a period of five years and CRR from 15% to 5.5%.</a:t>
            </a:r>
          </a:p>
          <a:p>
            <a:pPr>
              <a:lnSpc>
                <a:spcPct val="170000"/>
              </a:lnSpc>
            </a:pPr>
            <a:r>
              <a:rPr lang="en-US" dirty="0" smtClean="0"/>
              <a:t>ii) Abolition of direct credit programmes: – </a:t>
            </a:r>
            <a:r>
              <a:rPr lang="en-US" dirty="0" err="1" smtClean="0"/>
              <a:t>Narsinham</a:t>
            </a:r>
            <a:r>
              <a:rPr lang="en-US" dirty="0" smtClean="0"/>
              <a:t> committee recommended abolition of direct credit programme gradually. </a:t>
            </a:r>
          </a:p>
          <a:p>
            <a:pPr>
              <a:lnSpc>
                <a:spcPct val="170000"/>
              </a:lnSpc>
            </a:pPr>
            <a:r>
              <a:rPr lang="en-US" dirty="0" smtClean="0"/>
              <a:t>The priority sector should include farmers, tiny sectors, cottage industries, rural artisans and weaker sections.</a:t>
            </a:r>
          </a:p>
          <a:p>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476672"/>
            <a:ext cx="8568952" cy="6192688"/>
          </a:xfrm>
        </p:spPr>
        <p:txBody>
          <a:bodyPr>
            <a:normAutofit fontScale="70000" lnSpcReduction="20000"/>
          </a:bodyPr>
          <a:lstStyle/>
          <a:p>
            <a:pPr>
              <a:lnSpc>
                <a:spcPct val="160000"/>
              </a:lnSpc>
            </a:pPr>
            <a:r>
              <a:rPr lang="en-US" dirty="0" smtClean="0"/>
              <a:t>iii) Deregulate and lowering interest rate: – </a:t>
            </a:r>
            <a:r>
              <a:rPr lang="en-US" dirty="0" err="1" smtClean="0"/>
              <a:t>Narsinham</a:t>
            </a:r>
            <a:r>
              <a:rPr lang="en-US" dirty="0" smtClean="0"/>
              <a:t> committee recommended prime lending rate which will be the minimum lending rate by the banks.</a:t>
            </a:r>
          </a:p>
          <a:p>
            <a:pPr>
              <a:lnSpc>
                <a:spcPct val="160000"/>
              </a:lnSpc>
            </a:pPr>
            <a:r>
              <a:rPr lang="en-US" dirty="0" smtClean="0"/>
              <a:t>iv) Adoption of uniform accounting practices: – </a:t>
            </a:r>
            <a:r>
              <a:rPr lang="en-US" dirty="0" err="1" smtClean="0"/>
              <a:t>Narsinham</a:t>
            </a:r>
            <a:r>
              <a:rPr lang="en-US" dirty="0" smtClean="0"/>
              <a:t> committee recommended transparency regarding bank balance sheets and making full disclosures.</a:t>
            </a:r>
          </a:p>
          <a:p>
            <a:pPr>
              <a:lnSpc>
                <a:spcPct val="160000"/>
              </a:lnSpc>
            </a:pPr>
            <a:r>
              <a:rPr lang="en-US" dirty="0" smtClean="0"/>
              <a:t>v) Establishment of special tribunal (asset reconstruction fund):- Tiwari committee suggested to set up special tribunal to speed up the process of recovery of loan and asset reconstruction fund should be set up to take off bad and doubtful debts from banks and financial institution at discount.</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04664"/>
            <a:ext cx="8229600" cy="5721499"/>
          </a:xfrm>
        </p:spPr>
        <p:txBody>
          <a:bodyPr>
            <a:normAutofit fontScale="55000" lnSpcReduction="20000"/>
          </a:bodyPr>
          <a:lstStyle/>
          <a:p>
            <a:pPr>
              <a:lnSpc>
                <a:spcPct val="170000"/>
              </a:lnSpc>
            </a:pPr>
            <a:r>
              <a:rPr lang="en-US" dirty="0" smtClean="0"/>
              <a:t>vi) Reconstitution of banking system: – </a:t>
            </a:r>
            <a:r>
              <a:rPr lang="en-US" dirty="0" err="1" smtClean="0"/>
              <a:t>Narsinham</a:t>
            </a:r>
            <a:r>
              <a:rPr lang="en-US" dirty="0" smtClean="0"/>
              <a:t> committee recommended reconstitution of banking system in a pattern of;</a:t>
            </a:r>
          </a:p>
          <a:p>
            <a:pPr>
              <a:lnSpc>
                <a:spcPct val="170000"/>
              </a:lnSpc>
            </a:pPr>
            <a:r>
              <a:rPr lang="en-US" dirty="0" smtClean="0"/>
              <a:t>a) 3 or 4 large banks of international character.</a:t>
            </a:r>
          </a:p>
          <a:p>
            <a:pPr>
              <a:lnSpc>
                <a:spcPct val="170000"/>
              </a:lnSpc>
            </a:pPr>
            <a:r>
              <a:rPr lang="en-US" dirty="0" smtClean="0"/>
              <a:t>b) 8 to 10 national banks with branches through out country engaged in universal banking.</a:t>
            </a:r>
          </a:p>
          <a:p>
            <a:pPr>
              <a:lnSpc>
                <a:spcPct val="170000"/>
              </a:lnSpc>
            </a:pPr>
            <a:r>
              <a:rPr lang="en-US" dirty="0" smtClean="0"/>
              <a:t>c) Local banks with operation in specified region.</a:t>
            </a:r>
          </a:p>
          <a:p>
            <a:pPr>
              <a:lnSpc>
                <a:spcPct val="170000"/>
              </a:lnSpc>
            </a:pPr>
            <a:r>
              <a:rPr lang="en-US" dirty="0" smtClean="0"/>
              <a:t>d) Rural banks should be confined to rural areas to provide agricultural finance.</a:t>
            </a:r>
          </a:p>
          <a:p>
            <a:pPr>
              <a:lnSpc>
                <a:spcPct val="170000"/>
              </a:lnSpc>
            </a:pPr>
            <a:r>
              <a:rPr lang="en-US" dirty="0" smtClean="0"/>
              <a:t>vii) Abolition of branch licensing: – </a:t>
            </a:r>
            <a:r>
              <a:rPr lang="en-US" dirty="0" err="1" smtClean="0"/>
              <a:t>Narsinham</a:t>
            </a:r>
            <a:r>
              <a:rPr lang="en-US" dirty="0" smtClean="0"/>
              <a:t> committee recommended abolition of branch licensing and leaving the matter of opening and closing of branch to individual banks. In case of nationalized banks 3 tier structures of head office, zonal office and branch is favored, local banks may have 2 tier and SBI may have 4 tier system.</a:t>
            </a:r>
          </a:p>
          <a:p>
            <a:pPr>
              <a:lnSpc>
                <a:spcPct val="170000"/>
              </a:lnSpc>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48680"/>
            <a:ext cx="8229600" cy="5577483"/>
          </a:xfrm>
        </p:spPr>
        <p:txBody>
          <a:bodyPr>
            <a:normAutofit fontScale="77500" lnSpcReduction="20000"/>
          </a:bodyPr>
          <a:lstStyle/>
          <a:p>
            <a:pPr>
              <a:lnSpc>
                <a:spcPct val="150000"/>
              </a:lnSpc>
            </a:pPr>
            <a:r>
              <a:rPr lang="en-US" dirty="0" smtClean="0"/>
              <a:t>viii) Computerization: – on the recommendation of </a:t>
            </a:r>
            <a:r>
              <a:rPr lang="en-US" dirty="0" err="1" smtClean="0"/>
              <a:t>Rangrajan</a:t>
            </a:r>
            <a:r>
              <a:rPr lang="en-US" dirty="0" smtClean="0"/>
              <a:t> committee the </a:t>
            </a:r>
            <a:r>
              <a:rPr lang="en-US" dirty="0" err="1" smtClean="0"/>
              <a:t>Narsinham</a:t>
            </a:r>
            <a:r>
              <a:rPr lang="en-US" dirty="0" smtClean="0"/>
              <a:t> committee favored computerization.</a:t>
            </a:r>
          </a:p>
          <a:p>
            <a:pPr>
              <a:lnSpc>
                <a:spcPct val="150000"/>
              </a:lnSpc>
            </a:pPr>
            <a:r>
              <a:rPr lang="en-US" dirty="0" smtClean="0"/>
              <a:t>ix) Ending of dual control: – duality of control by RBI and Ministry of finance should be ended. Only RBI should have control over the banks.</a:t>
            </a:r>
          </a:p>
          <a:p>
            <a:pPr>
              <a:lnSpc>
                <a:spcPct val="150000"/>
              </a:lnSpc>
            </a:pPr>
            <a:r>
              <a:rPr lang="en-US" dirty="0" smtClean="0"/>
              <a:t>x) Capital adequacy norms: – </a:t>
            </a:r>
            <a:r>
              <a:rPr lang="en-US" dirty="0" err="1" smtClean="0"/>
              <a:t>Narsinham</a:t>
            </a:r>
            <a:r>
              <a:rPr lang="en-US" dirty="0" smtClean="0"/>
              <a:t> committee recommended bank of international standards in phased manner. A capital adequacy ratio of 4% to be achieved by March 1993 and 8% by March 1996.</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39718"/>
          </a:xfrm>
        </p:spPr>
        <p:txBody>
          <a:bodyPr>
            <a:normAutofit fontScale="90000"/>
          </a:bodyPr>
          <a:lstStyle/>
          <a:p>
            <a:endParaRPr lang="en-US" dirty="0"/>
          </a:p>
        </p:txBody>
      </p:sp>
      <p:sp>
        <p:nvSpPr>
          <p:cNvPr id="3" name="Content Placeholder 2"/>
          <p:cNvSpPr>
            <a:spLocks noGrp="1"/>
          </p:cNvSpPr>
          <p:nvPr>
            <p:ph idx="1"/>
          </p:nvPr>
        </p:nvSpPr>
        <p:spPr>
          <a:xfrm>
            <a:off x="457200" y="1071546"/>
            <a:ext cx="8229600" cy="5357850"/>
          </a:xfrm>
        </p:spPr>
        <p:txBody>
          <a:bodyPr>
            <a:normAutofit fontScale="70000" lnSpcReduction="20000"/>
          </a:bodyPr>
          <a:lstStyle/>
          <a:p>
            <a:pPr>
              <a:lnSpc>
                <a:spcPct val="170000"/>
              </a:lnSpc>
            </a:pPr>
            <a:r>
              <a:rPr lang="en-US" dirty="0" smtClean="0"/>
              <a:t>xi) Non performing assets: – an asset is classified as Non Performing Assets if due in the form of principal and interest are not paid by the borrower for a period of 180 days. </a:t>
            </a:r>
          </a:p>
          <a:p>
            <a:pPr>
              <a:lnSpc>
                <a:spcPct val="170000"/>
              </a:lnSpc>
            </a:pPr>
            <a:r>
              <a:rPr lang="en-US" dirty="0" smtClean="0"/>
              <a:t>However, with a view to moving toward international best practices and to ensure greater transparency it has been decided to adopt the 90 days overdue norm for identification of Non Performing Assets from the year ending March 31, 2004. </a:t>
            </a:r>
          </a:p>
          <a:p>
            <a:pPr>
              <a:lnSpc>
                <a:spcPct val="170000"/>
              </a:lnSpc>
            </a:pPr>
            <a:r>
              <a:rPr lang="en-US" dirty="0" smtClean="0"/>
              <a:t>The committee recommended that assets should be classified into 4 categories; Standard, sub standard, doubtful, loss assets.</a:t>
            </a:r>
          </a:p>
          <a:p>
            <a:pPr>
              <a:lnSpc>
                <a:spcPct val="160000"/>
              </a:lnSpc>
              <a:buNone/>
            </a:pPr>
            <a:r>
              <a:rPr lang="en-US" dirty="0" smtClean="0"/>
              <a:t> </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fontScale="70000" lnSpcReduction="20000"/>
          </a:bodyPr>
          <a:lstStyle/>
          <a:p>
            <a:pPr>
              <a:lnSpc>
                <a:spcPct val="160000"/>
              </a:lnSpc>
            </a:pPr>
            <a:r>
              <a:rPr lang="en-US" dirty="0" smtClean="0"/>
              <a:t>xii) Development financial institutions: – </a:t>
            </a:r>
            <a:r>
              <a:rPr lang="en-US" dirty="0" err="1" smtClean="0"/>
              <a:t>Narsinham</a:t>
            </a:r>
            <a:r>
              <a:rPr lang="en-US" dirty="0" smtClean="0"/>
              <a:t> committee recommended regarding financial institutions that</a:t>
            </a:r>
          </a:p>
          <a:p>
            <a:pPr>
              <a:lnSpc>
                <a:spcPct val="160000"/>
              </a:lnSpc>
            </a:pPr>
            <a:r>
              <a:rPr lang="en-US" dirty="0" smtClean="0"/>
              <a:t>a) Capital market should be liberalized.</a:t>
            </a:r>
          </a:p>
          <a:p>
            <a:pPr>
              <a:lnSpc>
                <a:spcPct val="160000"/>
              </a:lnSpc>
            </a:pPr>
            <a:r>
              <a:rPr lang="en-US" dirty="0" smtClean="0"/>
              <a:t>b) The RBI should set up a new agency to supervise financial institutions.</a:t>
            </a:r>
          </a:p>
          <a:p>
            <a:pPr>
              <a:lnSpc>
                <a:spcPct val="160000"/>
              </a:lnSpc>
            </a:pPr>
            <a:r>
              <a:rPr lang="en-US" dirty="0" smtClean="0"/>
              <a:t>These were the recommendation of </a:t>
            </a:r>
            <a:r>
              <a:rPr lang="en-US" dirty="0" err="1" smtClean="0"/>
              <a:t>Narsinham</a:t>
            </a:r>
            <a:r>
              <a:rPr lang="en-US" dirty="0" smtClean="0"/>
              <a:t> committee on the financial system in 1991.</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6908"/>
          </a:xfrm>
        </p:spPr>
        <p:style>
          <a:lnRef idx="1">
            <a:schemeClr val="accent2"/>
          </a:lnRef>
          <a:fillRef idx="2">
            <a:schemeClr val="accent2"/>
          </a:fillRef>
          <a:effectRef idx="1">
            <a:schemeClr val="accent2"/>
          </a:effectRef>
          <a:fontRef idx="minor">
            <a:schemeClr val="dk1"/>
          </a:fontRef>
        </p:style>
        <p:txBody>
          <a:bodyPr>
            <a:normAutofit fontScale="90000"/>
          </a:bodyPr>
          <a:lstStyle/>
          <a:p>
            <a:r>
              <a:rPr lang="en-US" dirty="0" smtClean="0"/>
              <a:t/>
            </a:r>
            <a:br>
              <a:rPr lang="en-US" dirty="0" smtClean="0"/>
            </a:br>
            <a:r>
              <a:rPr lang="en-US" dirty="0" smtClean="0"/>
              <a:t/>
            </a:r>
            <a:br>
              <a:rPr lang="en-US" dirty="0" smtClean="0"/>
            </a:br>
            <a:r>
              <a:rPr lang="en-US" dirty="0" smtClean="0"/>
              <a:t>Major reforms</a:t>
            </a:r>
            <a:br>
              <a:rPr lang="en-US" dirty="0" smtClean="0"/>
            </a:br>
            <a:r>
              <a:rPr lang="en-US" dirty="0" smtClean="0"/>
              <a:t/>
            </a:r>
            <a:br>
              <a:rPr lang="en-US" dirty="0" smtClean="0"/>
            </a:br>
            <a:endParaRPr lang="en-US" dirty="0"/>
          </a:p>
        </p:txBody>
      </p:sp>
      <p:sp>
        <p:nvSpPr>
          <p:cNvPr id="3" name="Content Placeholder 2"/>
          <p:cNvSpPr>
            <a:spLocks noGrp="1"/>
          </p:cNvSpPr>
          <p:nvPr>
            <p:ph idx="1"/>
          </p:nvPr>
        </p:nvSpPr>
        <p:spPr>
          <a:xfrm>
            <a:off x="457200" y="1142984"/>
            <a:ext cx="8229600" cy="4983179"/>
          </a:xfrm>
        </p:spPr>
        <p:txBody>
          <a:bodyPr>
            <a:normAutofit fontScale="55000" lnSpcReduction="20000"/>
          </a:bodyPr>
          <a:lstStyle/>
          <a:p>
            <a:pPr>
              <a:lnSpc>
                <a:spcPct val="160000"/>
              </a:lnSpc>
            </a:pPr>
            <a:r>
              <a:rPr lang="en-US" sz="3900" dirty="0" smtClean="0"/>
              <a:t>The market share of PSBs increased to 90 % by 1990. Rapid expansion of the PSB system raised concerns about the quality of assets and absence of competition among banks.</a:t>
            </a:r>
          </a:p>
          <a:p>
            <a:pPr>
              <a:lnSpc>
                <a:spcPct val="160000"/>
              </a:lnSpc>
            </a:pPr>
            <a:endParaRPr lang="en-US" sz="3900" dirty="0"/>
          </a:p>
          <a:p>
            <a:pPr>
              <a:lnSpc>
                <a:spcPct val="160000"/>
              </a:lnSpc>
            </a:pPr>
            <a:r>
              <a:rPr lang="en-US" sz="3900" dirty="0" smtClean="0"/>
              <a:t>With the </a:t>
            </a:r>
            <a:r>
              <a:rPr lang="en-US" sz="3900" dirty="0" err="1" smtClean="0"/>
              <a:t>liberalisation</a:t>
            </a:r>
            <a:r>
              <a:rPr lang="en-US" sz="3900" dirty="0" smtClean="0"/>
              <a:t> process initiated by the Government of India in 1991 a review of the banking sector was undertaken.</a:t>
            </a:r>
            <a:br>
              <a:rPr lang="en-US" sz="3900" dirty="0" smtClean="0"/>
            </a:br>
            <a:r>
              <a:rPr lang="en-US" dirty="0" smtClean="0"/>
              <a:t/>
            </a:r>
            <a:br>
              <a:rPr lang="en-US" dirty="0" smtClean="0"/>
            </a:br>
            <a:r>
              <a:rPr lang="en-US" dirty="0" smtClean="0"/>
              <a:t/>
            </a:r>
            <a:br>
              <a:rPr lang="en-US" dirty="0" smtClean="0"/>
            </a:br>
            <a:r>
              <a:rPr lang="en-US" dirty="0" smtClean="0"/>
              <a:t/>
            </a:r>
            <a:br>
              <a:rPr lang="en-US" dirty="0" smtClean="0"/>
            </a:b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06090"/>
          </a:xfrm>
        </p:spPr>
        <p:style>
          <a:lnRef idx="1">
            <a:schemeClr val="accent2"/>
          </a:lnRef>
          <a:fillRef idx="2">
            <a:schemeClr val="accent2"/>
          </a:fillRef>
          <a:effectRef idx="1">
            <a:schemeClr val="accent2"/>
          </a:effectRef>
          <a:fontRef idx="minor">
            <a:schemeClr val="dk1"/>
          </a:fontRef>
        </p:style>
        <p:txBody>
          <a:bodyPr>
            <a:normAutofit fontScale="90000"/>
          </a:bodyPr>
          <a:lstStyle/>
          <a:p>
            <a:r>
              <a:rPr lang="en-US" dirty="0" smtClean="0"/>
              <a:t/>
            </a:r>
            <a:br>
              <a:rPr lang="en-US" dirty="0" smtClean="0"/>
            </a:br>
            <a:r>
              <a:rPr lang="en-US" dirty="0" smtClean="0"/>
              <a:t/>
            </a:r>
            <a:br>
              <a:rPr lang="en-US" dirty="0" smtClean="0"/>
            </a:br>
            <a:r>
              <a:rPr lang="en-US" dirty="0" smtClean="0"/>
              <a:t>Prudential norms</a:t>
            </a:r>
            <a:br>
              <a:rPr lang="en-US" dirty="0" smtClean="0"/>
            </a:br>
            <a:r>
              <a:rPr lang="en-US" dirty="0" smtClean="0"/>
              <a:t/>
            </a:r>
            <a:br>
              <a:rPr lang="en-US" dirty="0" smtClean="0"/>
            </a:br>
            <a:endParaRPr lang="en-US" dirty="0"/>
          </a:p>
        </p:txBody>
      </p:sp>
      <p:sp>
        <p:nvSpPr>
          <p:cNvPr id="3" name="Content Placeholder 2"/>
          <p:cNvSpPr>
            <a:spLocks noGrp="1"/>
          </p:cNvSpPr>
          <p:nvPr>
            <p:ph idx="1"/>
          </p:nvPr>
        </p:nvSpPr>
        <p:spPr>
          <a:xfrm>
            <a:off x="457200" y="980728"/>
            <a:ext cx="8229600" cy="5145435"/>
          </a:xfrm>
        </p:spPr>
        <p:txBody>
          <a:bodyPr>
            <a:normAutofit fontScale="25000" lnSpcReduction="20000"/>
          </a:bodyPr>
          <a:lstStyle/>
          <a:p>
            <a:pPr>
              <a:lnSpc>
                <a:spcPct val="170000"/>
              </a:lnSpc>
            </a:pPr>
            <a:r>
              <a:rPr lang="en-US" sz="8000" dirty="0" smtClean="0"/>
              <a:t>Loans/advances and investments are major assets of a bank, deposits being the main liability. </a:t>
            </a:r>
          </a:p>
          <a:p>
            <a:pPr>
              <a:lnSpc>
                <a:spcPct val="170000"/>
              </a:lnSpc>
            </a:pPr>
            <a:r>
              <a:rPr lang="en-US" sz="8000" dirty="0" smtClean="0"/>
              <a:t>Income is earned from assets by way of interest. </a:t>
            </a:r>
          </a:p>
          <a:p>
            <a:pPr>
              <a:lnSpc>
                <a:spcPct val="170000"/>
              </a:lnSpc>
            </a:pPr>
            <a:r>
              <a:rPr lang="en-US" sz="8000" dirty="0" smtClean="0"/>
              <a:t>Prudential norms in respect of income recognition, asset classification, provisioning and capital adequacy were introduced in 1992. </a:t>
            </a:r>
          </a:p>
          <a:p>
            <a:pPr>
              <a:lnSpc>
                <a:spcPct val="170000"/>
              </a:lnSpc>
            </a:pPr>
            <a:r>
              <a:rPr lang="en-US" sz="8000" dirty="0" smtClean="0"/>
              <a:t>If interest and in </a:t>
            </a:r>
            <a:r>
              <a:rPr lang="en-US" sz="8000" dirty="0" err="1" smtClean="0"/>
              <a:t>instalments</a:t>
            </a:r>
            <a:r>
              <a:rPr lang="en-US" sz="8000" dirty="0" smtClean="0"/>
              <a:t> are not recovered for two quarters (subsequently reduced to 90 days) the loan/asset is required to be classified as nonperforming asset (NPA) and interest on such loans is not allowed to be taken as income. </a:t>
            </a:r>
            <a:r>
              <a:rPr lang="en-US" sz="6400" dirty="0" smtClean="0"/>
              <a:t/>
            </a:r>
            <a:br>
              <a:rPr lang="en-US" sz="6400" dirty="0" smtClean="0"/>
            </a:br>
            <a:r>
              <a:rPr lang="en-US" sz="4400" dirty="0" smtClean="0"/>
              <a:t/>
            </a:r>
            <a:br>
              <a:rPr lang="en-US" sz="4400" dirty="0" smtClean="0"/>
            </a:br>
            <a:r>
              <a:rPr lang="en-US" sz="4900" dirty="0" smtClean="0"/>
              <a:t/>
            </a:r>
            <a:br>
              <a:rPr lang="en-US" sz="4900" dirty="0" smtClean="0"/>
            </a:br>
            <a:r>
              <a:rPr lang="en-US" sz="4900" dirty="0" smtClean="0"/>
              <a:t/>
            </a:r>
            <a:br>
              <a:rPr lang="en-US" sz="4900" dirty="0" smtClean="0"/>
            </a:br>
            <a:r>
              <a:rPr lang="en-US" dirty="0" smtClean="0"/>
              <a:t/>
            </a:r>
            <a:br>
              <a:rPr lang="en-US" dirty="0" smtClean="0"/>
            </a:br>
            <a:r>
              <a:rPr lang="en-US" dirty="0" smtClean="0"/>
              <a:t/>
            </a:r>
            <a:br>
              <a:rPr lang="en-US" dirty="0" smtClean="0"/>
            </a:b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4082"/>
          </a:xfrm>
        </p:spPr>
        <p:style>
          <a:lnRef idx="1">
            <a:schemeClr val="accent2"/>
          </a:lnRef>
          <a:fillRef idx="2">
            <a:schemeClr val="accent2"/>
          </a:fillRef>
          <a:effectRef idx="1">
            <a:schemeClr val="accent2"/>
          </a:effectRef>
          <a:fontRef idx="minor">
            <a:schemeClr val="dk1"/>
          </a:fontRef>
        </p:style>
        <p:txBody>
          <a:bodyPr>
            <a:normAutofit fontScale="90000"/>
          </a:bodyPr>
          <a:lstStyle/>
          <a:p>
            <a:r>
              <a:rPr lang="en-US" dirty="0" smtClean="0"/>
              <a:t/>
            </a:r>
            <a:br>
              <a:rPr lang="en-US" dirty="0" smtClean="0"/>
            </a:br>
            <a:r>
              <a:rPr lang="en-US" dirty="0" smtClean="0"/>
              <a:t/>
            </a:r>
            <a:br>
              <a:rPr lang="en-US" dirty="0" smtClean="0"/>
            </a:br>
            <a:r>
              <a:rPr lang="en-US" dirty="0" smtClean="0"/>
              <a:t>Entry of new banks.</a:t>
            </a:r>
            <a:br>
              <a:rPr lang="en-US" dirty="0" smtClean="0"/>
            </a:br>
            <a:r>
              <a:rPr lang="en-US" dirty="0" smtClean="0"/>
              <a:t/>
            </a:r>
            <a:br>
              <a:rPr lang="en-US" dirty="0" smtClean="0"/>
            </a:br>
            <a:endParaRPr lang="en-US" dirty="0"/>
          </a:p>
        </p:txBody>
      </p:sp>
      <p:sp>
        <p:nvSpPr>
          <p:cNvPr id="3" name="Content Placeholder 2"/>
          <p:cNvSpPr>
            <a:spLocks noGrp="1"/>
          </p:cNvSpPr>
          <p:nvPr>
            <p:ph idx="1"/>
          </p:nvPr>
        </p:nvSpPr>
        <p:spPr>
          <a:xfrm>
            <a:off x="179512" y="764704"/>
            <a:ext cx="8784976" cy="5361459"/>
          </a:xfrm>
        </p:spPr>
        <p:txBody>
          <a:bodyPr>
            <a:normAutofit fontScale="25000" lnSpcReduction="20000"/>
          </a:bodyPr>
          <a:lstStyle/>
          <a:p>
            <a:pPr>
              <a:lnSpc>
                <a:spcPct val="170000"/>
              </a:lnSpc>
            </a:pPr>
            <a:r>
              <a:rPr lang="en-US" sz="9600" dirty="0" smtClean="0"/>
              <a:t>In order to introduce more competition, guidelines on entry of new private sector banks were announced in 1993. </a:t>
            </a:r>
          </a:p>
          <a:p>
            <a:pPr>
              <a:lnSpc>
                <a:spcPct val="170000"/>
              </a:lnSpc>
            </a:pPr>
            <a:r>
              <a:rPr lang="en-US" sz="9600" dirty="0" smtClean="0"/>
              <a:t>A dozen new generation banks were set up during the ensuing period. </a:t>
            </a:r>
          </a:p>
          <a:p>
            <a:pPr>
              <a:lnSpc>
                <a:spcPct val="170000"/>
              </a:lnSpc>
            </a:pPr>
            <a:r>
              <a:rPr lang="en-US" sz="9600" dirty="0" smtClean="0"/>
              <a:t>The entry of these banks resulted in not only infusion of competition but also introduction of technology for ease of doing transactions and improving customer service. </a:t>
            </a:r>
          </a:p>
          <a:p>
            <a:pPr>
              <a:lnSpc>
                <a:spcPct val="170000"/>
              </a:lnSpc>
            </a:pPr>
            <a:r>
              <a:rPr lang="en-US" sz="9600" dirty="0" smtClean="0"/>
              <a:t>Public sector banks which enjoyed virtual monopoly in business were shaken and were forced to adopt modern technology to counter the competition.</a:t>
            </a:r>
            <a:r>
              <a:rPr lang="en-US" sz="5600" dirty="0" smtClean="0"/>
              <a:t/>
            </a:r>
            <a:br>
              <a:rPr lang="en-US" sz="5600" dirty="0" smtClean="0"/>
            </a:br>
            <a:r>
              <a:rPr lang="en-US" sz="4400" dirty="0" smtClean="0"/>
              <a:t/>
            </a:r>
            <a:br>
              <a:rPr lang="en-US" sz="4400" dirty="0" smtClean="0"/>
            </a:br>
            <a:r>
              <a:rPr lang="en-US" sz="4400" dirty="0" smtClean="0"/>
              <a:t/>
            </a:r>
            <a:br>
              <a:rPr lang="en-US" sz="4400" dirty="0" smtClean="0"/>
            </a:br>
            <a:r>
              <a:rPr lang="en-US" sz="4400" dirty="0" smtClean="0"/>
              <a:t/>
            </a:r>
            <a:br>
              <a:rPr lang="en-US" sz="4400" dirty="0" smtClean="0"/>
            </a:br>
            <a:r>
              <a:rPr lang="en-US" sz="4400" dirty="0" smtClean="0"/>
              <a:t/>
            </a:r>
            <a:br>
              <a:rPr lang="en-US" sz="4400" dirty="0" smtClean="0"/>
            </a:br>
            <a:r>
              <a:rPr lang="en-US" dirty="0" smtClean="0"/>
              <a:t/>
            </a:r>
            <a:br>
              <a:rPr lang="en-US" dirty="0" smtClean="0"/>
            </a:b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2"/>
          </a:lnRef>
          <a:fillRef idx="2">
            <a:schemeClr val="accent2"/>
          </a:fillRef>
          <a:effectRef idx="1">
            <a:schemeClr val="accent2"/>
          </a:effectRef>
          <a:fontRef idx="minor">
            <a:schemeClr val="dk1"/>
          </a:fontRef>
        </p:style>
        <p:txBody>
          <a:bodyPr>
            <a:normAutofit fontScale="90000"/>
          </a:bodyPr>
          <a:lstStyle/>
          <a:p>
            <a:r>
              <a:rPr lang="en-US" b="1" dirty="0" smtClean="0"/>
              <a:t/>
            </a:r>
            <a:br>
              <a:rPr lang="en-US" b="1" dirty="0" smtClean="0"/>
            </a:br>
            <a:r>
              <a:rPr lang="en-US" b="1" dirty="0" smtClean="0"/>
              <a:t/>
            </a:r>
            <a:br>
              <a:rPr lang="en-US" b="1" dirty="0" smtClean="0"/>
            </a:br>
            <a:r>
              <a:rPr lang="en-US" b="1" dirty="0" smtClean="0"/>
              <a:t>R</a:t>
            </a:r>
            <a:r>
              <a:rPr lang="en-US" dirty="0" smtClean="0"/>
              <a:t>egulatory supervision</a:t>
            </a:r>
            <a:br>
              <a:rPr lang="en-US" dirty="0" smtClean="0"/>
            </a:br>
            <a:r>
              <a:rPr lang="en-US" dirty="0" smtClean="0"/>
              <a:t/>
            </a:r>
            <a:br>
              <a:rPr lang="en-US" dirty="0" smtClean="0"/>
            </a:br>
            <a:endParaRPr lang="en-US" dirty="0"/>
          </a:p>
        </p:txBody>
      </p:sp>
      <p:sp>
        <p:nvSpPr>
          <p:cNvPr id="3" name="Content Placeholder 2"/>
          <p:cNvSpPr>
            <a:spLocks noGrp="1"/>
          </p:cNvSpPr>
          <p:nvPr>
            <p:ph idx="1"/>
          </p:nvPr>
        </p:nvSpPr>
        <p:spPr>
          <a:xfrm>
            <a:off x="457200" y="1124744"/>
            <a:ext cx="8435280" cy="5328592"/>
          </a:xfrm>
        </p:spPr>
        <p:txBody>
          <a:bodyPr>
            <a:normAutofit fontScale="25000" lnSpcReduction="20000"/>
          </a:bodyPr>
          <a:lstStyle/>
          <a:p>
            <a:pPr>
              <a:lnSpc>
                <a:spcPct val="170000"/>
              </a:lnSpc>
            </a:pPr>
            <a:r>
              <a:rPr lang="en-US" sz="9600" dirty="0" smtClean="0"/>
              <a:t>Banks are regulated by the Reserve Bank of India under the Banking Regulations Act,1949. </a:t>
            </a:r>
          </a:p>
          <a:p>
            <a:pPr>
              <a:lnSpc>
                <a:spcPct val="170000"/>
              </a:lnSpc>
            </a:pPr>
            <a:r>
              <a:rPr lang="en-US" sz="9600" dirty="0" smtClean="0"/>
              <a:t>Banks included under Section 42 of the Reserve Bank of India Act,1934 are called scheduled banks. </a:t>
            </a:r>
          </a:p>
          <a:p>
            <a:pPr>
              <a:lnSpc>
                <a:spcPct val="170000"/>
              </a:lnSpc>
            </a:pPr>
            <a:r>
              <a:rPr lang="en-US" sz="9600" dirty="0" smtClean="0"/>
              <a:t>They are required to maintain prescribed daily reserves with the RBI to meet obligations to depositors and submit returns to RBI. </a:t>
            </a:r>
          </a:p>
          <a:p>
            <a:pPr>
              <a:lnSpc>
                <a:spcPct val="170000"/>
              </a:lnSpc>
            </a:pPr>
            <a:r>
              <a:rPr lang="en-US" sz="9600" dirty="0" smtClean="0"/>
              <a:t>Presently all the commercial banks - PSBs and private sector banks (PVSBs) are scheduled banks </a:t>
            </a:r>
            <a:br>
              <a:rPr lang="en-US" sz="9600" dirty="0" smtClean="0"/>
            </a:br>
            <a:r>
              <a:rPr lang="en-US" sz="9600" dirty="0" smtClean="0"/>
              <a:t/>
            </a:r>
            <a:br>
              <a:rPr lang="en-US" sz="9600" dirty="0" smtClean="0"/>
            </a:br>
            <a:r>
              <a:rPr lang="en-US" dirty="0" smtClean="0"/>
              <a:t/>
            </a:r>
            <a:br>
              <a:rPr lang="en-US" dirty="0" smtClean="0"/>
            </a:br>
            <a:r>
              <a:rPr lang="en-US" dirty="0" smtClean="0"/>
              <a:t/>
            </a:r>
            <a:br>
              <a:rPr lang="en-US" dirty="0" smtClean="0"/>
            </a:br>
            <a:r>
              <a:rPr lang="en-US" dirty="0" smtClean="0"/>
              <a:t/>
            </a:r>
            <a:br>
              <a:rPr lang="en-US" dirty="0" smtClean="0"/>
            </a:b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IN" dirty="0" smtClean="0"/>
              <a:t>Contd…</a:t>
            </a:r>
            <a:endParaRPr lang="en-US" dirty="0"/>
          </a:p>
        </p:txBody>
      </p:sp>
      <p:sp>
        <p:nvSpPr>
          <p:cNvPr id="3" name="Content Placeholder 2"/>
          <p:cNvSpPr>
            <a:spLocks noGrp="1"/>
          </p:cNvSpPr>
          <p:nvPr>
            <p:ph idx="1"/>
          </p:nvPr>
        </p:nvSpPr>
        <p:spPr>
          <a:xfrm>
            <a:off x="457200" y="1052736"/>
            <a:ext cx="8229600" cy="5073427"/>
          </a:xfrm>
        </p:spPr>
        <p:txBody>
          <a:bodyPr>
            <a:normAutofit fontScale="92500" lnSpcReduction="20000"/>
          </a:bodyPr>
          <a:lstStyle/>
          <a:p>
            <a:pPr fontAlgn="base">
              <a:lnSpc>
                <a:spcPct val="150000"/>
              </a:lnSpc>
            </a:pPr>
            <a:r>
              <a:rPr lang="en-US" dirty="0" smtClean="0"/>
              <a:t>The major objective of setting such norms was to ensure financial safety, soundness and solvency of banks. </a:t>
            </a:r>
          </a:p>
          <a:p>
            <a:pPr fontAlgn="base">
              <a:lnSpc>
                <a:spcPct val="150000"/>
              </a:lnSpc>
            </a:pPr>
            <a:r>
              <a:rPr lang="en-US" dirty="0" smtClean="0"/>
              <a:t>These norms are directed toward ensuring that banks carry on their operations as prudent entities, are free from undue risk-taking, and do not violate banking regulations in pursuit of profit.</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Banking sector reforms in </a:t>
            </a:r>
            <a:r>
              <a:rPr lang="en-US" dirty="0" smtClean="0"/>
              <a:t>India</a:t>
            </a:r>
            <a:endParaRPr lang="en-IN" dirty="0"/>
          </a:p>
        </p:txBody>
      </p:sp>
      <p:sp>
        <p:nvSpPr>
          <p:cNvPr id="3" name="Content Placeholder 2"/>
          <p:cNvSpPr>
            <a:spLocks noGrp="1"/>
          </p:cNvSpPr>
          <p:nvPr>
            <p:ph idx="1"/>
          </p:nvPr>
        </p:nvSpPr>
        <p:spPr/>
        <p:txBody>
          <a:bodyPr>
            <a:normAutofit fontScale="92500" lnSpcReduction="20000"/>
          </a:bodyPr>
          <a:lstStyle/>
          <a:p>
            <a:r>
              <a:rPr lang="en-US" dirty="0" err="1"/>
              <a:t>anking</a:t>
            </a:r>
            <a:r>
              <a:rPr lang="en-US" dirty="0"/>
              <a:t> sector reforms in India refer to the initiatives and measures taken by the government and regulatory authorities to strengthen and improve the functioning of the banking industry in the country. These reforms aim to enhance transparency, efficiency, and stability of the banking sector, promote financial inclusion, and ensure the availability of adequate credit for economic growth. Some key elements of banking sector reforms in India include:... Read more at: https://www.adda247.com/upsc-exam/banking-sector-acts-and-reforms/</a:t>
            </a:r>
            <a:endParaRPr lang="en-IN" dirty="0"/>
          </a:p>
        </p:txBody>
      </p:sp>
    </p:spTree>
    <p:extLst>
      <p:ext uri="{BB962C8B-B14F-4D97-AF65-F5344CB8AC3E}">
        <p14:creationId xmlns:p14="http://schemas.microsoft.com/office/powerpoint/2010/main" val="238717213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normAutofit fontScale="62500" lnSpcReduction="20000"/>
          </a:bodyPr>
          <a:lstStyle/>
          <a:p>
            <a:r>
              <a:rPr lang="en-US" dirty="0"/>
              <a:t>Liberalization: The reforms began in the 1990s with the liberalization of the Indian economy. This involved reducing government control, allowing private and foreign banks to enter the sector, and promoting competition.</a:t>
            </a:r>
          </a:p>
          <a:p>
            <a:r>
              <a:rPr lang="en-US" dirty="0"/>
              <a:t>Capital Adequacy: The Basel norms, specifically Basel I, II, and III, were adopted to improve the capital adequacy of banks. These norms mandate banks maintain a minimum level of capital to absorb potential losses and ensure financial stability.</a:t>
            </a:r>
          </a:p>
          <a:p>
            <a:r>
              <a:rPr lang="en-US" dirty="0"/>
              <a:t>Asset Quality: Steps were taken to address the issue of non-performing assets (NPAs) or bad loans. The Insolvency and Bankruptcy Code (IBC) was introduced to expedite the resolution of stressed assets and improve recovery mechanisms.</a:t>
            </a:r>
          </a:p>
          <a:p>
            <a:r>
              <a:rPr lang="en-US" dirty="0"/>
              <a:t>Governance and Risk Management: Reforms focused on enhancing corporate governance practices in banks to ensure transparency, accountability, and effective risk management. Measures like the establishment of the Banking Codes and Standards Board of India (BCSBI) were taken to strengthen customer protection.... Read more at: https://www.adda247.com/upsc-exam/banking-sector-acts-and-reforms/</a:t>
            </a:r>
            <a:endParaRPr lang="en-IN" dirty="0"/>
          </a:p>
        </p:txBody>
      </p:sp>
    </p:spTree>
    <p:extLst>
      <p:ext uri="{BB962C8B-B14F-4D97-AF65-F5344CB8AC3E}">
        <p14:creationId xmlns:p14="http://schemas.microsoft.com/office/powerpoint/2010/main" val="283568085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normAutofit fontScale="55000" lnSpcReduction="20000"/>
          </a:bodyPr>
          <a:lstStyle/>
          <a:p>
            <a:r>
              <a:rPr lang="en-US" dirty="0"/>
              <a:t>Financial Inclusion: Initiatives such as the </a:t>
            </a:r>
            <a:r>
              <a:rPr lang="en-US" dirty="0" err="1"/>
              <a:t>Pradhan</a:t>
            </a:r>
            <a:r>
              <a:rPr lang="en-US" dirty="0"/>
              <a:t> </a:t>
            </a:r>
            <a:r>
              <a:rPr lang="en-US" dirty="0" err="1"/>
              <a:t>Mantri</a:t>
            </a:r>
            <a:r>
              <a:rPr lang="en-US" dirty="0"/>
              <a:t> Jan </a:t>
            </a:r>
            <a:r>
              <a:rPr lang="en-US" dirty="0" err="1"/>
              <a:t>Dhan</a:t>
            </a:r>
            <a:r>
              <a:rPr lang="en-US" dirty="0"/>
              <a:t> </a:t>
            </a:r>
            <a:r>
              <a:rPr lang="en-US" dirty="0" err="1"/>
              <a:t>Yojana</a:t>
            </a:r>
            <a:r>
              <a:rPr lang="en-US" dirty="0"/>
              <a:t> (PMJDY) aimed at ensuring financial inclusion by providing access to banking services to unbanked sections of society. The use of technology, such as mobile banking and digital payments, has been promoted to enhance financial access.</a:t>
            </a:r>
          </a:p>
          <a:p>
            <a:r>
              <a:rPr lang="en-US" dirty="0"/>
              <a:t>Regulatory Framework: The Reserve Bank of India (RBI) plays a crucial role in implementing banking sector reforms. It has introduced various regulations and guidelines to strengthen prudential norms, risk management, and supervision of banks.</a:t>
            </a:r>
          </a:p>
          <a:p>
            <a:r>
              <a:rPr lang="en-US" dirty="0"/>
              <a:t>Merger and Consolidation: To create stronger and more efficient banks, the government has encouraged the merger and consolidation of public sector banks. This aims to improve operational efficiency, reduce costs, and enhance the ability to meet capital requirements.</a:t>
            </a:r>
          </a:p>
          <a:p>
            <a:r>
              <a:rPr lang="en-US" dirty="0"/>
              <a:t>Financial Technology (</a:t>
            </a:r>
            <a:r>
              <a:rPr lang="en-US" dirty="0" err="1"/>
              <a:t>FinTech</a:t>
            </a:r>
            <a:r>
              <a:rPr lang="en-US" dirty="0"/>
              <a:t>) and Innovation: The banking sector reforms also promote the adoption of financial technology and digital innovation. This includes the development of payment systems, </a:t>
            </a:r>
            <a:r>
              <a:rPr lang="en-US" dirty="0" err="1"/>
              <a:t>fintech</a:t>
            </a:r>
            <a:r>
              <a:rPr lang="en-US" dirty="0"/>
              <a:t> startups, and regulatory sandboxes to encourage experimentation and foster innovation.... Read more at: https://www.adda247.com/upsc-exam/banking-sector-acts-and-reforms/</a:t>
            </a:r>
            <a:endParaRPr lang="en-IN" dirty="0"/>
          </a:p>
        </p:txBody>
      </p:sp>
    </p:spTree>
    <p:extLst>
      <p:ext uri="{BB962C8B-B14F-4D97-AF65-F5344CB8AC3E}">
        <p14:creationId xmlns:p14="http://schemas.microsoft.com/office/powerpoint/2010/main" val="386903161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Banking Sector Reforms Since 1991... </a:t>
            </a:r>
            <a:endParaRPr lang="en-IN" dirty="0"/>
          </a:p>
        </p:txBody>
      </p:sp>
      <p:sp>
        <p:nvSpPr>
          <p:cNvPr id="3" name="Content Placeholder 2"/>
          <p:cNvSpPr>
            <a:spLocks noGrp="1"/>
          </p:cNvSpPr>
          <p:nvPr>
            <p:ph idx="1"/>
          </p:nvPr>
        </p:nvSpPr>
        <p:spPr/>
        <p:txBody>
          <a:bodyPr>
            <a:normAutofit fontScale="70000" lnSpcReduction="20000"/>
          </a:bodyPr>
          <a:lstStyle/>
          <a:p>
            <a:r>
              <a:rPr lang="en-US" dirty="0" err="1"/>
              <a:t>Narsimha</a:t>
            </a:r>
            <a:r>
              <a:rPr lang="en-US" dirty="0"/>
              <a:t> Committee l</a:t>
            </a:r>
          </a:p>
          <a:p>
            <a:endParaRPr lang="en-US" dirty="0"/>
          </a:p>
          <a:p>
            <a:r>
              <a:rPr lang="en-US" dirty="0"/>
              <a:t>Committee was Headed by M. </a:t>
            </a:r>
            <a:r>
              <a:rPr lang="en-US" dirty="0" err="1"/>
              <a:t>Narasimham</a:t>
            </a:r>
            <a:r>
              <a:rPr lang="en-US" dirty="0"/>
              <a:t>, former RBI Governor.</a:t>
            </a:r>
          </a:p>
          <a:p>
            <a:r>
              <a:rPr lang="en-US" dirty="0"/>
              <a:t>The committee suggested measures to strengthen the banking system, including reducing government interference, increasing the role of the RBI in supervising banks, and enhancing transparency.</a:t>
            </a:r>
          </a:p>
          <a:p>
            <a:r>
              <a:rPr lang="en-US" dirty="0"/>
              <a:t>It recommended the reduction of statutory liquidity ratio (SLR) and cash reserve ratio (CRR), which were high reserve requirements for banks, to improve their liquidity.</a:t>
            </a:r>
          </a:p>
          <a:p>
            <a:r>
              <a:rPr lang="en-US" dirty="0"/>
              <a:t>The committee also recommended the recapitalization of weak banks, the strengthening of bank management, and the introduction of prudential norms.... Read more at: https://www.adda247.com/upsc-exam/banking-sector-acts-and-reforms/</a:t>
            </a:r>
            <a:endParaRPr lang="en-IN" dirty="0"/>
          </a:p>
        </p:txBody>
      </p:sp>
    </p:spTree>
    <p:extLst>
      <p:ext uri="{BB962C8B-B14F-4D97-AF65-F5344CB8AC3E}">
        <p14:creationId xmlns:p14="http://schemas.microsoft.com/office/powerpoint/2010/main" val="147591943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normAutofit fontScale="85000" lnSpcReduction="10000"/>
          </a:bodyPr>
          <a:lstStyle/>
          <a:p>
            <a:r>
              <a:rPr lang="en-US" dirty="0"/>
              <a:t>H. Khan Committee</a:t>
            </a:r>
          </a:p>
          <a:p>
            <a:endParaRPr lang="en-US" dirty="0"/>
          </a:p>
          <a:p>
            <a:r>
              <a:rPr lang="en-US" dirty="0"/>
              <a:t>Headed by R. H. Khan, former Deputy Governor of the Reserve Bank of India (RBI), this committee examined the financial system’s effectiveness for the small-scale sector and the role of primary dealers.</a:t>
            </a:r>
          </a:p>
          <a:p>
            <a:r>
              <a:rPr lang="en-US" dirty="0"/>
              <a:t>The committee made recommendations to improve credit delivery to the small-scale sector and enhance the functioning of primary dealers.... Read more at: https://www.adda247.com/upsc-exam/banking-sector-acts-and-reforms/</a:t>
            </a:r>
            <a:endParaRPr lang="en-IN" dirty="0"/>
          </a:p>
        </p:txBody>
      </p:sp>
    </p:spTree>
    <p:extLst>
      <p:ext uri="{BB962C8B-B14F-4D97-AF65-F5344CB8AC3E}">
        <p14:creationId xmlns:p14="http://schemas.microsoft.com/office/powerpoint/2010/main" val="255636110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normAutofit fontScale="77500" lnSpcReduction="20000"/>
          </a:bodyPr>
          <a:lstStyle/>
          <a:p>
            <a:r>
              <a:rPr lang="en-US" dirty="0" err="1"/>
              <a:t>Narsimham</a:t>
            </a:r>
            <a:r>
              <a:rPr lang="en-US" dirty="0"/>
              <a:t> Committee </a:t>
            </a:r>
            <a:r>
              <a:rPr lang="en-US" dirty="0" err="1"/>
              <a:t>ll</a:t>
            </a:r>
            <a:endParaRPr lang="en-US" dirty="0"/>
          </a:p>
          <a:p>
            <a:endParaRPr lang="en-US" dirty="0"/>
          </a:p>
          <a:p>
            <a:r>
              <a:rPr lang="en-US" dirty="0"/>
              <a:t>This committee was a follow-up to </a:t>
            </a:r>
            <a:r>
              <a:rPr lang="en-US" dirty="0" err="1"/>
              <a:t>Narsimham</a:t>
            </a:r>
            <a:r>
              <a:rPr lang="en-US" dirty="0"/>
              <a:t> Committee I and aimed to review the progress of reforms.</a:t>
            </a:r>
          </a:p>
          <a:p>
            <a:r>
              <a:rPr lang="en-US" dirty="0"/>
              <a:t>The committee emphasized the need for structural reforms, consolidation of the banking sector, and the establishment of strong and autonomous regulatory bodies.</a:t>
            </a:r>
          </a:p>
          <a:p>
            <a:r>
              <a:rPr lang="en-US" dirty="0"/>
              <a:t>It recommended reducing the government’s stake in public sector banks (PSBs) to less than 33% and enhancing corporate governance standards in PSBs.... Read more at: https://www.adda247.com/upsc-exam/banking-sector-acts-and-reforms/</a:t>
            </a:r>
            <a:endParaRPr lang="en-IN" dirty="0"/>
          </a:p>
        </p:txBody>
      </p:sp>
    </p:spTree>
    <p:extLst>
      <p:ext uri="{BB962C8B-B14F-4D97-AF65-F5344CB8AC3E}">
        <p14:creationId xmlns:p14="http://schemas.microsoft.com/office/powerpoint/2010/main" val="22133417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normAutofit fontScale="62500" lnSpcReduction="20000"/>
          </a:bodyPr>
          <a:lstStyle/>
          <a:p>
            <a:r>
              <a:rPr lang="en-US" dirty="0" err="1"/>
              <a:t>Raghuram</a:t>
            </a:r>
            <a:r>
              <a:rPr lang="en-US" dirty="0"/>
              <a:t> </a:t>
            </a:r>
            <a:r>
              <a:rPr lang="en-US" dirty="0" err="1"/>
              <a:t>Rajan</a:t>
            </a:r>
            <a:r>
              <a:rPr lang="en-US" dirty="0"/>
              <a:t> Committee</a:t>
            </a:r>
          </a:p>
          <a:p>
            <a:endParaRPr lang="en-US" dirty="0"/>
          </a:p>
          <a:p>
            <a:r>
              <a:rPr lang="en-US" dirty="0"/>
              <a:t>Chaired by </a:t>
            </a:r>
            <a:r>
              <a:rPr lang="en-US" dirty="0" err="1"/>
              <a:t>Raghuram</a:t>
            </a:r>
            <a:r>
              <a:rPr lang="en-US" dirty="0"/>
              <a:t> </a:t>
            </a:r>
            <a:r>
              <a:rPr lang="en-US" dirty="0" err="1"/>
              <a:t>Rajan</a:t>
            </a:r>
            <a:r>
              <a:rPr lang="en-US" dirty="0"/>
              <a:t>, former Chief Economist of the International Monetary Fund (IMF), this committee was appointed to examine the financial sector reforms in India.</a:t>
            </a:r>
          </a:p>
          <a:p>
            <a:r>
              <a:rPr lang="en-US" dirty="0"/>
              <a:t>The committee provided recommendations to strengthen the banking system, enhance financial inclusion, and promote financial stability.</a:t>
            </a:r>
          </a:p>
          <a:p>
            <a:r>
              <a:rPr lang="en-US" dirty="0"/>
              <a:t>Financial Sector Legislative Reforms Commission (FSLRC)</a:t>
            </a:r>
          </a:p>
          <a:p>
            <a:endParaRPr lang="en-US" dirty="0"/>
          </a:p>
          <a:p>
            <a:r>
              <a:rPr lang="en-US" dirty="0"/>
              <a:t>The FSLRC was headed by Justice B. N. </a:t>
            </a:r>
            <a:r>
              <a:rPr lang="en-US" dirty="0" err="1"/>
              <a:t>Srikrishna</a:t>
            </a:r>
            <a:r>
              <a:rPr lang="en-US" dirty="0"/>
              <a:t> and tasked with reviewing and restructuring the legal and regulatory framework of the financial sector in India. It aimed to consolidate and streamline the laws governing the financial sector, including banking, insurance, securities, and pensions.... Read more at: https://www.adda247.com/upsc-exam/banking-sector-acts-and-reforms/</a:t>
            </a:r>
            <a:endParaRPr lang="en-IN" dirty="0"/>
          </a:p>
        </p:txBody>
      </p:sp>
    </p:spTree>
    <p:extLst>
      <p:ext uri="{BB962C8B-B14F-4D97-AF65-F5344CB8AC3E}">
        <p14:creationId xmlns:p14="http://schemas.microsoft.com/office/powerpoint/2010/main" val="261665287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normAutofit fontScale="47500" lnSpcReduction="20000"/>
          </a:bodyPr>
          <a:lstStyle/>
          <a:p>
            <a:r>
              <a:rPr lang="en-US" dirty="0"/>
              <a:t>PJ </a:t>
            </a:r>
            <a:r>
              <a:rPr lang="en-US" dirty="0" err="1"/>
              <a:t>Nayak</a:t>
            </a:r>
            <a:r>
              <a:rPr lang="en-US" dirty="0"/>
              <a:t> Committee</a:t>
            </a:r>
          </a:p>
          <a:p>
            <a:endParaRPr lang="en-US" dirty="0"/>
          </a:p>
          <a:p>
            <a:r>
              <a:rPr lang="en-US" dirty="0"/>
              <a:t>Led by P. J. </a:t>
            </a:r>
            <a:r>
              <a:rPr lang="en-US" dirty="0" err="1"/>
              <a:t>Nayak</a:t>
            </a:r>
            <a:r>
              <a:rPr lang="en-US" dirty="0"/>
              <a:t>, this committee was constituted to examine the governance of PSBs.</a:t>
            </a:r>
          </a:p>
          <a:p>
            <a:r>
              <a:rPr lang="en-US" dirty="0"/>
              <a:t>The committee highlighted the need for reforms in the governance structure, such as strengthening the board’s role, empowering bank management, and professionalizing the appointment process of top executives.</a:t>
            </a:r>
          </a:p>
          <a:p>
            <a:r>
              <a:rPr lang="en-US" dirty="0"/>
              <a:t>It suggested reducing government interference and advocated for a greater role of the board in key decisions, including appointments and capital allocation.</a:t>
            </a:r>
          </a:p>
          <a:p>
            <a:r>
              <a:rPr lang="en-US" dirty="0" err="1"/>
              <a:t>Nachiket</a:t>
            </a:r>
            <a:r>
              <a:rPr lang="en-US" dirty="0"/>
              <a:t> </a:t>
            </a:r>
            <a:r>
              <a:rPr lang="en-US" dirty="0" err="1"/>
              <a:t>Mor</a:t>
            </a:r>
            <a:r>
              <a:rPr lang="en-US" dirty="0"/>
              <a:t> Committee</a:t>
            </a:r>
          </a:p>
          <a:p>
            <a:endParaRPr lang="en-US" dirty="0"/>
          </a:p>
          <a:p>
            <a:r>
              <a:rPr lang="en-US" dirty="0"/>
              <a:t>This committee, headed by </a:t>
            </a:r>
            <a:r>
              <a:rPr lang="en-US" dirty="0" err="1"/>
              <a:t>Nachiket</a:t>
            </a:r>
            <a:r>
              <a:rPr lang="en-US" dirty="0"/>
              <a:t> </a:t>
            </a:r>
            <a:r>
              <a:rPr lang="en-US" dirty="0" err="1"/>
              <a:t>Mor</a:t>
            </a:r>
            <a:r>
              <a:rPr lang="en-US" dirty="0"/>
              <a:t>, was formed to examine the Comprehensive Financial Services for Small Businesses and Low-Income Households.</a:t>
            </a:r>
          </a:p>
          <a:p>
            <a:r>
              <a:rPr lang="en-US" dirty="0"/>
              <a:t>The committee recommended measures to increase financial inclusion, such as the establishment of payment banks, small finance banks, and the creation of a universal electronic bank account (Jan </a:t>
            </a:r>
            <a:r>
              <a:rPr lang="en-US" dirty="0" err="1"/>
              <a:t>Dhan</a:t>
            </a:r>
            <a:r>
              <a:rPr lang="en-US" dirty="0"/>
              <a:t> </a:t>
            </a:r>
            <a:r>
              <a:rPr lang="en-US" dirty="0" err="1"/>
              <a:t>Yojana</a:t>
            </a:r>
            <a:r>
              <a:rPr lang="en-US" dirty="0"/>
              <a:t>).</a:t>
            </a:r>
          </a:p>
          <a:p>
            <a:r>
              <a:rPr lang="en-US" dirty="0"/>
              <a:t>It proposed the concept of “payment banks” to provide basic banking services, including payments and remittances, to underserved sections of society.... Read more at: https://www.adda247.com/upsc-exam/banking-sector-acts-and-reforms/</a:t>
            </a:r>
            <a:endParaRPr lang="en-IN" dirty="0"/>
          </a:p>
        </p:txBody>
      </p:sp>
    </p:spTree>
    <p:extLst>
      <p:ext uri="{BB962C8B-B14F-4D97-AF65-F5344CB8AC3E}">
        <p14:creationId xmlns:p14="http://schemas.microsoft.com/office/powerpoint/2010/main" val="253211968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normAutofit fontScale="47500" lnSpcReduction="20000"/>
          </a:bodyPr>
          <a:lstStyle/>
          <a:p>
            <a:r>
              <a:rPr lang="en-US" dirty="0" err="1"/>
              <a:t>Indradhanush</a:t>
            </a:r>
            <a:r>
              <a:rPr lang="en-US" dirty="0"/>
              <a:t> Framework</a:t>
            </a:r>
          </a:p>
          <a:p>
            <a:endParaRPr lang="en-US" dirty="0"/>
          </a:p>
          <a:p>
            <a:r>
              <a:rPr lang="en-US" dirty="0"/>
              <a:t>The </a:t>
            </a:r>
            <a:r>
              <a:rPr lang="en-US" dirty="0" err="1"/>
              <a:t>Indradhanush</a:t>
            </a:r>
            <a:r>
              <a:rPr lang="en-US" dirty="0"/>
              <a:t> framework was introduced in 2015 by the Government of India to revitalize and reform public sector banks (PSBs) in the country. The </a:t>
            </a:r>
            <a:r>
              <a:rPr lang="en-US" dirty="0" err="1"/>
              <a:t>Indradhanush</a:t>
            </a:r>
            <a:r>
              <a:rPr lang="en-US" dirty="0"/>
              <a:t> framework aimed to improve the efficiency, transparency, and governance of PSBs and strengthen their ability to support economic growth. The framework aimed to address key areas of banking sector reforms, encapsulated by the seven pillars of </a:t>
            </a:r>
            <a:r>
              <a:rPr lang="en-US" dirty="0" err="1"/>
              <a:t>Indradhanush</a:t>
            </a:r>
            <a:r>
              <a:rPr lang="en-US" dirty="0"/>
              <a:t>, which are:</a:t>
            </a:r>
          </a:p>
          <a:p>
            <a:endParaRPr lang="en-US" dirty="0"/>
          </a:p>
          <a:p>
            <a:r>
              <a:rPr lang="en-US" dirty="0"/>
              <a:t>Enhancing the selection process of top management positions in PSBs to attract skilled professionals.</a:t>
            </a:r>
          </a:p>
          <a:p>
            <a:r>
              <a:rPr lang="en-US" dirty="0"/>
              <a:t>Setting up the BBB as an autonomous body to provide guidance and enhance governance in PSBs.</a:t>
            </a:r>
          </a:p>
          <a:p>
            <a:r>
              <a:rPr lang="en-US" dirty="0"/>
              <a:t>Injecting capital into PSBs to strengthen their balance sheets and enable them to meet Basel III capital adequacy norms.</a:t>
            </a:r>
          </a:p>
          <a:p>
            <a:r>
              <a:rPr lang="en-US" dirty="0"/>
              <a:t>Implementing measures to address the issue of non-performing assets (NPAs) and stressed assets in PSBs.</a:t>
            </a:r>
          </a:p>
          <a:p>
            <a:r>
              <a:rPr lang="en-US" dirty="0"/>
              <a:t>Granting more autonomy to bank boards and empowering them with greater decision-making authority.</a:t>
            </a:r>
          </a:p>
          <a:p>
            <a:r>
              <a:rPr lang="en-US" dirty="0"/>
              <a:t>Framework of Accountability: Introducing a framework to hold the management of PSBs accountable for their performance.</a:t>
            </a:r>
          </a:p>
          <a:p>
            <a:r>
              <a:rPr lang="en-US" dirty="0"/>
              <a:t>Enhancing transparency, risk management, and governance practices in PSBs.... Read more at: https://www.adda247.com/upsc-exam/banking-sector-acts-and-reforms/</a:t>
            </a:r>
            <a:endParaRPr lang="en-IN" dirty="0"/>
          </a:p>
        </p:txBody>
      </p:sp>
    </p:spTree>
    <p:extLst>
      <p:ext uri="{BB962C8B-B14F-4D97-AF65-F5344CB8AC3E}">
        <p14:creationId xmlns:p14="http://schemas.microsoft.com/office/powerpoint/2010/main" val="247639342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normAutofit fontScale="85000" lnSpcReduction="10000"/>
          </a:bodyPr>
          <a:lstStyle/>
          <a:p>
            <a:r>
              <a:rPr lang="en-US" dirty="0"/>
              <a:t>HR Khan Committee</a:t>
            </a:r>
          </a:p>
          <a:p>
            <a:endParaRPr lang="en-US" dirty="0"/>
          </a:p>
          <a:p>
            <a:r>
              <a:rPr lang="en-US" dirty="0"/>
              <a:t>Led by H. R. Khan, former Deputy Governor of RBI, this committee was formed to examine the existing framework for monetary policy in India.</a:t>
            </a:r>
          </a:p>
          <a:p>
            <a:r>
              <a:rPr lang="en-US" dirty="0"/>
              <a:t>The committee made recommendations on issues such as inflation targeting, monetary policy transmission, and improving the decision-making process of the RBI’s Monetary Policy Committee (MPC).... Read more at: https://www.adda247.com/upsc-exam/banking-sector-acts-and-reforms/</a:t>
            </a:r>
            <a:endParaRPr lang="en-IN" dirty="0"/>
          </a:p>
        </p:txBody>
      </p:sp>
    </p:spTree>
    <p:extLst>
      <p:ext uri="{BB962C8B-B14F-4D97-AF65-F5344CB8AC3E}">
        <p14:creationId xmlns:p14="http://schemas.microsoft.com/office/powerpoint/2010/main" val="18444179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39718"/>
          </a:xfrm>
        </p:spPr>
        <p:style>
          <a:lnRef idx="1">
            <a:schemeClr val="accent4"/>
          </a:lnRef>
          <a:fillRef idx="2">
            <a:schemeClr val="accent4"/>
          </a:fillRef>
          <a:effectRef idx="1">
            <a:schemeClr val="accent4"/>
          </a:effectRef>
          <a:fontRef idx="minor">
            <a:schemeClr val="dk1"/>
          </a:fontRef>
        </p:style>
        <p:txBody>
          <a:bodyPr>
            <a:normAutofit fontScale="90000"/>
          </a:bodyPr>
          <a:lstStyle/>
          <a:p>
            <a:r>
              <a:rPr lang="en-US" b="1" dirty="0" smtClean="0"/>
              <a:t>Banking sector reforms in India</a:t>
            </a:r>
            <a:endParaRPr lang="en-US" dirty="0"/>
          </a:p>
        </p:txBody>
      </p:sp>
      <p:sp>
        <p:nvSpPr>
          <p:cNvPr id="3" name="Content Placeholder 2"/>
          <p:cNvSpPr>
            <a:spLocks noGrp="1"/>
          </p:cNvSpPr>
          <p:nvPr>
            <p:ph idx="1"/>
          </p:nvPr>
        </p:nvSpPr>
        <p:spPr>
          <a:xfrm>
            <a:off x="457200" y="928670"/>
            <a:ext cx="8229600" cy="5197493"/>
          </a:xfrm>
        </p:spPr>
        <p:txBody>
          <a:bodyPr>
            <a:normAutofit fontScale="85000" lnSpcReduction="20000"/>
          </a:bodyPr>
          <a:lstStyle/>
          <a:p>
            <a:pPr>
              <a:lnSpc>
                <a:spcPct val="150000"/>
              </a:lnSpc>
            </a:pPr>
            <a:r>
              <a:rPr lang="en-US" dirty="0" smtClean="0"/>
              <a:t>An efficient banking structure can promote greater amount of investment which can help to achieve a faster growth of the economy. </a:t>
            </a:r>
          </a:p>
          <a:p>
            <a:pPr>
              <a:lnSpc>
                <a:spcPct val="150000"/>
              </a:lnSpc>
            </a:pPr>
            <a:r>
              <a:rPr lang="en-US" dirty="0" smtClean="0"/>
              <a:t>In India, the year 1991 saw a drastic change in the economic policy of government. </a:t>
            </a:r>
          </a:p>
          <a:p>
            <a:pPr>
              <a:lnSpc>
                <a:spcPct val="150000"/>
              </a:lnSpc>
            </a:pPr>
            <a:r>
              <a:rPr lang="en-US" dirty="0" smtClean="0"/>
              <a:t>Liberalization, privatization, globalization emerged as vital parameters of growth and development. </a:t>
            </a:r>
          </a:p>
          <a:p>
            <a:pPr>
              <a:lnSpc>
                <a:spcPct val="150000"/>
              </a:lnSpc>
            </a:pPr>
            <a:r>
              <a:rPr lang="en-US" dirty="0" smtClean="0"/>
              <a:t>But at that time India was facing macro economic crisis.</a:t>
            </a:r>
          </a:p>
          <a:p>
            <a:endParaRPr lang="en-US" dirty="0" smtClean="0"/>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normAutofit fontScale="47500" lnSpcReduction="20000"/>
          </a:bodyPr>
          <a:lstStyle/>
          <a:p>
            <a:r>
              <a:rPr lang="en-US" dirty="0"/>
              <a:t>4R Framework</a:t>
            </a:r>
          </a:p>
          <a:p>
            <a:endParaRPr lang="en-US" dirty="0"/>
          </a:p>
          <a:p>
            <a:r>
              <a:rPr lang="en-US" dirty="0"/>
              <a:t>The 4R framework was introduced in 2017 as part of the government’s strategy to address the issue of mounting bad loans in the banking system. The framework focused on four key elements:</a:t>
            </a:r>
          </a:p>
          <a:p>
            <a:endParaRPr lang="en-US" dirty="0"/>
          </a:p>
          <a:p>
            <a:r>
              <a:rPr lang="en-US" dirty="0"/>
              <a:t>Recognition: Prompt identification and classification of stressed assets as NPAs to accurately assess the extent of the problem.</a:t>
            </a:r>
          </a:p>
          <a:p>
            <a:r>
              <a:rPr lang="en-US" dirty="0"/>
              <a:t>Recapitalization: Injecting capital into banks to improve their financial health and enhance their lending capacity.</a:t>
            </a:r>
          </a:p>
          <a:p>
            <a:r>
              <a:rPr lang="en-US" dirty="0"/>
              <a:t>Resolution: Establishing mechanisms for the timely resolution of stressed assets through processes like the Insolvency and Bankruptcy Code (IBC) and other resolution frameworks.</a:t>
            </a:r>
          </a:p>
          <a:p>
            <a:r>
              <a:rPr lang="en-US" dirty="0"/>
              <a:t>Reforms: Undertaking structural reforms to improve the governance, risk management, and operational efficiency of banks.</a:t>
            </a:r>
          </a:p>
          <a:p>
            <a:r>
              <a:rPr lang="en-US" dirty="0"/>
              <a:t>The 4R framework aimed to address the issue of stressed assets, promote transparency and accountability, and strengthen the resilience of the banking sector.... Read more at: https://www.adda247.com/upsc-exam/banking-sector-acts-and-reforms/</a:t>
            </a:r>
            <a:endParaRPr lang="en-IN" dirty="0"/>
          </a:p>
        </p:txBody>
      </p:sp>
    </p:spTree>
    <p:extLst>
      <p:ext uri="{BB962C8B-B14F-4D97-AF65-F5344CB8AC3E}">
        <p14:creationId xmlns:p14="http://schemas.microsoft.com/office/powerpoint/2010/main" val="253510904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normAutofit fontScale="55000" lnSpcReduction="20000"/>
          </a:bodyPr>
          <a:lstStyle/>
          <a:p>
            <a:r>
              <a:rPr lang="en-US" dirty="0"/>
              <a:t>EASE (Enhanced Access and Service Excellence) Framework</a:t>
            </a:r>
          </a:p>
          <a:p>
            <a:endParaRPr lang="en-US" dirty="0"/>
          </a:p>
          <a:p>
            <a:r>
              <a:rPr lang="en-US" dirty="0"/>
              <a:t>EASE is an initiative launched in 2018 to improve public sector banks (PSBs) in India. Key features of the EASE framework include:</a:t>
            </a:r>
          </a:p>
          <a:p>
            <a:endParaRPr lang="en-US" dirty="0"/>
          </a:p>
          <a:p>
            <a:r>
              <a:rPr lang="en-US" dirty="0"/>
              <a:t>Governance Reforms</a:t>
            </a:r>
          </a:p>
          <a:p>
            <a:endParaRPr lang="en-US" dirty="0"/>
          </a:p>
          <a:p>
            <a:r>
              <a:rPr lang="en-US" dirty="0"/>
              <a:t>Strengthening the governance structure of public sector banks.</a:t>
            </a:r>
          </a:p>
          <a:p>
            <a:r>
              <a:rPr lang="en-US" dirty="0"/>
              <a:t>Enhancing the effectiveness of boards and improving transparency.</a:t>
            </a:r>
          </a:p>
          <a:p>
            <a:r>
              <a:rPr lang="en-US" dirty="0"/>
              <a:t>Bolstering risk management practices.</a:t>
            </a:r>
          </a:p>
          <a:p>
            <a:r>
              <a:rPr lang="en-US" dirty="0"/>
              <a:t>Responsible Banking</a:t>
            </a:r>
          </a:p>
          <a:p>
            <a:endParaRPr lang="en-US" dirty="0"/>
          </a:p>
          <a:p>
            <a:r>
              <a:rPr lang="en-US" dirty="0"/>
              <a:t>Encouraging PSBs to align their activities with national development goals.</a:t>
            </a:r>
          </a:p>
          <a:p>
            <a:r>
              <a:rPr lang="en-US" dirty="0"/>
              <a:t>Promoting social objectives and environmental sustainability.... Read more at: https://www.adda247.com/upsc-exam/banking-sector-acts-and-reforms/</a:t>
            </a:r>
            <a:endParaRPr lang="en-IN" dirty="0"/>
          </a:p>
        </p:txBody>
      </p:sp>
    </p:spTree>
    <p:extLst>
      <p:ext uri="{BB962C8B-B14F-4D97-AF65-F5344CB8AC3E}">
        <p14:creationId xmlns:p14="http://schemas.microsoft.com/office/powerpoint/2010/main" val="222932118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normAutofit fontScale="40000" lnSpcReduction="20000"/>
          </a:bodyPr>
          <a:lstStyle/>
          <a:p>
            <a:r>
              <a:rPr lang="en-US" dirty="0"/>
              <a:t>Credit </a:t>
            </a:r>
            <a:r>
              <a:rPr lang="en-US" dirty="0" err="1"/>
              <a:t>Offtake</a:t>
            </a:r>
            <a:endParaRPr lang="en-US" dirty="0"/>
          </a:p>
          <a:p>
            <a:endParaRPr lang="en-US" dirty="0"/>
          </a:p>
          <a:p>
            <a:r>
              <a:rPr lang="en-US" dirty="0"/>
              <a:t>Improving credit processes and streamlining lending procedures.</a:t>
            </a:r>
          </a:p>
          <a:p>
            <a:r>
              <a:rPr lang="en-US" dirty="0"/>
              <a:t>Promoting digital lending platforms.</a:t>
            </a:r>
          </a:p>
          <a:p>
            <a:r>
              <a:rPr lang="en-US" dirty="0"/>
              <a:t>Enhancing credit access for small and medium-sized enterprises (SMEs), agriculture, and retail borrowers.</a:t>
            </a:r>
          </a:p>
          <a:p>
            <a:r>
              <a:rPr lang="en-US" dirty="0"/>
              <a:t>Deepening Financial Inclusion</a:t>
            </a:r>
          </a:p>
          <a:p>
            <a:endParaRPr lang="en-US" dirty="0"/>
          </a:p>
          <a:p>
            <a:r>
              <a:rPr lang="en-US" dirty="0"/>
              <a:t>Expanding banking services in unbanked and </a:t>
            </a:r>
            <a:r>
              <a:rPr lang="en-US" dirty="0" err="1"/>
              <a:t>underbanked</a:t>
            </a:r>
            <a:r>
              <a:rPr lang="en-US" dirty="0"/>
              <a:t> areas.</a:t>
            </a:r>
          </a:p>
          <a:p>
            <a:r>
              <a:rPr lang="en-US" dirty="0"/>
              <a:t>Leveraging technology for greater reach and accessibility.</a:t>
            </a:r>
          </a:p>
          <a:p>
            <a:r>
              <a:rPr lang="en-US" dirty="0"/>
              <a:t>Providing affordable banking services to all sections of society.</a:t>
            </a:r>
          </a:p>
          <a:p>
            <a:r>
              <a:rPr lang="en-US" dirty="0"/>
              <a:t>Customer Responsiveness</a:t>
            </a:r>
          </a:p>
          <a:p>
            <a:endParaRPr lang="en-US" dirty="0"/>
          </a:p>
          <a:p>
            <a:r>
              <a:rPr lang="en-US" dirty="0"/>
              <a:t>Adopting a customer-focused approach in PSBs.</a:t>
            </a:r>
          </a:p>
          <a:p>
            <a:r>
              <a:rPr lang="en-US" dirty="0"/>
              <a:t>Simplifying processes and leveraging technology for seamless banking experiences.</a:t>
            </a:r>
          </a:p>
          <a:p>
            <a:r>
              <a:rPr lang="en-US" dirty="0"/>
              <a:t>Responsible Banking Index</a:t>
            </a:r>
          </a:p>
          <a:p>
            <a:endParaRPr lang="en-US" dirty="0"/>
          </a:p>
          <a:p>
            <a:r>
              <a:rPr lang="en-US" dirty="0"/>
              <a:t>Introducing an index to assess and rank PSBs on responsible banking practices.</a:t>
            </a:r>
          </a:p>
          <a:p>
            <a:r>
              <a:rPr lang="en-US" dirty="0"/>
              <a:t>Evaluating governance, credit, and customer service parameters.</a:t>
            </a:r>
          </a:p>
          <a:p>
            <a:r>
              <a:rPr lang="en-US" dirty="0"/>
              <a:t>Promoting healthy competition and continuous improvement.... Read more at: https://www.adda247.com/upsc-exam/banking-sector-acts-and-reforms/</a:t>
            </a:r>
            <a:endParaRPr lang="en-IN" dirty="0"/>
          </a:p>
        </p:txBody>
      </p:sp>
    </p:spTree>
    <p:extLst>
      <p:ext uri="{BB962C8B-B14F-4D97-AF65-F5344CB8AC3E}">
        <p14:creationId xmlns:p14="http://schemas.microsoft.com/office/powerpoint/2010/main" val="119936674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normAutofit fontScale="77500" lnSpcReduction="20000"/>
          </a:bodyPr>
          <a:lstStyle/>
          <a:p>
            <a:r>
              <a:rPr lang="en-US" dirty="0" err="1"/>
              <a:t>Bimal</a:t>
            </a:r>
            <a:r>
              <a:rPr lang="en-US" dirty="0"/>
              <a:t> </a:t>
            </a:r>
            <a:r>
              <a:rPr lang="en-US" dirty="0" err="1"/>
              <a:t>Jalan</a:t>
            </a:r>
            <a:r>
              <a:rPr lang="en-US" dirty="0"/>
              <a:t> Committee</a:t>
            </a:r>
          </a:p>
          <a:p>
            <a:endParaRPr lang="en-US" dirty="0"/>
          </a:p>
          <a:p>
            <a:r>
              <a:rPr lang="en-US" dirty="0"/>
              <a:t>Chaired by </a:t>
            </a:r>
            <a:r>
              <a:rPr lang="en-US" dirty="0" err="1"/>
              <a:t>Bimal</a:t>
            </a:r>
            <a:r>
              <a:rPr lang="en-US" dirty="0"/>
              <a:t> </a:t>
            </a:r>
            <a:r>
              <a:rPr lang="en-US" dirty="0" err="1"/>
              <a:t>Jalan</a:t>
            </a:r>
            <a:r>
              <a:rPr lang="en-US" dirty="0"/>
              <a:t>, this committee was constituted to review the economic capital framework of the Reserve Bank of India. The committee recommended transferring a portion of RBI’s surplus reserves to the government and revising the framework for determining RBI’s capital requirements.</a:t>
            </a:r>
          </a:p>
          <a:p>
            <a:r>
              <a:rPr lang="en-US" dirty="0"/>
              <a:t>It aimed to strike a balance between the central bank’s need for capital buffers and the government’s fiscal requirements.... </a:t>
            </a:r>
            <a:r>
              <a:rPr lang="en-US"/>
              <a:t>Read more at: https://www.adda247.com/upsc-exam/banking-sector-acts-and-reforms/</a:t>
            </a:r>
            <a:endParaRPr lang="en-IN" dirty="0"/>
          </a:p>
        </p:txBody>
      </p:sp>
    </p:spTree>
    <p:extLst>
      <p:ext uri="{BB962C8B-B14F-4D97-AF65-F5344CB8AC3E}">
        <p14:creationId xmlns:p14="http://schemas.microsoft.com/office/powerpoint/2010/main" val="47638599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dirty="0"/>
          </a:p>
        </p:txBody>
      </p:sp>
      <p:sp>
        <p:nvSpPr>
          <p:cNvPr id="3" name="Content Placeholder 2"/>
          <p:cNvSpPr>
            <a:spLocks noGrp="1"/>
          </p:cNvSpPr>
          <p:nvPr>
            <p:ph idx="1"/>
          </p:nvPr>
        </p:nvSpPr>
        <p:spPr/>
        <p:txBody>
          <a:bodyPr/>
          <a:lstStyle/>
          <a:p>
            <a:r>
              <a:rPr lang="en-US" dirty="0"/>
              <a:t>Recent Reforms</a:t>
            </a:r>
            <a:endParaRPr lang="en-IN" dirty="0"/>
          </a:p>
        </p:txBody>
      </p:sp>
    </p:spTree>
    <p:extLst>
      <p:ext uri="{BB962C8B-B14F-4D97-AF65-F5344CB8AC3E}">
        <p14:creationId xmlns:p14="http://schemas.microsoft.com/office/powerpoint/2010/main" val="52810332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50106"/>
          </a:xfrm>
        </p:spPr>
        <p:txBody>
          <a:bodyPr>
            <a:noAutofit/>
          </a:bodyPr>
          <a:lstStyle/>
          <a:p>
            <a:r>
              <a:rPr lang="en-IN" sz="2800" b="1" dirty="0" smtClean="0"/>
              <a:t/>
            </a:r>
            <a:br>
              <a:rPr lang="en-IN" sz="2800" b="1" dirty="0" smtClean="0"/>
            </a:br>
            <a:r>
              <a:rPr lang="en-IN" sz="2800" b="1" dirty="0" smtClean="0"/>
              <a:t>National </a:t>
            </a:r>
            <a:r>
              <a:rPr lang="en-IN" sz="2800" b="1" dirty="0"/>
              <a:t>Asset Reconstruction Company Limited (NARCL</a:t>
            </a:r>
            <a:r>
              <a:rPr lang="en-IN" sz="2800" b="1" dirty="0" smtClean="0"/>
              <a:t>)</a:t>
            </a:r>
            <a:r>
              <a:rPr lang="en-IN" sz="2800" b="1" dirty="0"/>
              <a:t/>
            </a:r>
            <a:br>
              <a:rPr lang="en-IN" sz="2800" b="1" dirty="0"/>
            </a:br>
            <a:endParaRPr lang="en-IN" sz="2800" dirty="0"/>
          </a:p>
        </p:txBody>
      </p:sp>
      <p:sp>
        <p:nvSpPr>
          <p:cNvPr id="3" name="Content Placeholder 2"/>
          <p:cNvSpPr>
            <a:spLocks noGrp="1"/>
          </p:cNvSpPr>
          <p:nvPr>
            <p:ph idx="1"/>
          </p:nvPr>
        </p:nvSpPr>
        <p:spPr>
          <a:xfrm>
            <a:off x="457200" y="1268760"/>
            <a:ext cx="8229600" cy="4857403"/>
          </a:xfrm>
        </p:spPr>
        <p:txBody>
          <a:bodyPr>
            <a:normAutofit fontScale="62500" lnSpcReduction="20000"/>
          </a:bodyPr>
          <a:lstStyle/>
          <a:p>
            <a:r>
              <a:rPr lang="en-US" dirty="0" smtClean="0"/>
              <a:t>Setting </a:t>
            </a:r>
            <a:r>
              <a:rPr lang="en-US" dirty="0"/>
              <a:t>up of the NARCL was announced in the Union Budget 2021-22. The objective was to construct a 'bad bank' which would house bad loans of Rs. 500 </a:t>
            </a:r>
            <a:r>
              <a:rPr lang="en-US" dirty="0" err="1"/>
              <a:t>crore</a:t>
            </a:r>
            <a:r>
              <a:rPr lang="en-US" dirty="0"/>
              <a:t> (US$ 62.63 million) and above.</a:t>
            </a:r>
          </a:p>
          <a:p>
            <a:pPr lvl="1"/>
            <a:r>
              <a:rPr lang="en-US" dirty="0"/>
              <a:t>There are already 28 existing asset reconstruction companies (ARCs) on the market. However, due to the sizeable and fragmented nature of the bad loan book held by different lenders, significant amounts of NPAs continue to appear on bank </a:t>
            </a:r>
            <a:r>
              <a:rPr lang="en-US" dirty="0" smtClean="0"/>
              <a:t>balance </a:t>
            </a:r>
            <a:r>
              <a:rPr lang="en-US" dirty="0"/>
              <a:t>sheets. Thus, more choices and alternatives like the NARCL are required.</a:t>
            </a:r>
          </a:p>
          <a:p>
            <a:pPr lvl="1"/>
            <a:r>
              <a:rPr lang="en-US" dirty="0"/>
              <a:t>NARCL will have a dual structure – it will consist of an asset management company (AMC) and an asset reconstruction company (ARC) to recover and manage stressed assets. It is a collaboration between private and public sector banks (PSBs), but PSBs will maintain 51% ownership in NARCL.</a:t>
            </a:r>
          </a:p>
          <a:p>
            <a:pPr lvl="1"/>
            <a:r>
              <a:rPr lang="en-US" dirty="0"/>
              <a:t>NARCL will be </a:t>
            </a:r>
            <a:r>
              <a:rPr lang="en-US" dirty="0" err="1"/>
              <a:t>capitalised</a:t>
            </a:r>
            <a:r>
              <a:rPr lang="en-US" dirty="0"/>
              <a:t> through equity from banks and non-banking financial companies (NBFCs). If necessary, it will also issue new debt. The guarantee provided by the Government of India will lower the need for up-front capital. The NARCL will be assisted by the India Debt Resolution Company Ltd (IDRCL).</a:t>
            </a:r>
          </a:p>
          <a:p>
            <a:pPr lvl="1"/>
            <a:r>
              <a:rPr lang="en-US" dirty="0"/>
              <a:t>In August 2022, the NARCL offered to buy the distressed loan accounts of five companies, including Future Retail.</a:t>
            </a:r>
          </a:p>
          <a:p>
            <a:endParaRPr lang="en-IN" dirty="0"/>
          </a:p>
        </p:txBody>
      </p:sp>
    </p:spTree>
    <p:extLst>
      <p:ext uri="{BB962C8B-B14F-4D97-AF65-F5344CB8AC3E}">
        <p14:creationId xmlns:p14="http://schemas.microsoft.com/office/powerpoint/2010/main" val="344027660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India Debt Resolution Company Ltd. (IDRCL</a:t>
            </a:r>
            <a:r>
              <a:rPr lang="en-US" b="1" dirty="0" smtClean="0"/>
              <a:t>)</a:t>
            </a:r>
            <a:endParaRPr lang="en-IN" dirty="0"/>
          </a:p>
        </p:txBody>
      </p:sp>
      <p:sp>
        <p:nvSpPr>
          <p:cNvPr id="3" name="Content Placeholder 2"/>
          <p:cNvSpPr>
            <a:spLocks noGrp="1"/>
          </p:cNvSpPr>
          <p:nvPr>
            <p:ph idx="1"/>
          </p:nvPr>
        </p:nvSpPr>
        <p:spPr/>
        <p:txBody>
          <a:bodyPr>
            <a:normAutofit fontScale="92500" lnSpcReduction="10000"/>
          </a:bodyPr>
          <a:lstStyle/>
          <a:p>
            <a:r>
              <a:rPr lang="en-US" dirty="0"/>
              <a:t> The IDRCL is a service company/operational entity whose purpose is to manage the assets of the NARCL with the help of turnaround experts and market professionals. </a:t>
            </a:r>
            <a:endParaRPr lang="en-US" dirty="0" smtClean="0"/>
          </a:p>
          <a:p>
            <a:r>
              <a:rPr lang="en-US" dirty="0" smtClean="0"/>
              <a:t>The </a:t>
            </a:r>
            <a:r>
              <a:rPr lang="en-US" dirty="0"/>
              <a:t>NARCL will buy assets by presenting an offer to the lead bank; IDRCL will be included for management and value addition after NARCL's offer is accepted. </a:t>
            </a:r>
            <a:endParaRPr lang="en-US" dirty="0" smtClean="0"/>
          </a:p>
          <a:p>
            <a:r>
              <a:rPr lang="en-US" dirty="0" smtClean="0"/>
              <a:t>Public </a:t>
            </a:r>
            <a:r>
              <a:rPr lang="en-US" dirty="0"/>
              <a:t>FIs and PSBs will hold a 49% stake in IDRCL, and the rest will be with private banks.</a:t>
            </a:r>
          </a:p>
          <a:p>
            <a:endParaRPr lang="en-IN" dirty="0"/>
          </a:p>
        </p:txBody>
      </p:sp>
    </p:spTree>
    <p:extLst>
      <p:ext uri="{BB962C8B-B14F-4D97-AF65-F5344CB8AC3E}">
        <p14:creationId xmlns:p14="http://schemas.microsoft.com/office/powerpoint/2010/main" val="80295776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Digital </a:t>
            </a:r>
            <a:r>
              <a:rPr lang="en-US" b="1" dirty="0" smtClean="0"/>
              <a:t>Rupee</a:t>
            </a:r>
            <a:endParaRPr lang="en-IN" dirty="0"/>
          </a:p>
        </p:txBody>
      </p:sp>
      <p:sp>
        <p:nvSpPr>
          <p:cNvPr id="3" name="Content Placeholder 2"/>
          <p:cNvSpPr>
            <a:spLocks noGrp="1"/>
          </p:cNvSpPr>
          <p:nvPr>
            <p:ph idx="1"/>
          </p:nvPr>
        </p:nvSpPr>
        <p:spPr/>
        <p:txBody>
          <a:bodyPr>
            <a:normAutofit fontScale="70000" lnSpcReduction="20000"/>
          </a:bodyPr>
          <a:lstStyle/>
          <a:p>
            <a:r>
              <a:rPr lang="en-US" dirty="0" smtClean="0"/>
              <a:t>The </a:t>
            </a:r>
            <a:r>
              <a:rPr lang="en-US" dirty="0"/>
              <a:t>central bank's digital currency (CBDC), the RBI's digital rupee, was announced in the Union Budget 2022-23, and is expected to be launched by the end of this financial year. India's digital economy is predicted to benefit greatly from the introduction of the digital rupee.</a:t>
            </a:r>
          </a:p>
          <a:p>
            <a:pPr lvl="1"/>
            <a:r>
              <a:rPr lang="en-US" dirty="0"/>
              <a:t>A CBDC is a digital representation or token of a nation's legal currency.</a:t>
            </a:r>
          </a:p>
          <a:p>
            <a:pPr lvl="1"/>
            <a:r>
              <a:rPr lang="en-US" dirty="0"/>
              <a:t>A CBDC can benefit customers with better liquidity, scalability, acceptance, convenience of transactions with anonymity, and quicker settlement.</a:t>
            </a:r>
          </a:p>
          <a:p>
            <a:pPr lvl="1"/>
            <a:r>
              <a:rPr lang="en-US" dirty="0"/>
              <a:t>Similar to how UPI made digital cash more user-friendly, this development will increase people's access to digital currencies.</a:t>
            </a:r>
          </a:p>
          <a:p>
            <a:pPr lvl="1"/>
            <a:r>
              <a:rPr lang="en-US" dirty="0"/>
              <a:t>Adopting the digital rupee is expected to help cross-border remittances and reduce the transaction cost for businesses and the government.</a:t>
            </a:r>
          </a:p>
          <a:p>
            <a:pPr lvl="1"/>
            <a:r>
              <a:rPr lang="en-US" dirty="0"/>
              <a:t>The digital rupee would reduce the settlement risk in the financial system.</a:t>
            </a:r>
          </a:p>
          <a:p>
            <a:endParaRPr lang="en-IN"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36297" y="188640"/>
            <a:ext cx="1872208" cy="1414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9513228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normAutofit fontScale="70000" lnSpcReduction="20000"/>
          </a:bodyPr>
          <a:lstStyle/>
          <a:p>
            <a:r>
              <a:rPr lang="en-US" b="1" dirty="0"/>
              <a:t>National Bank for Financing Infrastructure and Development (</a:t>
            </a:r>
            <a:r>
              <a:rPr lang="en-US" b="1" dirty="0" err="1"/>
              <a:t>NaBFID</a:t>
            </a:r>
            <a:r>
              <a:rPr lang="en-US" b="1" dirty="0"/>
              <a:t>): </a:t>
            </a:r>
            <a:r>
              <a:rPr lang="en-US" dirty="0"/>
              <a:t>The </a:t>
            </a:r>
            <a:r>
              <a:rPr lang="en-US" dirty="0" err="1"/>
              <a:t>NaBFID</a:t>
            </a:r>
            <a:r>
              <a:rPr lang="en-US" dirty="0"/>
              <a:t> has been set up as a Development Financial Institution (DFI) to aid India in developing long-term infrastructure financing.</a:t>
            </a:r>
          </a:p>
          <a:p>
            <a:pPr lvl="1"/>
            <a:r>
              <a:rPr lang="en-US" dirty="0"/>
              <a:t>The </a:t>
            </a:r>
            <a:r>
              <a:rPr lang="en-US" dirty="0" err="1"/>
              <a:t>NaBFID</a:t>
            </a:r>
            <a:r>
              <a:rPr lang="en-US" dirty="0"/>
              <a:t> has both developmental and financial objectives.</a:t>
            </a:r>
          </a:p>
          <a:p>
            <a:pPr lvl="1"/>
            <a:r>
              <a:rPr lang="en-US" dirty="0"/>
              <a:t>Unlike banks, DFIs do not take deposits from the general public. Instead, they raise funds from the government, the market and multilateral institutions, and are often backed by the government's guarantee. The government initially holds 100% of the shares in the bank, which may subsequently be reduced to 26%.</a:t>
            </a:r>
          </a:p>
          <a:p>
            <a:pPr lvl="1"/>
            <a:r>
              <a:rPr lang="en-US" dirty="0"/>
              <a:t>The </a:t>
            </a:r>
            <a:r>
              <a:rPr lang="en-US" dirty="0" err="1"/>
              <a:t>NaBFID</a:t>
            </a:r>
            <a:r>
              <a:rPr lang="en-US" dirty="0"/>
              <a:t> was set up as a corporate body with an </a:t>
            </a:r>
            <a:r>
              <a:rPr lang="en-US" dirty="0" err="1"/>
              <a:t>authorised</a:t>
            </a:r>
            <a:r>
              <a:rPr lang="en-US" dirty="0"/>
              <a:t> share capital of Rs. 1 lakh </a:t>
            </a:r>
            <a:r>
              <a:rPr lang="en-US" dirty="0" err="1"/>
              <a:t>crore</a:t>
            </a:r>
            <a:r>
              <a:rPr lang="en-US" dirty="0"/>
              <a:t> (US$ 12.53 billion).</a:t>
            </a:r>
          </a:p>
          <a:p>
            <a:pPr lvl="1"/>
            <a:r>
              <a:rPr lang="en-US" dirty="0"/>
              <a:t>The </a:t>
            </a:r>
            <a:r>
              <a:rPr lang="en-US" dirty="0" err="1"/>
              <a:t>NaBFID</a:t>
            </a:r>
            <a:r>
              <a:rPr lang="en-US" dirty="0"/>
              <a:t> plans to finance multiple projects that are a part of India's Rs. 6 trillion (US$ 75.18 billion) National </a:t>
            </a:r>
            <a:r>
              <a:rPr lang="en-US" dirty="0" err="1"/>
              <a:t>Monetisation</a:t>
            </a:r>
            <a:r>
              <a:rPr lang="en-US" dirty="0"/>
              <a:t> Pipeline.</a:t>
            </a:r>
          </a:p>
          <a:p>
            <a:endParaRPr lang="en-IN" dirty="0"/>
          </a:p>
        </p:txBody>
      </p:sp>
    </p:spTree>
    <p:extLst>
      <p:ext uri="{BB962C8B-B14F-4D97-AF65-F5344CB8AC3E}">
        <p14:creationId xmlns:p14="http://schemas.microsoft.com/office/powerpoint/2010/main" val="241659051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endParaRPr lang="en-IN"/>
          </a:p>
        </p:txBody>
      </p:sp>
    </p:spTree>
    <p:extLst>
      <p:ext uri="{BB962C8B-B14F-4D97-AF65-F5344CB8AC3E}">
        <p14:creationId xmlns:p14="http://schemas.microsoft.com/office/powerpoint/2010/main" val="22489586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25470"/>
          </a:xfrm>
        </p:spPr>
        <p:txBody>
          <a:bodyPr>
            <a:normAutofit fontScale="90000"/>
          </a:bodyPr>
          <a:lstStyle/>
          <a:p>
            <a:pPr algn="r"/>
            <a:r>
              <a:rPr lang="en-IN" dirty="0" smtClean="0"/>
              <a:t>Contd…</a:t>
            </a:r>
            <a:endParaRPr lang="en-US" dirty="0"/>
          </a:p>
        </p:txBody>
      </p:sp>
      <p:sp>
        <p:nvSpPr>
          <p:cNvPr id="3" name="Content Placeholder 2"/>
          <p:cNvSpPr>
            <a:spLocks noGrp="1"/>
          </p:cNvSpPr>
          <p:nvPr>
            <p:ph idx="1"/>
          </p:nvPr>
        </p:nvSpPr>
        <p:spPr>
          <a:xfrm>
            <a:off x="457200" y="1142984"/>
            <a:ext cx="8229600" cy="4983179"/>
          </a:xfrm>
        </p:spPr>
        <p:txBody>
          <a:bodyPr>
            <a:normAutofit fontScale="85000" lnSpcReduction="20000"/>
          </a:bodyPr>
          <a:lstStyle/>
          <a:p>
            <a:pPr marL="514350" indent="-514350">
              <a:lnSpc>
                <a:spcPct val="150000"/>
              </a:lnSpc>
              <a:buAutoNum type="arabicParenR"/>
            </a:pPr>
            <a:r>
              <a:rPr lang="en-US" dirty="0" smtClean="0"/>
              <a:t>The economy was growing at very low rate.</a:t>
            </a:r>
          </a:p>
          <a:p>
            <a:pPr marL="514350" indent="-514350">
              <a:lnSpc>
                <a:spcPct val="150000"/>
              </a:lnSpc>
              <a:buNone/>
            </a:pPr>
            <a:r>
              <a:rPr lang="en-US" dirty="0" smtClean="0"/>
              <a:t>2) There were high non performing assets.</a:t>
            </a:r>
          </a:p>
          <a:p>
            <a:pPr marL="514350" indent="-514350">
              <a:lnSpc>
                <a:spcPct val="150000"/>
              </a:lnSpc>
              <a:buNone/>
            </a:pPr>
            <a:r>
              <a:rPr lang="en-US" dirty="0" smtClean="0"/>
              <a:t>3) The customer service was unsatisfactory.</a:t>
            </a:r>
          </a:p>
          <a:p>
            <a:pPr marL="514350" indent="-514350">
              <a:lnSpc>
                <a:spcPct val="150000"/>
              </a:lnSpc>
              <a:buNone/>
            </a:pPr>
            <a:r>
              <a:rPr lang="en-US" dirty="0" smtClean="0"/>
              <a:t>4) Banking system was not sound enough.</a:t>
            </a:r>
          </a:p>
          <a:p>
            <a:pPr marL="514350" indent="-514350">
              <a:lnSpc>
                <a:spcPct val="150000"/>
              </a:lnSpc>
              <a:buNone/>
            </a:pPr>
            <a:r>
              <a:rPr lang="en-US" dirty="0" smtClean="0"/>
              <a:t>5) Poor financial condition of commercial banks.</a:t>
            </a:r>
          </a:p>
          <a:p>
            <a:pPr marL="514350" indent="-514350">
              <a:lnSpc>
                <a:spcPct val="150000"/>
              </a:lnSpc>
              <a:buNone/>
            </a:pPr>
            <a:r>
              <a:rPr lang="en-US" dirty="0" smtClean="0"/>
              <a:t>6) The banks were lagging behind international standards in terms of computer technology, accounting standards and capital adequacy etc.</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smtClean="0"/>
              <a:t>https://english.mathrubhumi.com/money/specials/major-reforms-that-shaped-indian-banking-system-1.3972275</a:t>
            </a:r>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4664"/>
            <a:ext cx="8229600" cy="1368152"/>
          </a:xfrm>
        </p:spPr>
        <p:style>
          <a:lnRef idx="1">
            <a:schemeClr val="accent2"/>
          </a:lnRef>
          <a:fillRef idx="2">
            <a:schemeClr val="accent2"/>
          </a:fillRef>
          <a:effectRef idx="1">
            <a:schemeClr val="accent2"/>
          </a:effectRef>
          <a:fontRef idx="minor">
            <a:schemeClr val="dk1"/>
          </a:fontRef>
        </p:style>
        <p:txBody>
          <a:bodyPr>
            <a:normAutofit/>
          </a:bodyPr>
          <a:lstStyle/>
          <a:p>
            <a:r>
              <a:rPr lang="en-US" sz="4000" b="1" dirty="0"/>
              <a:t>Reforms </a:t>
            </a:r>
            <a:r>
              <a:rPr lang="en-US" sz="4000" b="1" dirty="0" smtClean="0"/>
              <a:t>introduced </a:t>
            </a:r>
            <a:r>
              <a:rPr lang="en-US" sz="4000" b="1" dirty="0"/>
              <a:t>on the basis of the recommendations of </a:t>
            </a:r>
            <a:r>
              <a:rPr lang="en-US" sz="4000" b="1" dirty="0" smtClean="0"/>
              <a:t>committees</a:t>
            </a:r>
            <a:endParaRPr lang="en-US" sz="4000" dirty="0"/>
          </a:p>
        </p:txBody>
      </p:sp>
      <p:sp>
        <p:nvSpPr>
          <p:cNvPr id="3" name="Content Placeholder 2"/>
          <p:cNvSpPr>
            <a:spLocks noGrp="1"/>
          </p:cNvSpPr>
          <p:nvPr>
            <p:ph idx="1"/>
          </p:nvPr>
        </p:nvSpPr>
        <p:spPr>
          <a:xfrm>
            <a:off x="357158" y="2500306"/>
            <a:ext cx="8329642" cy="3625857"/>
          </a:xfrm>
        </p:spPr>
        <p:txBody>
          <a:bodyPr/>
          <a:lstStyle/>
          <a:p>
            <a:pPr>
              <a:lnSpc>
                <a:spcPct val="150000"/>
              </a:lnSpc>
            </a:pPr>
            <a:r>
              <a:rPr lang="en-US" dirty="0"/>
              <a:t>(</a:t>
            </a:r>
            <a:r>
              <a:rPr lang="en-US" dirty="0" err="1"/>
              <a:t>i</a:t>
            </a:r>
            <a:r>
              <a:rPr lang="en-US" dirty="0"/>
              <a:t>) The first </a:t>
            </a:r>
            <a:r>
              <a:rPr lang="en-US" dirty="0" err="1"/>
              <a:t>Narasimhan</a:t>
            </a:r>
            <a:r>
              <a:rPr lang="en-US" dirty="0"/>
              <a:t> Committee (1991</a:t>
            </a:r>
            <a:r>
              <a:rPr lang="en-US" dirty="0" smtClean="0"/>
              <a:t>)</a:t>
            </a:r>
          </a:p>
          <a:p>
            <a:pPr>
              <a:lnSpc>
                <a:spcPct val="150000"/>
              </a:lnSpc>
            </a:pPr>
            <a:r>
              <a:rPr lang="en-US" dirty="0"/>
              <a:t>(ii) The </a:t>
            </a:r>
            <a:r>
              <a:rPr lang="en-US" dirty="0" err="1"/>
              <a:t>Verma</a:t>
            </a:r>
            <a:r>
              <a:rPr lang="en-US" dirty="0"/>
              <a:t> Committee (1996</a:t>
            </a:r>
            <a:r>
              <a:rPr lang="en-US" dirty="0" smtClean="0"/>
              <a:t>)</a:t>
            </a:r>
          </a:p>
          <a:p>
            <a:pPr>
              <a:lnSpc>
                <a:spcPct val="150000"/>
              </a:lnSpc>
            </a:pPr>
            <a:r>
              <a:rPr lang="en-US" dirty="0"/>
              <a:t>(iii) The Khan Committee (1997</a:t>
            </a:r>
            <a:r>
              <a:rPr lang="en-US" dirty="0" smtClean="0"/>
              <a:t>)</a:t>
            </a:r>
          </a:p>
          <a:p>
            <a:pPr>
              <a:lnSpc>
                <a:spcPct val="150000"/>
              </a:lnSpc>
            </a:pPr>
            <a:r>
              <a:rPr lang="en-US" dirty="0"/>
              <a:t>(iv) The Second </a:t>
            </a:r>
            <a:r>
              <a:rPr lang="en-US" dirty="0" err="1"/>
              <a:t>Narasimhan</a:t>
            </a:r>
            <a:r>
              <a:rPr lang="en-US" dirty="0"/>
              <a:t> Committee (1998)</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50106"/>
          </a:xfrm>
        </p:spPr>
        <p:style>
          <a:lnRef idx="1">
            <a:schemeClr val="accent2"/>
          </a:lnRef>
          <a:fillRef idx="2">
            <a:schemeClr val="accent2"/>
          </a:fillRef>
          <a:effectRef idx="1">
            <a:schemeClr val="accent2"/>
          </a:effectRef>
          <a:fontRef idx="minor">
            <a:schemeClr val="dk1"/>
          </a:fontRef>
        </p:style>
        <p:txBody>
          <a:bodyPr>
            <a:normAutofit fontScale="90000"/>
          </a:bodyPr>
          <a:lstStyle/>
          <a:p>
            <a:r>
              <a:rPr lang="en-US" b="1" dirty="0" smtClean="0"/>
              <a:t/>
            </a:r>
            <a:br>
              <a:rPr lang="en-US" b="1" dirty="0" smtClean="0"/>
            </a:br>
            <a:r>
              <a:rPr lang="en-US" b="1" dirty="0" smtClean="0"/>
              <a:t>The </a:t>
            </a:r>
            <a:r>
              <a:rPr lang="en-US" b="1" dirty="0"/>
              <a:t>First Phase of Reforms</a:t>
            </a:r>
            <a:br>
              <a:rPr lang="en-US" b="1" dirty="0"/>
            </a:br>
            <a:endParaRPr lang="en-US" dirty="0"/>
          </a:p>
        </p:txBody>
      </p:sp>
      <p:sp>
        <p:nvSpPr>
          <p:cNvPr id="3" name="Content Placeholder 2"/>
          <p:cNvSpPr>
            <a:spLocks noGrp="1"/>
          </p:cNvSpPr>
          <p:nvPr>
            <p:ph idx="1"/>
          </p:nvPr>
        </p:nvSpPr>
        <p:spPr>
          <a:xfrm>
            <a:off x="457200" y="1700808"/>
            <a:ext cx="8229600" cy="4425355"/>
          </a:xfrm>
        </p:spPr>
        <p:txBody>
          <a:bodyPr/>
          <a:lstStyle/>
          <a:p>
            <a:pPr>
              <a:lnSpc>
                <a:spcPct val="150000"/>
              </a:lnSpc>
            </a:pPr>
            <a:r>
              <a:rPr lang="en-US" b="1" dirty="0"/>
              <a:t>The banking sector reforms are directed toward improving the policy framework, financial health and the institutional framework</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4082"/>
          </a:xfrm>
        </p:spPr>
        <p:style>
          <a:lnRef idx="1">
            <a:schemeClr val="accent2"/>
          </a:lnRef>
          <a:fillRef idx="2">
            <a:schemeClr val="accent2"/>
          </a:fillRef>
          <a:effectRef idx="1">
            <a:schemeClr val="accent2"/>
          </a:effectRef>
          <a:fontRef idx="minor">
            <a:schemeClr val="dk1"/>
          </a:fontRef>
        </p:style>
        <p:txBody>
          <a:bodyPr>
            <a:normAutofit fontScale="90000"/>
          </a:bodyPr>
          <a:lstStyle/>
          <a:p>
            <a:r>
              <a:rPr lang="en-US" b="1" dirty="0" smtClean="0"/>
              <a:t/>
            </a:r>
            <a:br>
              <a:rPr lang="en-US" b="1" dirty="0" smtClean="0"/>
            </a:br>
            <a:r>
              <a:rPr lang="en-US" b="1" dirty="0" smtClean="0"/>
              <a:t>Change </a:t>
            </a:r>
            <a:r>
              <a:rPr lang="en-US" b="1" dirty="0"/>
              <a:t>in Policy Framework</a:t>
            </a:r>
            <a:br>
              <a:rPr lang="en-US" b="1" dirty="0"/>
            </a:br>
            <a:endParaRPr lang="en-US" dirty="0"/>
          </a:p>
        </p:txBody>
      </p:sp>
      <p:sp>
        <p:nvSpPr>
          <p:cNvPr id="3" name="Content Placeholder 2"/>
          <p:cNvSpPr>
            <a:spLocks noGrp="1"/>
          </p:cNvSpPr>
          <p:nvPr>
            <p:ph idx="1"/>
          </p:nvPr>
        </p:nvSpPr>
        <p:spPr>
          <a:xfrm>
            <a:off x="457200" y="1000108"/>
            <a:ext cx="8229600" cy="5429288"/>
          </a:xfrm>
        </p:spPr>
        <p:txBody>
          <a:bodyPr>
            <a:normAutofit fontScale="92500" lnSpcReduction="20000"/>
          </a:bodyPr>
          <a:lstStyle/>
          <a:p>
            <a:pPr>
              <a:lnSpc>
                <a:spcPct val="150000"/>
              </a:lnSpc>
            </a:pPr>
            <a:r>
              <a:rPr lang="en-US" sz="3600" dirty="0"/>
              <a:t>Improvement in policy framework has been undertaken by reducing the Cash Reserve Ratio (CRR) to the initial standard and phasing out Statutory Liquidity Ratio (SLR</a:t>
            </a:r>
            <a:r>
              <a:rPr lang="en-US" sz="3600" dirty="0" smtClean="0"/>
              <a:t>).</a:t>
            </a:r>
          </a:p>
          <a:p>
            <a:pPr>
              <a:lnSpc>
                <a:spcPct val="150000"/>
              </a:lnSpc>
            </a:pPr>
            <a:r>
              <a:rPr lang="en-US" sz="3600" dirty="0" smtClean="0"/>
              <a:t>Deregulation </a:t>
            </a:r>
            <a:r>
              <a:rPr lang="en-US" sz="3600" dirty="0"/>
              <a:t>of interest rates, widening the scope of lending to priority sectors and by linking the lending rates to the size of advances.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111</TotalTime>
  <Words>4305</Words>
  <Application>Microsoft Office PowerPoint</Application>
  <PresentationFormat>On-screen Show (4:3)</PresentationFormat>
  <Paragraphs>281</Paragraphs>
  <Slides>60</Slides>
  <Notes>0</Notes>
  <HiddenSlides>0</HiddenSlides>
  <MMClips>0</MMClips>
  <ScaleCrop>false</ScaleCrop>
  <HeadingPairs>
    <vt:vector size="4" baseType="variant">
      <vt:variant>
        <vt:lpstr>Theme</vt:lpstr>
      </vt:variant>
      <vt:variant>
        <vt:i4>1</vt:i4>
      </vt:variant>
      <vt:variant>
        <vt:lpstr>Slide Titles</vt:lpstr>
      </vt:variant>
      <vt:variant>
        <vt:i4>60</vt:i4>
      </vt:variant>
    </vt:vector>
  </HeadingPairs>
  <TitlesOfParts>
    <vt:vector size="61" baseType="lpstr">
      <vt:lpstr>Office Theme</vt:lpstr>
      <vt:lpstr> Reforms in the Banking Sector India </vt:lpstr>
      <vt:lpstr>Why Banking Reforms</vt:lpstr>
      <vt:lpstr>Objective</vt:lpstr>
      <vt:lpstr>Contd…</vt:lpstr>
      <vt:lpstr>Banking sector reforms in India</vt:lpstr>
      <vt:lpstr>Contd…</vt:lpstr>
      <vt:lpstr>Reforms introduced on the basis of the recommendations of committees</vt:lpstr>
      <vt:lpstr> The First Phase of Reforms </vt:lpstr>
      <vt:lpstr> Change in Policy Framework </vt:lpstr>
      <vt:lpstr> Improving Financial Health </vt:lpstr>
      <vt:lpstr> Improvements of Institutional Framework </vt:lpstr>
      <vt:lpstr> Second Phase Reforms </vt:lpstr>
      <vt:lpstr> Prudential Regulation </vt:lpstr>
      <vt:lpstr>The main focus of reforms was in three areas</vt:lpstr>
      <vt:lpstr>(i) Non-Performing Assets (NPAs)</vt:lpstr>
      <vt:lpstr>Contd…</vt:lpstr>
      <vt:lpstr>RBI Guidelines</vt:lpstr>
      <vt:lpstr>Contd…</vt:lpstr>
      <vt:lpstr>Contd…</vt:lpstr>
      <vt:lpstr>(ii) Capital Adequacy Ratio</vt:lpstr>
      <vt:lpstr>Contd…</vt:lpstr>
      <vt:lpstr>Contd…</vt:lpstr>
      <vt:lpstr>Contd…</vt:lpstr>
      <vt:lpstr>Higher Capital Adequacy will improve the efficiency of banks in two ways</vt:lpstr>
      <vt:lpstr>On the basis of the Basle Committee proposals (1988), two tiers of capital have been prescribed for Indian SCBs</vt:lpstr>
      <vt:lpstr>Contd…</vt:lpstr>
      <vt:lpstr>Contd…</vt:lpstr>
      <vt:lpstr>(iii) Diversification in Bank Operations</vt:lpstr>
      <vt:lpstr>Contd…</vt:lpstr>
      <vt:lpstr>Recommendation of Narsinham committee on financial sector reform in 1991</vt:lpstr>
      <vt:lpstr>PowerPoint Presentation</vt:lpstr>
      <vt:lpstr>PowerPoint Presentation</vt:lpstr>
      <vt:lpstr>PowerPoint Presentation</vt:lpstr>
      <vt:lpstr>PowerPoint Presentation</vt:lpstr>
      <vt:lpstr>PowerPoint Presentation</vt:lpstr>
      <vt:lpstr>  Major reforms  </vt:lpstr>
      <vt:lpstr>  Prudential norms  </vt:lpstr>
      <vt:lpstr>  Entry of new banks.  </vt:lpstr>
      <vt:lpstr>  Regulatory supervision  </vt:lpstr>
      <vt:lpstr>Banking sector reforms in India</vt:lpstr>
      <vt:lpstr>PowerPoint Presentation</vt:lpstr>
      <vt:lpstr>PowerPoint Presentation</vt:lpstr>
      <vt:lpstr>Banking Sector Reforms Since 1991...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National Asset Reconstruction Company Limited (NARCL) </vt:lpstr>
      <vt:lpstr>India Debt Resolution Company Ltd. (IDRCL)</vt:lpstr>
      <vt:lpstr>Digital Rupee</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Reforms in the Banking Sector India</dc:title>
  <dc:creator>Dinesh Shinde</dc:creator>
  <cp:lastModifiedBy>Administrator</cp:lastModifiedBy>
  <cp:revision>25</cp:revision>
  <dcterms:created xsi:type="dcterms:W3CDTF">2019-12-10T15:31:40Z</dcterms:created>
  <dcterms:modified xsi:type="dcterms:W3CDTF">2024-04-06T04:41:38Z</dcterms:modified>
</cp:coreProperties>
</file>