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emf" ContentType="image/x-emf"/>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67" r:id="rId4"/>
    <p:sldId id="268" r:id="rId5"/>
    <p:sldId id="266" r:id="rId6"/>
    <p:sldId id="265" r:id="rId7"/>
    <p:sldId id="257" r:id="rId8"/>
    <p:sldId id="258" r:id="rId9"/>
    <p:sldId id="260" r:id="rId10"/>
    <p:sldId id="261" r:id="rId11"/>
    <p:sldId id="281" r:id="rId12"/>
    <p:sldId id="263" r:id="rId13"/>
    <p:sldId id="262" r:id="rId14"/>
    <p:sldId id="272" r:id="rId15"/>
    <p:sldId id="273" r:id="rId16"/>
    <p:sldId id="27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2" autoAdjust="0"/>
    <p:restoredTop sz="94660"/>
  </p:normalViewPr>
  <p:slideViewPr>
    <p:cSldViewPr snapToGrid="0">
      <p:cViewPr varScale="1">
        <p:scale>
          <a:sx n="53" d="100"/>
          <a:sy n="53" d="100"/>
        </p:scale>
        <p:origin x="18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A1C593-65D0-4073-BCC9-577B9352EA97}"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5" Type="http://schemas.openxmlformats.org/officeDocument/2006/relationships/vmlDrawing" Target="../drawings/vmlDrawing2.vml"/><Relationship Id="rId4" Type="http://schemas.openxmlformats.org/officeDocument/2006/relationships/slideLayout" Target="../slideLayouts/slideLayout4.xml"/><Relationship Id="rId3" Type="http://schemas.openxmlformats.org/officeDocument/2006/relationships/image" Target="../media/image8.wmf"/><Relationship Id="rId2" Type="http://schemas.openxmlformats.org/officeDocument/2006/relationships/oleObject" Target="../embeddings/oleObject2.bin"/><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emf"/></Relationships>
</file>

<file path=ppt/slides/_rels/slide13.xml.rels><?xml version="1.0" encoding="UTF-8" standalone="yes"?>
<Relationships xmlns="http://schemas.openxmlformats.org/package/2006/relationships"><Relationship Id="rId7" Type="http://schemas.openxmlformats.org/officeDocument/2006/relationships/vmlDrawing" Target="../drawings/vmlDrawing3.vml"/><Relationship Id="rId6" Type="http://schemas.openxmlformats.org/officeDocument/2006/relationships/slideLayout" Target="../slideLayouts/slideLayout4.xml"/><Relationship Id="rId5" Type="http://schemas.openxmlformats.org/officeDocument/2006/relationships/image" Target="../media/image13.wmf"/><Relationship Id="rId4" Type="http://schemas.openxmlformats.org/officeDocument/2006/relationships/oleObject" Target="../embeddings/oleObject3.bin"/><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image" Target="../media/image10.emf"/></Relationships>
</file>

<file path=ppt/slides/_rels/slide14.xml.rels><?xml version="1.0" encoding="UTF-8" standalone="yes"?>
<Relationships xmlns="http://schemas.openxmlformats.org/package/2006/relationships"><Relationship Id="rId5" Type="http://schemas.openxmlformats.org/officeDocument/2006/relationships/vmlDrawing" Target="../drawings/vmlDrawing4.vml"/><Relationship Id="rId4" Type="http://schemas.openxmlformats.org/officeDocument/2006/relationships/slideLayout" Target="../slideLayouts/slideLayout4.xml"/><Relationship Id="rId3" Type="http://schemas.openxmlformats.org/officeDocument/2006/relationships/image" Target="../media/image14.wmf"/><Relationship Id="rId2" Type="http://schemas.openxmlformats.org/officeDocument/2006/relationships/oleObject" Target="../embeddings/oleObject4.bin"/><Relationship Id="rId1" Type="http://schemas.openxmlformats.org/officeDocument/2006/relationships/image" Target="../media/image12.emf"/></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6.emf"/><Relationship Id="rId1" Type="http://schemas.openxmlformats.org/officeDocument/2006/relationships/image" Target="../media/image15.emf"/></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4.xml"/><Relationship Id="rId3" Type="http://schemas.openxmlformats.org/officeDocument/2006/relationships/image" Target="../media/image4.emf"/><Relationship Id="rId2" Type="http://schemas.openxmlformats.org/officeDocument/2006/relationships/image" Target="../media/image3.wmf"/><Relationship Id="rId1"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Laws of Electromagnetic Induction</a:t>
            </a:r>
            <a:endParaRPr lang="en-US" dirty="0"/>
          </a:p>
        </p:txBody>
      </p:sp>
      <p:sp>
        <p:nvSpPr>
          <p:cNvPr id="3" name="Subtitle 2"/>
          <p:cNvSpPr>
            <a:spLocks noGrp="1"/>
          </p:cNvSpPr>
          <p:nvPr>
            <p:ph type="subTitle" idx="1"/>
          </p:nvPr>
        </p:nvSpPr>
        <p:spPr/>
        <p:txBody>
          <a:bodyPr/>
          <a:lstStyle/>
          <a:p>
            <a:r>
              <a:rPr lang="en-IN" altLang="en-US"/>
              <a:t>By</a:t>
            </a:r>
            <a:endParaRPr lang="en-IN" altLang="en-US"/>
          </a:p>
          <a:p>
            <a:r>
              <a:rPr lang="en-IN" altLang="en-US"/>
              <a:t>Ms. Supriya Shigwan</a:t>
            </a:r>
            <a:endParaRPr lang="en-I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normAutofit fontScale="90000"/>
          </a:bodyPr>
          <a:p>
            <a:r>
              <a:rPr lang="en-IN" altLang="en-US"/>
              <a:t>B-H Curve/Magnetisation curve/Saturation Curve</a:t>
            </a:r>
            <a:endParaRPr lang="en-IN" altLang="en-US"/>
          </a:p>
        </p:txBody>
      </p:sp>
      <p:pic>
        <p:nvPicPr>
          <p:cNvPr id="4" name="Content Placeholder 3"/>
          <p:cNvPicPr>
            <a:picLocks noChangeAspect="1"/>
          </p:cNvPicPr>
          <p:nvPr>
            <p:ph idx="1"/>
          </p:nvPr>
        </p:nvPicPr>
        <p:blipFill>
          <a:blip r:embed="rId1"/>
          <a:stretch>
            <a:fillRect/>
          </a:stretch>
        </p:blipFill>
        <p:spPr>
          <a:xfrm>
            <a:off x="579755" y="1691005"/>
            <a:ext cx="5222875" cy="4351655"/>
          </a:xfrm>
          <a:prstGeom prst="rect">
            <a:avLst/>
          </a:prstGeom>
        </p:spPr>
      </p:pic>
      <p:sp>
        <p:nvSpPr>
          <p:cNvPr id="3" name="Text Box 2"/>
          <p:cNvSpPr txBox="1"/>
          <p:nvPr/>
        </p:nvSpPr>
        <p:spPr>
          <a:xfrm>
            <a:off x="7577455" y="1612900"/>
            <a:ext cx="3644900" cy="3415030"/>
          </a:xfrm>
          <a:prstGeom prst="rect">
            <a:avLst/>
          </a:prstGeom>
          <a:noFill/>
        </p:spPr>
        <p:txBody>
          <a:bodyPr wrap="square" rtlCol="0">
            <a:spAutoFit/>
          </a:bodyPr>
          <a:p>
            <a:r>
              <a:rPr lang="en-IN" altLang="en-US" sz="2400" b="1"/>
              <a:t>How to minimize the hysteresis loss?</a:t>
            </a:r>
            <a:endParaRPr lang="en-IN" altLang="en-US" sz="2400" b="1"/>
          </a:p>
          <a:p>
            <a:pPr marL="285750" indent="-285750">
              <a:buFont typeface="Arial" panose="020B0604020202020204" pitchFamily="34" charset="0"/>
              <a:buChar char="•"/>
            </a:pPr>
            <a:r>
              <a:rPr lang="en-IN" altLang="en-US" sz="2400" b="1"/>
              <a:t>By reducing operating frequency</a:t>
            </a:r>
            <a:endParaRPr lang="en-IN" altLang="en-US" sz="2400" b="1"/>
          </a:p>
          <a:p>
            <a:pPr marL="285750" indent="-285750">
              <a:buFont typeface="Arial" panose="020B0604020202020204" pitchFamily="34" charset="0"/>
              <a:buChar char="•"/>
            </a:pPr>
            <a:r>
              <a:rPr lang="en-IN" altLang="en-US" sz="2400" b="1"/>
              <a:t>By reducing volume of the material</a:t>
            </a:r>
            <a:endParaRPr lang="en-IN" altLang="en-US" sz="2400" b="1"/>
          </a:p>
          <a:p>
            <a:pPr marL="285750" indent="-285750">
              <a:buFont typeface="Arial" panose="020B0604020202020204" pitchFamily="34" charset="0"/>
              <a:buChar char="•"/>
            </a:pPr>
            <a:r>
              <a:rPr lang="en-IN" altLang="en-US" sz="2400" b="1"/>
              <a:t>By selecting a material which has narrow hysteresis loop.</a:t>
            </a:r>
            <a:endParaRPr lang="en-IN" altLang="en-US" sz="2400" b="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t>Eddy current loss</a:t>
            </a:r>
            <a:endParaRPr lang="en-US"/>
          </a:p>
        </p:txBody>
      </p:sp>
      <p:sp>
        <p:nvSpPr>
          <p:cNvPr id="3" name="Content Placeholder 2"/>
          <p:cNvSpPr>
            <a:spLocks noGrp="1"/>
          </p:cNvSpPr>
          <p:nvPr>
            <p:ph sz="half" idx="1"/>
          </p:nvPr>
        </p:nvSpPr>
        <p:spPr>
          <a:xfrm>
            <a:off x="838200" y="1356995"/>
            <a:ext cx="5906135" cy="5227955"/>
          </a:xfrm>
        </p:spPr>
        <p:txBody>
          <a:bodyPr/>
          <a:p>
            <a:r>
              <a:rPr lang="en-US" sz="2400"/>
              <a:t>When an alternating magnetic field is applied to a magnetic material, an emf is induced in the material itself according to Faraday’s Law of Electromagnetic induction. These circulating currents are called</a:t>
            </a:r>
            <a:r>
              <a:rPr lang="en-US" sz="2400" b="1"/>
              <a:t> Eddy Currents</a:t>
            </a:r>
            <a:r>
              <a:rPr lang="en-US" sz="2400"/>
              <a:t>. As these currents are not responsible for doing any useful work, and it produces a loss (I</a:t>
            </a:r>
            <a:r>
              <a:rPr lang="en-US" sz="2400" baseline="30000"/>
              <a:t>2</a:t>
            </a:r>
            <a:r>
              <a:rPr lang="en-US" sz="2400"/>
              <a:t>R loss) in the magnetic material known as an </a:t>
            </a:r>
            <a:r>
              <a:rPr lang="en-US" sz="2400" b="1"/>
              <a:t>Eddy Current Loss.</a:t>
            </a:r>
            <a:endParaRPr lang="en-US" sz="2400" b="1"/>
          </a:p>
          <a:p>
            <a:r>
              <a:rPr lang="en-IN" altLang="en-US" sz="2400"/>
              <a:t>Eddy current losses can be minimize by using materials of high resistivity such as silicon, steel.</a:t>
            </a:r>
            <a:endParaRPr lang="en-IN" altLang="en-US" sz="2400"/>
          </a:p>
          <a:p>
            <a:endParaRPr lang="en-IN" altLang="en-US" sz="2400"/>
          </a:p>
        </p:txBody>
      </p:sp>
      <p:pic>
        <p:nvPicPr>
          <p:cNvPr id="4" name="Content Placeholder 3"/>
          <p:cNvPicPr>
            <a:picLocks noChangeAspect="1"/>
          </p:cNvPicPr>
          <p:nvPr>
            <p:ph sz="half" idx="2"/>
          </p:nvPr>
        </p:nvPicPr>
        <p:blipFill>
          <a:blip r:embed="rId1"/>
          <a:stretch>
            <a:fillRect/>
          </a:stretch>
        </p:blipFill>
        <p:spPr>
          <a:xfrm>
            <a:off x="7261860" y="365125"/>
            <a:ext cx="4330065" cy="3851275"/>
          </a:xfrm>
          <a:prstGeom prst="rect">
            <a:avLst/>
          </a:prstGeom>
        </p:spPr>
      </p:pic>
      <p:graphicFrame>
        <p:nvGraphicFramePr>
          <p:cNvPr id="5" name="Object 4">
            <a:hlinkClick r:id="" action="ppaction://ole?verb="/>
          </p:cNvPr>
          <p:cNvGraphicFramePr>
            <a:graphicFrameLocks noChangeAspect="1"/>
          </p:cNvGraphicFramePr>
          <p:nvPr/>
        </p:nvGraphicFramePr>
        <p:xfrm>
          <a:off x="1033780" y="5630863"/>
          <a:ext cx="5072380" cy="1070610"/>
        </p:xfrm>
        <a:graphic>
          <a:graphicData uri="http://schemas.openxmlformats.org/presentationml/2006/ole">
            <mc:AlternateContent xmlns:mc="http://schemas.openxmlformats.org/markup-compatibility/2006">
              <mc:Choice xmlns:v="urn:schemas-microsoft-com:vml" Requires="v">
                <p:oleObj spid="_x0000_s2049" name="" r:id="rId2" imgW="1143000" imgH="241300" progId="Equation.KSEE3">
                  <p:embed/>
                </p:oleObj>
              </mc:Choice>
              <mc:Fallback>
                <p:oleObj name="" r:id="rId2" imgW="1143000" imgH="241300" progId="Equation.KSEE3">
                  <p:embed/>
                  <p:pic>
                    <p:nvPicPr>
                      <p:cNvPr id="0" name="Picture 2048"/>
                      <p:cNvPicPr/>
                      <p:nvPr/>
                    </p:nvPicPr>
                    <p:blipFill>
                      <a:blip r:embed="rId3"/>
                      <a:stretch>
                        <a:fillRect/>
                      </a:stretch>
                    </p:blipFill>
                    <p:spPr>
                      <a:xfrm>
                        <a:off x="1033780" y="5630863"/>
                        <a:ext cx="5072380" cy="1070610"/>
                      </a:xfrm>
                      <a:prstGeom prst="rect">
                        <a:avLst/>
                      </a:prstGeom>
                    </p:spPr>
                  </p:pic>
                </p:oleObj>
              </mc:Fallback>
            </mc:AlternateContent>
          </a:graphicData>
        </a:graphic>
      </p:graphicFrame>
      <p:sp>
        <p:nvSpPr>
          <p:cNvPr id="6" name="Text Box 5"/>
          <p:cNvSpPr txBox="1"/>
          <p:nvPr/>
        </p:nvSpPr>
        <p:spPr>
          <a:xfrm>
            <a:off x="7532370" y="4577715"/>
            <a:ext cx="3887470" cy="1753235"/>
          </a:xfrm>
          <a:prstGeom prst="rect">
            <a:avLst/>
          </a:prstGeom>
          <a:noFill/>
        </p:spPr>
        <p:txBody>
          <a:bodyPr wrap="square" rtlCol="0">
            <a:spAutoFit/>
          </a:bodyPr>
          <a:p>
            <a:r>
              <a:rPr lang="en-IN" altLang="en-US"/>
              <a:t>Where</a:t>
            </a:r>
            <a:endParaRPr lang="en-IN" altLang="en-US"/>
          </a:p>
          <a:p>
            <a:r>
              <a:rPr lang="en-IN" altLang="en-US"/>
              <a:t>Pe= Eddy current loss</a:t>
            </a:r>
            <a:endParaRPr lang="en-IN" altLang="en-US"/>
          </a:p>
          <a:p>
            <a:r>
              <a:rPr lang="en-IN" altLang="en-US"/>
              <a:t>Ke=</a:t>
            </a:r>
            <a:r>
              <a:rPr lang="en-IN" altLang="en-US">
                <a:sym typeface="+mn-ea"/>
              </a:rPr>
              <a:t> Eddy current coefficient</a:t>
            </a:r>
            <a:endParaRPr lang="en-IN" altLang="en-US">
              <a:sym typeface="+mn-ea"/>
            </a:endParaRPr>
          </a:p>
          <a:p>
            <a:r>
              <a:rPr lang="en-IN" altLang="en-US"/>
              <a:t>Bm=Max flux density</a:t>
            </a:r>
            <a:endParaRPr lang="en-IN" altLang="en-US"/>
          </a:p>
          <a:p>
            <a:r>
              <a:rPr lang="en-IN" altLang="en-US"/>
              <a:t>t=thickness of lamination</a:t>
            </a:r>
            <a:endParaRPr lang="en-IN" altLang="en-US"/>
          </a:p>
          <a:p>
            <a:r>
              <a:rPr lang="en-IN" altLang="en-US"/>
              <a:t>v= volume</a:t>
            </a:r>
            <a:endParaRPr lang="en-I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t>Separation of core loss</a:t>
            </a:r>
            <a:endParaRPr lang="en-US"/>
          </a:p>
        </p:txBody>
      </p:sp>
      <p:pic>
        <p:nvPicPr>
          <p:cNvPr id="4" name="Content Placeholder 3"/>
          <p:cNvPicPr>
            <a:picLocks noChangeAspect="1"/>
          </p:cNvPicPr>
          <p:nvPr>
            <p:ph idx="1"/>
          </p:nvPr>
        </p:nvPicPr>
        <p:blipFill>
          <a:blip r:embed="rId1"/>
          <a:stretch>
            <a:fillRect/>
          </a:stretch>
        </p:blipFill>
        <p:spPr>
          <a:xfrm>
            <a:off x="7334250" y="1977390"/>
            <a:ext cx="4019550" cy="3594100"/>
          </a:xfrm>
          <a:prstGeom prst="rect">
            <a:avLst/>
          </a:prstGeom>
        </p:spPr>
      </p:pic>
      <p:sp>
        <p:nvSpPr>
          <p:cNvPr id="6" name="Text Box 5"/>
          <p:cNvSpPr txBox="1"/>
          <p:nvPr/>
        </p:nvSpPr>
        <p:spPr>
          <a:xfrm>
            <a:off x="384810" y="1691005"/>
            <a:ext cx="6527800" cy="3846195"/>
          </a:xfrm>
          <a:prstGeom prst="rect">
            <a:avLst/>
          </a:prstGeom>
          <a:noFill/>
        </p:spPr>
        <p:txBody>
          <a:bodyPr wrap="square" rtlCol="0" anchor="t">
            <a:spAutoFit/>
          </a:bodyPr>
          <a:p>
            <a:r>
              <a:rPr lang="en-US" sz="2000"/>
              <a:t>The sum of hysteresis and eddy current losses is called core loss as both the losses occur within the core (magnetic material). </a:t>
            </a:r>
            <a:endParaRPr lang="en-US" sz="2000"/>
          </a:p>
          <a:p>
            <a:r>
              <a:rPr lang="en-US" sz="2000"/>
              <a:t>For a given magnetic circuit with a core of ferromagnetic material, volume and thickness of the plates are constant and the total core loss can be expressed as follows.</a:t>
            </a:r>
            <a:endParaRPr lang="en-US" sz="2000"/>
          </a:p>
          <a:p>
            <a:endParaRPr lang="en-US" sz="2000"/>
          </a:p>
          <a:p>
            <a:r>
              <a:rPr lang="en-US" sz="2400" b="1"/>
              <a:t>Core loss = Hysteresis loss + Eddy current loss</a:t>
            </a:r>
            <a:endParaRPr lang="en-US" sz="2000"/>
          </a:p>
          <a:p>
            <a:endParaRPr lang="en-US" sz="2000"/>
          </a:p>
          <a:p>
            <a:r>
              <a:rPr lang="en-US" sz="2000"/>
              <a:t>The hysteresis and the eddy current losses in a magnetic material are also known by the name </a:t>
            </a:r>
            <a:r>
              <a:rPr lang="en-US" sz="2000" b="1"/>
              <a:t>iron losses or core losses or magnetic losses.</a:t>
            </a:r>
            <a:endParaRPr lang="en-US" sz="2000" b="1"/>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Content Placeholder 3"/>
          <p:cNvPicPr>
            <a:picLocks noChangeAspect="1"/>
          </p:cNvPicPr>
          <p:nvPr>
            <p:ph sz="half" idx="1"/>
          </p:nvPr>
        </p:nvPicPr>
        <p:blipFill>
          <a:blip r:embed="rId1"/>
          <a:stretch>
            <a:fillRect/>
          </a:stretch>
        </p:blipFill>
        <p:spPr>
          <a:xfrm>
            <a:off x="430530" y="252730"/>
            <a:ext cx="4446905" cy="6353175"/>
          </a:xfrm>
          <a:prstGeom prst="rect">
            <a:avLst/>
          </a:prstGeom>
        </p:spPr>
      </p:pic>
      <p:pic>
        <p:nvPicPr>
          <p:cNvPr id="5" name="Content Placeholder 4"/>
          <p:cNvPicPr>
            <a:picLocks noChangeAspect="1"/>
          </p:cNvPicPr>
          <p:nvPr>
            <p:ph sz="half" idx="2"/>
          </p:nvPr>
        </p:nvPicPr>
        <p:blipFill>
          <a:blip r:embed="rId2"/>
          <a:stretch>
            <a:fillRect/>
          </a:stretch>
        </p:blipFill>
        <p:spPr>
          <a:xfrm>
            <a:off x="5436235" y="351155"/>
            <a:ext cx="4845685" cy="6254115"/>
          </a:xfrm>
          <a:prstGeom prst="rect">
            <a:avLst/>
          </a:prstGeom>
        </p:spPr>
      </p:pic>
      <p:pic>
        <p:nvPicPr>
          <p:cNvPr id="7" name="Picture 6"/>
          <p:cNvPicPr>
            <a:picLocks noChangeAspect="1"/>
          </p:cNvPicPr>
          <p:nvPr/>
        </p:nvPicPr>
        <p:blipFill>
          <a:blip r:embed="rId3"/>
          <a:stretch>
            <a:fillRect/>
          </a:stretch>
        </p:blipFill>
        <p:spPr>
          <a:xfrm>
            <a:off x="-1228090" y="-13397230"/>
            <a:ext cx="3904615" cy="5781040"/>
          </a:xfrm>
          <a:prstGeom prst="rect">
            <a:avLst/>
          </a:prstGeom>
        </p:spPr>
      </p:pic>
      <p:graphicFrame>
        <p:nvGraphicFramePr>
          <p:cNvPr id="6" name="Object 5">
            <a:hlinkClick r:id="" action="ppaction://ole?verb="/>
          </p:cNvPr>
          <p:cNvGraphicFramePr>
            <a:graphicFrameLocks noChangeAspect="1"/>
          </p:cNvGraphicFramePr>
          <p:nvPr/>
        </p:nvGraphicFramePr>
        <p:xfrm>
          <a:off x="10440035" y="1437005"/>
          <a:ext cx="1612900" cy="808355"/>
        </p:xfrm>
        <a:graphic>
          <a:graphicData uri="http://schemas.openxmlformats.org/presentationml/2006/ole">
            <mc:AlternateContent xmlns:mc="http://schemas.openxmlformats.org/markup-compatibility/2006">
              <mc:Choice xmlns:v="urn:schemas-microsoft-com:vml" Requires="v">
                <p:oleObj spid="_x0000_s1026" name="" r:id="rId4" imgW="571500" imgH="203200" progId="Equation.KSEE3">
                  <p:embed/>
                </p:oleObj>
              </mc:Choice>
              <mc:Fallback>
                <p:oleObj name="" r:id="rId4" imgW="571500" imgH="203200" progId="Equation.KSEE3">
                  <p:embed/>
                  <p:pic>
                    <p:nvPicPr>
                      <p:cNvPr id="0" name="Picture 1025"/>
                      <p:cNvPicPr/>
                      <p:nvPr/>
                    </p:nvPicPr>
                    <p:blipFill>
                      <a:blip r:embed="rId5"/>
                      <a:stretch>
                        <a:fillRect/>
                      </a:stretch>
                    </p:blipFill>
                    <p:spPr>
                      <a:xfrm>
                        <a:off x="10440035" y="1437005"/>
                        <a:ext cx="1612900" cy="808355"/>
                      </a:xfrm>
                      <a:prstGeom prst="rect">
                        <a:avLst/>
                      </a:prstGeom>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Content Placeholder 4"/>
          <p:cNvPicPr>
            <a:picLocks noChangeAspect="1"/>
          </p:cNvPicPr>
          <p:nvPr>
            <p:ph sz="half" idx="1"/>
          </p:nvPr>
        </p:nvPicPr>
        <p:blipFill>
          <a:blip r:embed="rId1"/>
          <a:stretch>
            <a:fillRect/>
          </a:stretch>
        </p:blipFill>
        <p:spPr>
          <a:xfrm>
            <a:off x="354965" y="252730"/>
            <a:ext cx="5524500" cy="6511290"/>
          </a:xfrm>
          <a:prstGeom prst="rect">
            <a:avLst/>
          </a:prstGeom>
        </p:spPr>
      </p:pic>
      <p:graphicFrame>
        <p:nvGraphicFramePr>
          <p:cNvPr id="2" name="Content Placeholder 1">
            <a:hlinkClick r:id="" action="ppaction://ole?verb="/>
          </p:cNvPr>
          <p:cNvGraphicFramePr>
            <a:graphicFrameLocks noChangeAspect="1"/>
          </p:cNvGraphicFramePr>
          <p:nvPr>
            <p:ph sz="half" idx="2"/>
          </p:nvPr>
        </p:nvGraphicFramePr>
        <p:xfrm>
          <a:off x="6323965" y="2289810"/>
          <a:ext cx="3538855" cy="835660"/>
        </p:xfrm>
        <a:graphic>
          <a:graphicData uri="http://schemas.openxmlformats.org/presentationml/2006/ole">
            <mc:AlternateContent xmlns:mc="http://schemas.openxmlformats.org/markup-compatibility/2006">
              <mc:Choice xmlns:v="urn:schemas-microsoft-com:vml" Requires="v">
                <p:oleObj spid="_x0000_s2049" name="" r:id="rId2" imgW="914400" imgH="215900" progId="Equation.KSEE3">
                  <p:embed/>
                </p:oleObj>
              </mc:Choice>
              <mc:Fallback>
                <p:oleObj name="" r:id="rId2" imgW="914400" imgH="215900" progId="Equation.KSEE3">
                  <p:embed/>
                  <p:pic>
                    <p:nvPicPr>
                      <p:cNvPr id="0" name="Picture 2048"/>
                      <p:cNvPicPr/>
                      <p:nvPr/>
                    </p:nvPicPr>
                    <p:blipFill>
                      <a:blip r:embed="rId3"/>
                      <a:stretch>
                        <a:fillRect/>
                      </a:stretch>
                    </p:blipFill>
                    <p:spPr>
                      <a:xfrm>
                        <a:off x="6323965" y="2289810"/>
                        <a:ext cx="3538855" cy="835660"/>
                      </a:xfrm>
                      <a:prstGeom prst="rect">
                        <a:avLst/>
                      </a:prstGeom>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Content Placeholder 4"/>
          <p:cNvPicPr>
            <a:picLocks noChangeAspect="1"/>
          </p:cNvPicPr>
          <p:nvPr>
            <p:ph sz="half" idx="1"/>
          </p:nvPr>
        </p:nvPicPr>
        <p:blipFill>
          <a:blip r:embed="rId1"/>
          <a:stretch>
            <a:fillRect/>
          </a:stretch>
        </p:blipFill>
        <p:spPr>
          <a:xfrm>
            <a:off x="330835" y="245110"/>
            <a:ext cx="5291455" cy="6313170"/>
          </a:xfrm>
          <a:prstGeom prst="rect">
            <a:avLst/>
          </a:prstGeom>
        </p:spPr>
      </p:pic>
      <p:pic>
        <p:nvPicPr>
          <p:cNvPr id="3" name="Content Placeholder 2"/>
          <p:cNvPicPr>
            <a:picLocks noChangeAspect="1"/>
          </p:cNvPicPr>
          <p:nvPr>
            <p:ph sz="half" idx="2"/>
          </p:nvPr>
        </p:nvPicPr>
        <p:blipFill>
          <a:blip r:embed="rId2"/>
          <a:stretch>
            <a:fillRect/>
          </a:stretch>
        </p:blipFill>
        <p:spPr>
          <a:xfrm>
            <a:off x="6038215" y="245110"/>
            <a:ext cx="5325745" cy="625221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t> Lenz’s law </a:t>
            </a:r>
            <a:endParaRPr lang="en-US"/>
          </a:p>
        </p:txBody>
      </p:sp>
      <p:sp>
        <p:nvSpPr>
          <p:cNvPr id="3" name="Content Placeholder 2"/>
          <p:cNvSpPr>
            <a:spLocks noGrp="1"/>
          </p:cNvSpPr>
          <p:nvPr>
            <p:ph sz="half" idx="1"/>
          </p:nvPr>
        </p:nvSpPr>
        <p:spPr/>
        <p:txBody>
          <a:bodyPr>
            <a:normAutofit lnSpcReduction="10000"/>
          </a:bodyPr>
          <a:p>
            <a:r>
              <a:rPr lang="en-US"/>
              <a:t>Lenz’s law of electromagnetic induction states that the direction of induced current </a:t>
            </a:r>
            <a:r>
              <a:rPr lang="en-IN" altLang="en-US"/>
              <a:t>is</a:t>
            </a:r>
            <a:r>
              <a:rPr lang="en-US"/>
              <a:t> such that </a:t>
            </a:r>
            <a:r>
              <a:rPr lang="en-IN" altLang="en-US"/>
              <a:t>it </a:t>
            </a:r>
            <a:r>
              <a:rPr lang="en-US"/>
              <a:t>opposes the </a:t>
            </a:r>
            <a:r>
              <a:rPr lang="en-IN" altLang="en-US"/>
              <a:t>change that causes it.</a:t>
            </a:r>
            <a:endParaRPr lang="en-IN" altLang="en-US"/>
          </a:p>
          <a:p>
            <a:r>
              <a:rPr lang="en-US"/>
              <a:t>The direction of this current flow can be determined using </a:t>
            </a:r>
            <a:r>
              <a:rPr lang="en-US" b="1"/>
              <a:t>Fleming’s right-hand rule.</a:t>
            </a:r>
            <a:endParaRPr lang="en-US" b="1"/>
          </a:p>
        </p:txBody>
      </p:sp>
      <p:pic>
        <p:nvPicPr>
          <p:cNvPr id="4" name="Content Placeholder 3"/>
          <p:cNvPicPr>
            <a:picLocks noChangeAspect="1"/>
          </p:cNvPicPr>
          <p:nvPr>
            <p:ph sz="half" idx="2"/>
          </p:nvPr>
        </p:nvPicPr>
        <p:blipFill>
          <a:blip r:embed="rId1"/>
          <a:stretch>
            <a:fillRect/>
          </a:stretch>
        </p:blipFill>
        <p:spPr>
          <a:xfrm>
            <a:off x="7571740" y="2016760"/>
            <a:ext cx="2169160" cy="1338580"/>
          </a:xfrm>
          <a:prstGeom prst="rect">
            <a:avLst/>
          </a:prstGeom>
        </p:spPr>
      </p:pic>
      <p:sp>
        <p:nvSpPr>
          <p:cNvPr id="5" name="Text Box 4"/>
          <p:cNvSpPr txBox="1"/>
          <p:nvPr/>
        </p:nvSpPr>
        <p:spPr>
          <a:xfrm>
            <a:off x="7200900" y="3775710"/>
            <a:ext cx="4034790" cy="2306955"/>
          </a:xfrm>
          <a:prstGeom prst="rect">
            <a:avLst/>
          </a:prstGeom>
          <a:noFill/>
        </p:spPr>
        <p:txBody>
          <a:bodyPr wrap="square" rtlCol="0" anchor="t">
            <a:spAutoFit/>
          </a:bodyPr>
          <a:p>
            <a:r>
              <a:rPr lang="en-US" sz="2400" b="1"/>
              <a:t>Where:</a:t>
            </a:r>
            <a:endParaRPr lang="en-US" sz="2400" b="1"/>
          </a:p>
          <a:p>
            <a:endParaRPr lang="en-US" sz="2400" b="1"/>
          </a:p>
          <a:p>
            <a:r>
              <a:rPr lang="en-US" sz="2400" b="1"/>
              <a:t>ε = Induced emf</a:t>
            </a:r>
            <a:endParaRPr lang="en-US" sz="2400" b="1"/>
          </a:p>
          <a:p>
            <a:r>
              <a:rPr lang="en-US" sz="2400" b="1"/>
              <a:t>δΦB = change in magnetic flux</a:t>
            </a:r>
            <a:endParaRPr lang="en-US" sz="2400" b="1"/>
          </a:p>
          <a:p>
            <a:r>
              <a:rPr lang="en-US" sz="2400" b="1"/>
              <a:t>N = No of turns in coil</a:t>
            </a:r>
            <a:endParaRPr lang="en-US" sz="2400" b="1"/>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normAutofit/>
          </a:bodyPr>
          <a:p>
            <a:r>
              <a:rPr lang="en-US">
                <a:sym typeface="+mn-ea"/>
              </a:rPr>
              <a:t> </a:t>
            </a:r>
            <a:r>
              <a:rPr lang="en-US" b="1">
                <a:sym typeface="+mn-ea"/>
              </a:rPr>
              <a:t>Fleming’s right-hand rule</a:t>
            </a:r>
            <a:endParaRPr lang="en-US"/>
          </a:p>
        </p:txBody>
      </p:sp>
      <p:sp>
        <p:nvSpPr>
          <p:cNvPr id="3" name="Content Placeholder 2"/>
          <p:cNvSpPr>
            <a:spLocks noGrp="1"/>
          </p:cNvSpPr>
          <p:nvPr>
            <p:ph sz="half" idx="1"/>
          </p:nvPr>
        </p:nvSpPr>
        <p:spPr>
          <a:xfrm>
            <a:off x="838200" y="1825625"/>
            <a:ext cx="6193155" cy="4351655"/>
          </a:xfrm>
        </p:spPr>
        <p:txBody>
          <a:bodyPr>
            <a:normAutofit fontScale="80000"/>
          </a:bodyPr>
          <a:p>
            <a:r>
              <a:t>Fleming's right-hand rule (for generators) shows the direction of induced current when a conductor attached to a circuit moves in a magnetic field. It can be used to determine the direction of current in a generator's windings.</a:t>
            </a:r>
          </a:p>
          <a:p>
            <a:r>
              <a:rPr lang="en-IN" altLang="en-US"/>
              <a:t>The right hand is held with the thumb, index finger and middle finger mutually perpendicular to each other (at right angles), as shown in the diagram.</a:t>
            </a:r>
            <a:endParaRPr lang="en-IN" altLang="en-US"/>
          </a:p>
          <a:p>
            <a:r>
              <a:rPr lang="en-IN" altLang="en-US"/>
              <a:t>If forefinger represents the direction of the line of force, the thumb points in the direction of motion or applied force, then second finger points in the direction of the induced current”.</a:t>
            </a:r>
            <a:endParaRPr lang="en-IN" altLang="en-US"/>
          </a:p>
        </p:txBody>
      </p:sp>
      <p:pic>
        <p:nvPicPr>
          <p:cNvPr id="4" name="Content Placeholder 3"/>
          <p:cNvPicPr>
            <a:picLocks noChangeAspect="1"/>
          </p:cNvPicPr>
          <p:nvPr>
            <p:ph sz="half" idx="2"/>
          </p:nvPr>
        </p:nvPicPr>
        <p:blipFill>
          <a:blip r:embed="rId1"/>
          <a:stretch>
            <a:fillRect/>
          </a:stretch>
        </p:blipFill>
        <p:spPr>
          <a:xfrm>
            <a:off x="7193915" y="1691005"/>
            <a:ext cx="4681855" cy="469773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t>Faraday’s First Law</a:t>
            </a:r>
            <a:endParaRPr lang="en-US"/>
          </a:p>
        </p:txBody>
      </p:sp>
      <p:sp>
        <p:nvSpPr>
          <p:cNvPr id="3" name="Content Placeholder 2"/>
          <p:cNvSpPr>
            <a:spLocks noGrp="1"/>
          </p:cNvSpPr>
          <p:nvPr>
            <p:ph idx="1"/>
          </p:nvPr>
        </p:nvSpPr>
        <p:spPr>
          <a:xfrm>
            <a:off x="838200" y="1356995"/>
            <a:ext cx="10515600" cy="4820285"/>
          </a:xfrm>
        </p:spPr>
        <p:txBody>
          <a:bodyPr>
            <a:normAutofit fontScale="90000"/>
          </a:bodyPr>
          <a:p>
            <a:r>
              <a:rPr lang="en-US"/>
              <a:t>Any change in the magnetic field of a coil of wire will cause an emf to be induced in the coil. This emf induced is called induced emf and if the conductor circuit is closed, the current will also circulate through the circuit and this current is called induced current.</a:t>
            </a:r>
            <a:endParaRPr lang="en-US"/>
          </a:p>
          <a:p>
            <a:endParaRPr lang="en-US"/>
          </a:p>
          <a:p>
            <a:r>
              <a:rPr lang="en-US"/>
              <a:t>Method to change the magnetic field:</a:t>
            </a:r>
            <a:endParaRPr lang="en-US"/>
          </a:p>
          <a:p>
            <a:endParaRPr lang="en-US"/>
          </a:p>
          <a:p>
            <a:r>
              <a:rPr lang="en-US"/>
              <a:t>By moving a magnet towards or away from the coil</a:t>
            </a:r>
            <a:endParaRPr lang="en-US"/>
          </a:p>
          <a:p>
            <a:r>
              <a:rPr lang="en-US"/>
              <a:t>By moving the coil into or out of the magnetic field</a:t>
            </a:r>
            <a:endParaRPr lang="en-US"/>
          </a:p>
          <a:p>
            <a:r>
              <a:rPr lang="en-US"/>
              <a:t>By changing the area of a coil placed in the magnetic field</a:t>
            </a:r>
            <a:endParaRPr lang="en-US"/>
          </a:p>
          <a:p>
            <a:r>
              <a:rPr lang="en-US"/>
              <a:t>By rotating the coil relative to the magnet</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IN" altLang="en-US"/>
              <a:t>Faraday’s Second Law</a:t>
            </a:r>
            <a:endParaRPr lang="en-IN" altLang="en-US"/>
          </a:p>
        </p:txBody>
      </p:sp>
      <p:sp>
        <p:nvSpPr>
          <p:cNvPr id="3" name="Content Placeholder 2"/>
          <p:cNvSpPr>
            <a:spLocks noGrp="1"/>
          </p:cNvSpPr>
          <p:nvPr>
            <p:ph idx="1"/>
          </p:nvPr>
        </p:nvSpPr>
        <p:spPr/>
        <p:txBody>
          <a:bodyPr>
            <a:normAutofit lnSpcReduction="10000"/>
          </a:bodyPr>
          <a:p>
            <a:r>
              <a:rPr lang="en-US"/>
              <a:t>It states that the magnitude of emf induced in the coil is equal to the rate of change of flux that linkages with the coil. The flux linkage of the coil is the product of the number of turns in the coil and flux associated with the coil.</a:t>
            </a:r>
            <a:endParaRPr lang="en-US"/>
          </a:p>
          <a:p>
            <a:endParaRPr lang="en-US"/>
          </a:p>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sym typeface="+mn-ea"/>
              </a:rPr>
              <a:t>Losses in Magnetic Circuit</a:t>
            </a:r>
            <a:r>
              <a:rPr lang="en-IN" altLang="en-US">
                <a:sym typeface="+mn-ea"/>
              </a:rPr>
              <a:t>[10 M]</a:t>
            </a:r>
            <a:endParaRPr lang="en-IN" altLang="en-US">
              <a:sym typeface="+mn-ea"/>
            </a:endParaRPr>
          </a:p>
        </p:txBody>
      </p:sp>
      <p:sp>
        <p:nvSpPr>
          <p:cNvPr id="3" name="Content Placeholder 2"/>
          <p:cNvSpPr>
            <a:spLocks noGrp="1"/>
          </p:cNvSpPr>
          <p:nvPr>
            <p:ph idx="1"/>
          </p:nvPr>
        </p:nvSpPr>
        <p:spPr/>
        <p:txBody>
          <a:bodyPr/>
          <a:p>
            <a:pPr marL="0" indent="0">
              <a:buNone/>
            </a:pPr>
            <a:r>
              <a:rPr lang="en-US"/>
              <a:t>There are two types of magnetic losses</a:t>
            </a:r>
            <a:endParaRPr lang="en-US"/>
          </a:p>
          <a:p>
            <a:pPr marL="0" indent="0">
              <a:buNone/>
            </a:pPr>
            <a:r>
              <a:rPr lang="en-US"/>
              <a:t>a) Hysteresis losses</a:t>
            </a:r>
            <a:endParaRPr lang="en-US"/>
          </a:p>
          <a:p>
            <a:pPr marL="0" indent="0">
              <a:buNone/>
            </a:pPr>
            <a:r>
              <a:rPr lang="en-US"/>
              <a:t>b) Eddy Current Losses</a:t>
            </a:r>
            <a:endParaRPr lang="en-US"/>
          </a:p>
          <a:p>
            <a:pPr marL="0" indent="0">
              <a:buNone/>
            </a:pPr>
            <a:endParaRPr lang="en-US"/>
          </a:p>
          <a:p>
            <a:pPr marL="0" indent="0">
              <a:buNone/>
            </a:pP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t>Hysteresis loss</a:t>
            </a:r>
            <a:endParaRPr lang="en-US"/>
          </a:p>
        </p:txBody>
      </p:sp>
      <p:sp>
        <p:nvSpPr>
          <p:cNvPr id="3" name="Content Placeholder 2"/>
          <p:cNvSpPr>
            <a:spLocks noGrp="1"/>
          </p:cNvSpPr>
          <p:nvPr>
            <p:ph idx="1"/>
          </p:nvPr>
        </p:nvSpPr>
        <p:spPr/>
        <p:txBody>
          <a:bodyPr>
            <a:normAutofit fontScale="90000"/>
          </a:bodyPr>
          <a:p>
            <a:r>
              <a:rPr lang="en-US"/>
              <a:t>Hysteresis is the ‘lagging’ effect of flux density B whenever there are changes in the magnetic field strength H. When an initially unmagnetized ferromagnetic material is subjected to a varying magnetic field strength H, the flux density B produced in the material varies.</a:t>
            </a:r>
            <a:endParaRPr lang="en-US"/>
          </a:p>
          <a:p>
            <a:r>
              <a:rPr lang="en-US"/>
              <a:t>Hysteresis loss is associated with the phenomena of hysteresis and is an expression of the fact when ferromagnetic material isinvolved, not all the energy of the magnetic field is returned to the circuit when mmf is removed. It is known as</a:t>
            </a:r>
            <a:r>
              <a:rPr lang="en-US" b="1"/>
              <a:t> hysteresis loss.</a:t>
            </a:r>
            <a:endParaRPr lang="en-US"/>
          </a:p>
          <a:p>
            <a:r>
              <a:rPr lang="en-US"/>
              <a:t>The core of a transformer is subjected to an alternating magnetizing force and for each cycle of emf a hysteresis loop is traced out.</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Content Placeholder 1">
            <a:hlinkClick r:id="" action="ppaction://ole?verb="/>
          </p:cNvPr>
          <p:cNvGraphicFramePr>
            <a:graphicFrameLocks noChangeAspect="1"/>
          </p:cNvGraphicFramePr>
          <p:nvPr>
            <p:ph sz="half" idx="2"/>
          </p:nvPr>
        </p:nvGraphicFramePr>
        <p:xfrm>
          <a:off x="354330" y="4195445"/>
          <a:ext cx="5181600" cy="1047750"/>
        </p:xfrm>
        <a:graphic>
          <a:graphicData uri="http://schemas.openxmlformats.org/presentationml/2006/ole">
            <mc:AlternateContent xmlns:mc="http://schemas.openxmlformats.org/markup-compatibility/2006">
              <mc:Choice xmlns:v="urn:schemas-microsoft-com:vml" Requires="v">
                <p:oleObj spid="_x0000_s1025" name="" r:id="rId1" imgW="914400" imgH="215900" progId="Equation.KSEE3">
                  <p:embed/>
                </p:oleObj>
              </mc:Choice>
              <mc:Fallback>
                <p:oleObj name="" r:id="rId1" imgW="914400" imgH="215900" progId="Equation.KSEE3">
                  <p:embed/>
                  <p:pic>
                    <p:nvPicPr>
                      <p:cNvPr id="0" name="Picture 1024"/>
                      <p:cNvPicPr/>
                      <p:nvPr/>
                    </p:nvPicPr>
                    <p:blipFill>
                      <a:blip r:embed="rId2"/>
                      <a:stretch>
                        <a:fillRect/>
                      </a:stretch>
                    </p:blipFill>
                    <p:spPr>
                      <a:xfrm>
                        <a:off x="354330" y="4195445"/>
                        <a:ext cx="5181600" cy="1047750"/>
                      </a:xfrm>
                      <a:prstGeom prst="rect">
                        <a:avLst/>
                      </a:prstGeom>
                    </p:spPr>
                  </p:pic>
                </p:oleObj>
              </mc:Fallback>
            </mc:AlternateContent>
          </a:graphicData>
        </a:graphic>
      </p:graphicFrame>
      <p:pic>
        <p:nvPicPr>
          <p:cNvPr id="4" name="Content Placeholder 3"/>
          <p:cNvPicPr>
            <a:picLocks noChangeAspect="1"/>
          </p:cNvPicPr>
          <p:nvPr>
            <p:ph sz="half" idx="1"/>
          </p:nvPr>
        </p:nvPicPr>
        <p:blipFill>
          <a:blip r:embed="rId3"/>
          <a:srcRect b="19231"/>
          <a:stretch>
            <a:fillRect/>
          </a:stretch>
        </p:blipFill>
        <p:spPr>
          <a:xfrm>
            <a:off x="354330" y="664845"/>
            <a:ext cx="5181600" cy="2920365"/>
          </a:xfrm>
          <a:prstGeom prst="rect">
            <a:avLst/>
          </a:prstGeom>
        </p:spPr>
      </p:pic>
      <p:sp>
        <p:nvSpPr>
          <p:cNvPr id="5" name="Text Box 4"/>
          <p:cNvSpPr txBox="1"/>
          <p:nvPr/>
        </p:nvSpPr>
        <p:spPr>
          <a:xfrm>
            <a:off x="6790690" y="1219835"/>
            <a:ext cx="4296410" cy="2245360"/>
          </a:xfrm>
          <a:prstGeom prst="rect">
            <a:avLst/>
          </a:prstGeom>
          <a:noFill/>
        </p:spPr>
        <p:txBody>
          <a:bodyPr wrap="square" rtlCol="0">
            <a:spAutoFit/>
          </a:bodyPr>
          <a:p>
            <a:r>
              <a:rPr lang="en-IN" altLang="en-US" sz="2000"/>
              <a:t>Where</a:t>
            </a:r>
            <a:endParaRPr lang="en-IN" altLang="en-US" sz="2000"/>
          </a:p>
          <a:p>
            <a:r>
              <a:rPr lang="en-IN" altLang="en-US" sz="2000"/>
              <a:t>Ph=hysteresis loss in watts</a:t>
            </a:r>
            <a:endParaRPr lang="en-IN" altLang="en-US" sz="2000"/>
          </a:p>
          <a:p>
            <a:r>
              <a:rPr lang="en-IN" altLang="en-US" sz="2000"/>
              <a:t>f= frequency</a:t>
            </a:r>
            <a:endParaRPr lang="en-IN" altLang="en-US" sz="2000"/>
          </a:p>
          <a:p>
            <a:r>
              <a:rPr lang="en-IN" altLang="en-US" sz="2000"/>
              <a:t>Bm=max freq density</a:t>
            </a:r>
            <a:endParaRPr lang="en-IN" altLang="en-US" sz="2000"/>
          </a:p>
          <a:p>
            <a:r>
              <a:rPr lang="en-IN" altLang="en-US" sz="2000"/>
              <a:t>n=hysteresis coeefficient {1.5-2.5}</a:t>
            </a:r>
            <a:endParaRPr lang="en-IN" altLang="en-US" sz="2000"/>
          </a:p>
          <a:p>
            <a:r>
              <a:rPr lang="en-IN" altLang="en-US" sz="2000">
                <a:sym typeface="+mn-ea"/>
              </a:rPr>
              <a:t>v= volume</a:t>
            </a:r>
            <a:endParaRPr lang="en-IN" altLang="en-US" sz="2000"/>
          </a:p>
          <a:p>
            <a:endParaRPr lang="en-IN" altLang="en-US" sz="20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t>Hysteresis loop</a:t>
            </a:r>
            <a:endParaRPr lang="en-US"/>
          </a:p>
        </p:txBody>
      </p:sp>
      <p:sp>
        <p:nvSpPr>
          <p:cNvPr id="5" name="Text Box 4"/>
          <p:cNvSpPr txBox="1"/>
          <p:nvPr/>
        </p:nvSpPr>
        <p:spPr>
          <a:xfrm>
            <a:off x="551815" y="1691005"/>
            <a:ext cx="5302885" cy="3107690"/>
          </a:xfrm>
          <a:prstGeom prst="rect">
            <a:avLst/>
          </a:prstGeom>
          <a:noFill/>
        </p:spPr>
        <p:txBody>
          <a:bodyPr wrap="square" rtlCol="0" anchor="t">
            <a:spAutoFit/>
          </a:bodyPr>
          <a:p>
            <a:r>
              <a:rPr lang="en-US" sz="2800" b="1"/>
              <a:t>A hysteresis loop shows the relationship between the induced magnetic flux density (B) and the magnetizing force (H). </a:t>
            </a:r>
            <a:endParaRPr lang="en-US" sz="2800" b="1"/>
          </a:p>
          <a:p>
            <a:endParaRPr lang="en-US" sz="2800" b="1"/>
          </a:p>
          <a:p>
            <a:r>
              <a:rPr lang="en-US" sz="2800" b="1"/>
              <a:t>It is often referred to as the B-H loop.</a:t>
            </a:r>
            <a:endParaRPr lang="en-US" sz="2800" b="1"/>
          </a:p>
        </p:txBody>
      </p:sp>
      <p:pic>
        <p:nvPicPr>
          <p:cNvPr id="7" name="Content Placeholder 6"/>
          <p:cNvPicPr>
            <a:picLocks noChangeAspect="1"/>
          </p:cNvPicPr>
          <p:nvPr>
            <p:ph idx="1"/>
          </p:nvPr>
        </p:nvPicPr>
        <p:blipFill>
          <a:blip r:embed="rId1"/>
          <a:stretch>
            <a:fillRect/>
          </a:stretch>
        </p:blipFill>
        <p:spPr>
          <a:xfrm>
            <a:off x="5692775" y="447040"/>
            <a:ext cx="6363970" cy="568071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4110</Words>
  <Application>WPS Presentation</Application>
  <PresentationFormat>Widescreen</PresentationFormat>
  <Paragraphs>96</Paragraphs>
  <Slides>15</Slides>
  <Notes>0</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4</vt:i4>
      </vt:variant>
      <vt:variant>
        <vt:lpstr>幻灯片标题</vt:lpstr>
      </vt:variant>
      <vt:variant>
        <vt:i4>15</vt:i4>
      </vt:variant>
    </vt:vector>
  </HeadingPairs>
  <TitlesOfParts>
    <vt:vector size="27" baseType="lpstr">
      <vt:lpstr>Arial</vt:lpstr>
      <vt:lpstr>SimSun</vt:lpstr>
      <vt:lpstr>Wingdings</vt:lpstr>
      <vt:lpstr>Calibri Light</vt:lpstr>
      <vt:lpstr>Calibri</vt:lpstr>
      <vt:lpstr>Microsoft YaHei</vt:lpstr>
      <vt:lpstr>Arial Unicode MS</vt:lpstr>
      <vt:lpstr>Office Theme</vt:lpstr>
      <vt:lpstr>Equation.KSEE3</vt:lpstr>
      <vt:lpstr>Equation.KSEE3</vt:lpstr>
      <vt:lpstr>Equation.KSEE3</vt:lpstr>
      <vt:lpstr>Equation.KSEE3</vt:lpstr>
      <vt:lpstr>Laws of Electromagnetic Induction</vt:lpstr>
      <vt:lpstr> Lenz’s law </vt:lpstr>
      <vt:lpstr> Fleming’s right-hand rule</vt:lpstr>
      <vt:lpstr>Faraday’s First Law</vt:lpstr>
      <vt:lpstr>Faraday’s Second Law</vt:lpstr>
      <vt:lpstr>Losses in Magnetic Circuit[10 M]</vt:lpstr>
      <vt:lpstr>Hysteresis loss</vt:lpstr>
      <vt:lpstr>PowerPoint 演示文稿</vt:lpstr>
      <vt:lpstr>Hysteresis loop</vt:lpstr>
      <vt:lpstr>B-H Curve</vt:lpstr>
      <vt:lpstr>Eddy current loss</vt:lpstr>
      <vt:lpstr>Separation of core loss</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WPS Presentation</dc:title>
  <dc:creator/>
  <cp:lastModifiedBy>MY PC</cp:lastModifiedBy>
  <cp:revision>32</cp:revision>
  <dcterms:created xsi:type="dcterms:W3CDTF">2020-07-07T06:07:00Z</dcterms:created>
  <dcterms:modified xsi:type="dcterms:W3CDTF">2020-07-10T06:05:29Z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1033-11.2.0.9453</vt:lpwstr>
  </property>
</Properties>
</file>