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8" r:id="rId3"/>
    <p:sldId id="257" r:id="rId4"/>
    <p:sldId id="263" r:id="rId5"/>
    <p:sldId id="260" r:id="rId6"/>
    <p:sldId id="281" r:id="rId7"/>
    <p:sldId id="277" r:id="rId8"/>
    <p:sldId id="261" r:id="rId9"/>
    <p:sldId id="265" r:id="rId10"/>
    <p:sldId id="273" r:id="rId11"/>
    <p:sldId id="275" r:id="rId12"/>
    <p:sldId id="276" r:id="rId13"/>
    <p:sldId id="274" r:id="rId14"/>
    <p:sldId id="280" r:id="rId15"/>
    <p:sldId id="279" r:id="rId16"/>
    <p:sldId id="278" r:id="rId17"/>
    <p:sldId id="282" r:id="rId18"/>
    <p:sldId id="284" r:id="rId19"/>
    <p:sldId id="285" r:id="rId20"/>
    <p:sldId id="267" r:id="rId21"/>
    <p:sldId id="288" r:id="rId22"/>
    <p:sldId id="287" r:id="rId23"/>
    <p:sldId id="286" r:id="rId24"/>
    <p:sldId id="268" r:id="rId25"/>
    <p:sldId id="271" r:id="rId26"/>
    <p:sldId id="27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35" autoAdjust="0"/>
    <p:restoredTop sz="94660"/>
  </p:normalViewPr>
  <p:slideViewPr>
    <p:cSldViewPr>
      <p:cViewPr varScale="1">
        <p:scale>
          <a:sx n="68" d="100"/>
          <a:sy n="68" d="100"/>
        </p:scale>
        <p:origin x="144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1/18/2022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1/18/2022</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1/18/2022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1D8BD707-D9CF-40AE-B4C6-C98DA3205C09}" type="datetimeFigureOut">
              <a:rPr lang="en-US" smtClean="0"/>
              <a:pPr/>
              <a:t>1/18/2022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fld id="{1D8BD707-D9CF-40AE-B4C6-C98DA3205C09}" type="datetimeFigureOut">
              <a:rPr lang="en-US" smtClean="0"/>
              <a:pPr/>
              <a:t>1/18/2022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fld id="{1D8BD707-D9CF-40AE-B4C6-C98DA3205C09}" type="datetimeFigureOut">
              <a:rPr lang="en-US" smtClean="0"/>
              <a:pPr/>
              <a:t>1/18/2022</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1/18/2022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1/18/2022</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1/18/2022</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1/18/2022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0"/>
            <a:ext cx="7772400" cy="533400"/>
          </a:xfrm>
        </p:spPr>
        <p:txBody>
          <a:bodyPr>
            <a:normAutofit fontScale="90000"/>
          </a:bodyPr>
          <a:lstStyle/>
          <a:p>
            <a:br>
              <a:rPr lang="en-US" b="1" dirty="0"/>
            </a:br>
            <a:br>
              <a:rPr lang="en-US" b="1" dirty="0"/>
            </a:br>
            <a:br>
              <a:rPr lang="en-US" b="1" dirty="0"/>
            </a:br>
            <a:br>
              <a:rPr lang="en-US" b="1" dirty="0"/>
            </a:br>
            <a:br>
              <a:rPr lang="en-US" b="1" dirty="0"/>
            </a:br>
            <a:r>
              <a:rPr lang="en-US" b="1" dirty="0"/>
              <a:t>BADMINTON </a:t>
            </a:r>
            <a:endParaRPr lang="en-US" dirty="0"/>
          </a:p>
        </p:txBody>
      </p:sp>
      <p:sp>
        <p:nvSpPr>
          <p:cNvPr id="3" name="Subtitle 2"/>
          <p:cNvSpPr>
            <a:spLocks noGrp="1"/>
          </p:cNvSpPr>
          <p:nvPr>
            <p:ph type="subTitle" idx="1"/>
          </p:nvPr>
        </p:nvSpPr>
        <p:spPr>
          <a:xfrm>
            <a:off x="609600" y="990600"/>
            <a:ext cx="7924800" cy="5181600"/>
          </a:xfrm>
        </p:spPr>
        <p:txBody>
          <a:bodyPr>
            <a:normAutofit lnSpcReduction="10000"/>
          </a:bodyPr>
          <a:lstStyle/>
          <a:p>
            <a:pPr algn="ctr"/>
            <a:r>
              <a:rPr lang="en-US" dirty="0">
                <a:solidFill>
                  <a:srgbClr val="0070C0"/>
                </a:solidFill>
              </a:rPr>
              <a:t>HISTORY AND ORIGINS.</a:t>
            </a:r>
          </a:p>
          <a:p>
            <a:pPr algn="just"/>
            <a:r>
              <a:rPr lang="en-US" sz="2400" dirty="0"/>
              <a:t>The beginnings of badminton can be traced to the mid-1800s in British India, where it was created by British military officers stationed there. It became very famous in Poona in 1873, a British town, so that is why it first know name was also Poona game. At the beginning they used champagne bottle corks with some feathers stabbed on it. The first official badminton rules were published in England. Finally, almost one century later, it became Olympic sport in the Barcelona Olympics. Nowadays, since Atlanta Olympics in 1996, it is a mixed sport: men and women can play together.</a:t>
            </a:r>
          </a:p>
        </p:txBody>
      </p:sp>
    </p:spTree>
    <p:extLst>
      <p:ext uri="{BB962C8B-B14F-4D97-AF65-F5344CB8AC3E}">
        <p14:creationId xmlns:p14="http://schemas.microsoft.com/office/powerpoint/2010/main" val="1985253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457200"/>
            <a:ext cx="4038600" cy="655638"/>
          </a:xfrm>
        </p:spPr>
        <p:txBody>
          <a:bodyPr/>
          <a:lstStyle/>
          <a:p>
            <a:r>
              <a:rPr lang="en-US" dirty="0">
                <a:solidFill>
                  <a:srgbClr val="FF0000"/>
                </a:solidFill>
              </a:rPr>
              <a:t>SCORING SYSTEM </a:t>
            </a:r>
          </a:p>
        </p:txBody>
      </p:sp>
      <p:sp>
        <p:nvSpPr>
          <p:cNvPr id="3" name="Content Placeholder 2"/>
          <p:cNvSpPr>
            <a:spLocks noGrp="1"/>
          </p:cNvSpPr>
          <p:nvPr>
            <p:ph sz="quarter" idx="1"/>
          </p:nvPr>
        </p:nvSpPr>
        <p:spPr>
          <a:xfrm>
            <a:off x="457200" y="1219200"/>
            <a:ext cx="8153400" cy="5254752"/>
          </a:xfrm>
        </p:spPr>
        <p:txBody>
          <a:bodyPr>
            <a:normAutofit fontScale="92500" lnSpcReduction="20000"/>
          </a:bodyPr>
          <a:lstStyle/>
          <a:p>
            <a:r>
              <a:rPr lang="en-US" sz="3000" dirty="0"/>
              <a:t>A match shall consist of the best of three games, </a:t>
            </a:r>
          </a:p>
          <a:p>
            <a:pPr marL="0" indent="0">
              <a:buNone/>
            </a:pPr>
            <a:endParaRPr lang="en-US" sz="3000" dirty="0"/>
          </a:p>
          <a:p>
            <a:r>
              <a:rPr lang="en-US" sz="3000" dirty="0"/>
              <a:t>A game shall be won by the side which first scores 21 points</a:t>
            </a:r>
          </a:p>
          <a:p>
            <a:pPr marL="0" indent="0">
              <a:buNone/>
            </a:pPr>
            <a:endParaRPr lang="en-US" sz="3000" dirty="0"/>
          </a:p>
          <a:p>
            <a:r>
              <a:rPr lang="en-US" sz="3000" dirty="0"/>
              <a:t>The side winning a rally shall add a point to its score. A side shall win a rally, if the opposing side commits a ‘fault’ or the shuttle ceases to be in play because it touches the surface of the court inside the opponent’s court. </a:t>
            </a:r>
          </a:p>
          <a:p>
            <a:pPr marL="0" indent="0">
              <a:buNone/>
            </a:pPr>
            <a:r>
              <a:rPr lang="en-US" sz="2800" dirty="0"/>
              <a:t> </a:t>
            </a:r>
          </a:p>
        </p:txBody>
      </p:sp>
    </p:spTree>
    <p:extLst>
      <p:ext uri="{BB962C8B-B14F-4D97-AF65-F5344CB8AC3E}">
        <p14:creationId xmlns:p14="http://schemas.microsoft.com/office/powerpoint/2010/main" val="3882662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371600"/>
            <a:ext cx="8305800" cy="5102352"/>
          </a:xfrm>
        </p:spPr>
        <p:txBody>
          <a:bodyPr/>
          <a:lstStyle/>
          <a:p>
            <a:r>
              <a:rPr lang="en-US" sz="3200" dirty="0"/>
              <a:t>If the score becomes 20-all, the side which gains a two point lead first, shall win that game. </a:t>
            </a:r>
          </a:p>
          <a:p>
            <a:r>
              <a:rPr lang="en-US" sz="3200" dirty="0"/>
              <a:t>If the score becomes 29-all, the side scoring the 30th point shall win that game. </a:t>
            </a:r>
          </a:p>
          <a:p>
            <a:r>
              <a:rPr lang="en-US" sz="3200" dirty="0"/>
              <a:t>The side winning a game shall serve first in the next game</a:t>
            </a:r>
            <a:r>
              <a:rPr lang="en-US" dirty="0"/>
              <a:t>.</a:t>
            </a:r>
          </a:p>
          <a:p>
            <a:endParaRPr lang="en-US" dirty="0"/>
          </a:p>
        </p:txBody>
      </p:sp>
      <p:sp>
        <p:nvSpPr>
          <p:cNvPr id="4" name="Title 1"/>
          <p:cNvSpPr>
            <a:spLocks noGrp="1"/>
          </p:cNvSpPr>
          <p:nvPr>
            <p:ph type="title"/>
          </p:nvPr>
        </p:nvSpPr>
        <p:spPr>
          <a:xfrm>
            <a:off x="2667000" y="457200"/>
            <a:ext cx="4038600" cy="655638"/>
          </a:xfrm>
        </p:spPr>
        <p:txBody>
          <a:bodyPr/>
          <a:lstStyle/>
          <a:p>
            <a:r>
              <a:rPr lang="en-US" dirty="0">
                <a:solidFill>
                  <a:srgbClr val="FF0000"/>
                </a:solidFill>
              </a:rPr>
              <a:t>SCORING SYSTEM </a:t>
            </a:r>
          </a:p>
        </p:txBody>
      </p:sp>
    </p:spTree>
    <p:extLst>
      <p:ext uri="{BB962C8B-B14F-4D97-AF65-F5344CB8AC3E}">
        <p14:creationId xmlns:p14="http://schemas.microsoft.com/office/powerpoint/2010/main" val="1157129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305800" cy="6092952"/>
          </a:xfrm>
        </p:spPr>
        <p:txBody>
          <a:bodyPr/>
          <a:lstStyle/>
          <a:p>
            <a:pPr algn="ctr"/>
            <a:r>
              <a:rPr lang="en-US" sz="2800" b="1" dirty="0"/>
              <a:t>CHANGE OF ENDS</a:t>
            </a:r>
          </a:p>
          <a:p>
            <a:pPr algn="ctr"/>
            <a:endParaRPr lang="en-US" b="1" dirty="0"/>
          </a:p>
          <a:p>
            <a:r>
              <a:rPr lang="en-US" dirty="0"/>
              <a:t> </a:t>
            </a:r>
            <a:r>
              <a:rPr lang="en-US" sz="2800" b="1" u="sng" dirty="0"/>
              <a:t>Players shall change ends:</a:t>
            </a:r>
          </a:p>
          <a:p>
            <a:r>
              <a:rPr lang="en-US" sz="2800" dirty="0"/>
              <a:t>at the end of the first game; </a:t>
            </a:r>
          </a:p>
          <a:p>
            <a:r>
              <a:rPr lang="en-US" sz="2800" dirty="0"/>
              <a:t> at the end of the second game, if there is to be a third game; and  </a:t>
            </a:r>
          </a:p>
          <a:p>
            <a:r>
              <a:rPr lang="en-US" sz="2800" dirty="0"/>
              <a:t>in the third game when a side first scores 11 points. </a:t>
            </a:r>
          </a:p>
          <a:p>
            <a:r>
              <a:rPr lang="en-US" sz="2800" dirty="0"/>
              <a:t>If the ends are not changed as indicated above, it shall be done so as soon as the mistake is discovered and when the shuttle is not in play. The existing score shall stand.</a:t>
            </a:r>
          </a:p>
        </p:txBody>
      </p:sp>
    </p:spTree>
    <p:extLst>
      <p:ext uri="{BB962C8B-B14F-4D97-AF65-F5344CB8AC3E}">
        <p14:creationId xmlns:p14="http://schemas.microsoft.com/office/powerpoint/2010/main" val="2094460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219200"/>
            <a:ext cx="8229600" cy="5254752"/>
          </a:xfrm>
        </p:spPr>
        <p:txBody>
          <a:bodyPr>
            <a:normAutofit/>
          </a:bodyPr>
          <a:lstStyle/>
          <a:p>
            <a:pPr marL="0" indent="0">
              <a:buNone/>
            </a:pPr>
            <a:r>
              <a:rPr lang="en-US" sz="2800" b="1" u="sng" dirty="0"/>
              <a:t>In a correct service,</a:t>
            </a:r>
          </a:p>
          <a:p>
            <a:r>
              <a:rPr lang="en-US" sz="2800" dirty="0"/>
              <a:t>Neither side shall cause undue delay to the delivery of the service once the server and the receiver are ready for the service. </a:t>
            </a:r>
          </a:p>
          <a:p>
            <a:r>
              <a:rPr lang="en-US" sz="2800" dirty="0"/>
              <a:t>The server and the receiver shall stand within diagonally opposite service courts without touching the boundary lines of these service courts; </a:t>
            </a:r>
          </a:p>
          <a:p>
            <a:r>
              <a:rPr lang="en-US" sz="2800" dirty="0"/>
              <a:t>The whole of the shuttle shall be below 1.10 </a:t>
            </a:r>
            <a:r>
              <a:rPr lang="en-US" sz="2800" dirty="0" err="1"/>
              <a:t>metres</a:t>
            </a:r>
            <a:r>
              <a:rPr lang="en-US" sz="2800" dirty="0"/>
              <a:t> from the surface of the court at the instant of being hit by the server's racket. </a:t>
            </a:r>
          </a:p>
          <a:p>
            <a:endParaRPr lang="en-US" dirty="0"/>
          </a:p>
        </p:txBody>
      </p:sp>
      <p:sp>
        <p:nvSpPr>
          <p:cNvPr id="4" name="Title 1"/>
          <p:cNvSpPr>
            <a:spLocks noGrp="1"/>
          </p:cNvSpPr>
          <p:nvPr>
            <p:ph type="title"/>
          </p:nvPr>
        </p:nvSpPr>
        <p:spPr>
          <a:xfrm>
            <a:off x="2667000" y="457200"/>
            <a:ext cx="4038600" cy="655638"/>
          </a:xfrm>
        </p:spPr>
        <p:txBody>
          <a:bodyPr/>
          <a:lstStyle/>
          <a:p>
            <a:pPr algn="ctr"/>
            <a:r>
              <a:rPr lang="en-US" b="1" dirty="0">
                <a:solidFill>
                  <a:srgbClr val="FF0000"/>
                </a:solidFill>
              </a:rPr>
              <a:t>SERVICE</a:t>
            </a:r>
          </a:p>
        </p:txBody>
      </p:sp>
    </p:spTree>
    <p:extLst>
      <p:ext uri="{BB962C8B-B14F-4D97-AF65-F5344CB8AC3E}">
        <p14:creationId xmlns:p14="http://schemas.microsoft.com/office/powerpoint/2010/main" val="2005140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8153400" cy="6016752"/>
          </a:xfrm>
        </p:spPr>
        <p:txBody>
          <a:bodyPr>
            <a:normAutofit/>
          </a:bodyPr>
          <a:lstStyle/>
          <a:p>
            <a:r>
              <a:rPr lang="en-US" sz="2800" dirty="0"/>
              <a:t>Some part of both feet of the server and the receiver shall remain in contact with the surface of the court in a stationary position from the start of the service until the service is delivered.</a:t>
            </a:r>
          </a:p>
          <a:p>
            <a:r>
              <a:rPr lang="en-US" sz="2800" dirty="0"/>
              <a:t>The server’s racket shall initially hit the base of the shuttle; </a:t>
            </a:r>
          </a:p>
          <a:p>
            <a:r>
              <a:rPr lang="en-US" sz="2800" dirty="0"/>
              <a:t>The whole shuttle shall be below the server’s waist at the time of being hit by the server’s racket. </a:t>
            </a:r>
          </a:p>
          <a:p>
            <a:r>
              <a:rPr lang="en-US" sz="2800" dirty="0"/>
              <a:t>The shaft and the racket head of the server’s racket at the time of hitting the shuttle shall be pointing in a downward direction;</a:t>
            </a:r>
          </a:p>
        </p:txBody>
      </p:sp>
    </p:spTree>
    <p:extLst>
      <p:ext uri="{BB962C8B-B14F-4D97-AF65-F5344CB8AC3E}">
        <p14:creationId xmlns:p14="http://schemas.microsoft.com/office/powerpoint/2010/main" val="5414198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153400" cy="6092952"/>
          </a:xfrm>
        </p:spPr>
        <p:txBody>
          <a:bodyPr>
            <a:normAutofit/>
          </a:bodyPr>
          <a:lstStyle/>
          <a:p>
            <a:r>
              <a:rPr lang="en-US" sz="2800" dirty="0"/>
              <a:t>The movement of the server’s racket shall continue forwards from the start of the service until the service is delivered. </a:t>
            </a:r>
          </a:p>
          <a:p>
            <a:r>
              <a:rPr lang="en-US" sz="2800" dirty="0"/>
              <a:t>The flight of the shuttle shall be upwards from the server’s racket to pass over the net so that, if not intercepted, it shall land in the receiver’s service court (i.e. on or within the boundary lines); and </a:t>
            </a:r>
          </a:p>
          <a:p>
            <a:r>
              <a:rPr lang="en-US" sz="2800" dirty="0"/>
              <a:t>In attempting to serve, the server shall not miss the shuttle.</a:t>
            </a:r>
          </a:p>
          <a:p>
            <a:endParaRPr lang="en-US" dirty="0"/>
          </a:p>
        </p:txBody>
      </p:sp>
    </p:spTree>
    <p:extLst>
      <p:ext uri="{BB962C8B-B14F-4D97-AF65-F5344CB8AC3E}">
        <p14:creationId xmlns:p14="http://schemas.microsoft.com/office/powerpoint/2010/main" val="32023243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305800" cy="6092952"/>
          </a:xfrm>
        </p:spPr>
        <p:txBody>
          <a:bodyPr/>
          <a:lstStyle/>
          <a:p>
            <a:r>
              <a:rPr lang="en-US" sz="2800" dirty="0"/>
              <a:t>Once started, the service is delivered when the shuttle is hit by the server’s racket or, in attempting to serve, the server misses the shuttle. </a:t>
            </a:r>
          </a:p>
          <a:p>
            <a:r>
              <a:rPr lang="en-US" sz="2800" dirty="0"/>
              <a:t>The server shall not serve before the receiver is ready. However, the receiver shall be considered to have been ready if a return of the service is attempted. </a:t>
            </a:r>
          </a:p>
          <a:p>
            <a:r>
              <a:rPr lang="en-US" sz="2800" dirty="0"/>
              <a:t>In doubles, during the delivery of service, the partners may take up any positions within their respective courts, which do not </a:t>
            </a:r>
            <a:r>
              <a:rPr lang="en-US" sz="2800" dirty="0" err="1"/>
              <a:t>unsight</a:t>
            </a:r>
            <a:r>
              <a:rPr lang="en-US" sz="2800" dirty="0"/>
              <a:t> the opposing server or receiver.</a:t>
            </a:r>
          </a:p>
          <a:p>
            <a:endParaRPr lang="en-US" dirty="0"/>
          </a:p>
        </p:txBody>
      </p:sp>
    </p:spTree>
    <p:extLst>
      <p:ext uri="{BB962C8B-B14F-4D97-AF65-F5344CB8AC3E}">
        <p14:creationId xmlns:p14="http://schemas.microsoft.com/office/powerpoint/2010/main" val="2710621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2133600" cy="609600"/>
          </a:xfrm>
        </p:spPr>
        <p:txBody>
          <a:bodyPr>
            <a:normAutofit/>
          </a:bodyPr>
          <a:lstStyle/>
          <a:p>
            <a:pPr algn="ctr"/>
            <a:r>
              <a:rPr lang="en-US" dirty="0"/>
              <a:t>FAULTS</a:t>
            </a:r>
          </a:p>
        </p:txBody>
      </p:sp>
      <p:sp>
        <p:nvSpPr>
          <p:cNvPr id="3" name="Content Placeholder 2"/>
          <p:cNvSpPr>
            <a:spLocks noGrp="1"/>
          </p:cNvSpPr>
          <p:nvPr>
            <p:ph sz="quarter" idx="1"/>
          </p:nvPr>
        </p:nvSpPr>
        <p:spPr>
          <a:xfrm>
            <a:off x="457200" y="914400"/>
            <a:ext cx="8001000" cy="5559552"/>
          </a:xfrm>
        </p:spPr>
        <p:txBody>
          <a:bodyPr>
            <a:normAutofit/>
          </a:bodyPr>
          <a:lstStyle/>
          <a:p>
            <a:r>
              <a:rPr lang="en-US" b="1" dirty="0"/>
              <a:t>A service is not correct </a:t>
            </a:r>
          </a:p>
          <a:p>
            <a:r>
              <a:rPr lang="en-US" dirty="0"/>
              <a:t>If, in service, the shuttle is caught on the net and remains suspended on its top;</a:t>
            </a:r>
          </a:p>
          <a:p>
            <a:r>
              <a:rPr lang="en-US" dirty="0"/>
              <a:t>After passing over the net, shuttle is caught in the net; or</a:t>
            </a:r>
          </a:p>
          <a:p>
            <a:r>
              <a:rPr lang="en-US" dirty="0"/>
              <a:t>Is hit by the receiver’s partner;</a:t>
            </a:r>
          </a:p>
          <a:p>
            <a:r>
              <a:rPr lang="en-US" b="1" dirty="0"/>
              <a:t>If in play, the shuttle:</a:t>
            </a:r>
          </a:p>
          <a:p>
            <a:r>
              <a:rPr lang="en-US" dirty="0"/>
              <a:t>lands outside the boundaries of the court </a:t>
            </a:r>
          </a:p>
          <a:p>
            <a:r>
              <a:rPr lang="en-US" dirty="0"/>
              <a:t>Fails to pass over the net;</a:t>
            </a:r>
          </a:p>
          <a:p>
            <a:r>
              <a:rPr lang="en-US" dirty="0"/>
              <a:t>Touches the ceiling or side walls;</a:t>
            </a:r>
          </a:p>
          <a:p>
            <a:r>
              <a:rPr lang="en-US" dirty="0"/>
              <a:t>Touches the person or dress of a player;</a:t>
            </a:r>
          </a:p>
          <a:p>
            <a:r>
              <a:rPr lang="en-US" dirty="0"/>
              <a:t>touches any other object or person outside the court;</a:t>
            </a:r>
          </a:p>
        </p:txBody>
      </p:sp>
    </p:spTree>
    <p:extLst>
      <p:ext uri="{BB962C8B-B14F-4D97-AF65-F5344CB8AC3E}">
        <p14:creationId xmlns:p14="http://schemas.microsoft.com/office/powerpoint/2010/main" val="23780436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8077200" cy="6016752"/>
          </a:xfrm>
        </p:spPr>
        <p:txBody>
          <a:bodyPr>
            <a:normAutofit/>
          </a:bodyPr>
          <a:lstStyle/>
          <a:p>
            <a:r>
              <a:rPr lang="en-US" sz="2800" dirty="0"/>
              <a:t>Is caught and held on the racket and then slung during the execution of a stroke; </a:t>
            </a:r>
          </a:p>
          <a:p>
            <a:r>
              <a:rPr lang="en-US" sz="2800" dirty="0"/>
              <a:t>Is hit twice in succession by the same player. However, a shuttle hitting the head and the stringed area of the racket in one stroke shall not be a ‘fault’; </a:t>
            </a:r>
          </a:p>
          <a:p>
            <a:r>
              <a:rPr lang="en-US" sz="2800" dirty="0"/>
              <a:t> Is hit by a player and the player’s partner successively; or </a:t>
            </a:r>
          </a:p>
          <a:p>
            <a:r>
              <a:rPr lang="en-US" sz="2800" dirty="0"/>
              <a:t>Touches a player’s racket and does not travel towards the opponent’s court;</a:t>
            </a:r>
          </a:p>
        </p:txBody>
      </p:sp>
    </p:spTree>
    <p:extLst>
      <p:ext uri="{BB962C8B-B14F-4D97-AF65-F5344CB8AC3E}">
        <p14:creationId xmlns:p14="http://schemas.microsoft.com/office/powerpoint/2010/main" val="3116396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382000" cy="6169152"/>
          </a:xfrm>
        </p:spPr>
        <p:txBody>
          <a:bodyPr>
            <a:normAutofit/>
          </a:bodyPr>
          <a:lstStyle/>
          <a:p>
            <a:r>
              <a:rPr lang="en-US" b="1" dirty="0"/>
              <a:t>if, in play, a player: </a:t>
            </a:r>
          </a:p>
          <a:p>
            <a:pPr marL="0" indent="0">
              <a:buNone/>
            </a:pPr>
            <a:endParaRPr lang="en-US" b="1" dirty="0"/>
          </a:p>
          <a:p>
            <a:r>
              <a:rPr lang="en-US" dirty="0"/>
              <a:t>Touches the net or its supports with racket, person or dress; </a:t>
            </a:r>
          </a:p>
          <a:p>
            <a:r>
              <a:rPr lang="en-US" dirty="0"/>
              <a:t>Enters an opponent’s court over the net with racket or person </a:t>
            </a:r>
          </a:p>
          <a:p>
            <a:r>
              <a:rPr lang="en-US" dirty="0"/>
              <a:t>Invades an opponent’s court under the net with racket or person such that an opponent is obstructed or distracted; or </a:t>
            </a:r>
          </a:p>
          <a:p>
            <a:r>
              <a:rPr lang="en-US" dirty="0"/>
              <a:t>Obstructs an opponent, i.e. prevents an opponent from making a legal stroke where the shuttle is followed over the net; </a:t>
            </a:r>
          </a:p>
          <a:p>
            <a:r>
              <a:rPr lang="en-US" dirty="0"/>
              <a:t>Deliberately distracts an opponent by any action such as shouting or making gestures;</a:t>
            </a:r>
          </a:p>
        </p:txBody>
      </p:sp>
    </p:spTree>
    <p:extLst>
      <p:ext uri="{BB962C8B-B14F-4D97-AF65-F5344CB8AC3E}">
        <p14:creationId xmlns:p14="http://schemas.microsoft.com/office/powerpoint/2010/main" val="22090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914400"/>
            <a:ext cx="8382000" cy="5559552"/>
          </a:xfrm>
        </p:spPr>
        <p:txBody>
          <a:bodyPr>
            <a:normAutofit/>
          </a:bodyPr>
          <a:lstStyle/>
          <a:p>
            <a:r>
              <a:rPr lang="en-US" sz="3200" b="1" dirty="0"/>
              <a:t>The court</a:t>
            </a:r>
            <a:r>
              <a:rPr lang="en-US" b="1" dirty="0"/>
              <a:t>:</a:t>
            </a:r>
          </a:p>
          <a:p>
            <a:pPr marL="0" indent="0">
              <a:buNone/>
            </a:pPr>
            <a:endParaRPr lang="en-US" b="1" dirty="0"/>
          </a:p>
          <a:p>
            <a:r>
              <a:rPr lang="en-US" sz="2800" dirty="0"/>
              <a:t>Dimensions of Court are 44 x 20 feet</a:t>
            </a:r>
          </a:p>
          <a:p>
            <a:r>
              <a:rPr lang="en-US" sz="2800" dirty="0"/>
              <a:t>The court shall be a rectangle marked out with lines 40 mm wide </a:t>
            </a:r>
          </a:p>
          <a:p>
            <a:r>
              <a:rPr lang="en-US" sz="2800" dirty="0"/>
              <a:t>The lines marking out the court shall be preferably be </a:t>
            </a:r>
            <a:r>
              <a:rPr lang="en-US" sz="2800" dirty="0" err="1"/>
              <a:t>coloured</a:t>
            </a:r>
            <a:r>
              <a:rPr lang="en-US" sz="2800" dirty="0"/>
              <a:t> white or yellow.</a:t>
            </a:r>
          </a:p>
          <a:p>
            <a:r>
              <a:rPr lang="en-US" sz="2800" dirty="0"/>
              <a:t>Diagonal length of full court = 14.723m.</a:t>
            </a:r>
          </a:p>
          <a:p>
            <a:r>
              <a:rPr lang="en-US" sz="2800" dirty="0"/>
              <a:t>Court as shown below can be used for both singles and doubles play.</a:t>
            </a:r>
          </a:p>
        </p:txBody>
      </p:sp>
      <p:sp>
        <p:nvSpPr>
          <p:cNvPr id="4" name="Title 3"/>
          <p:cNvSpPr>
            <a:spLocks noGrp="1"/>
          </p:cNvSpPr>
          <p:nvPr>
            <p:ph type="title"/>
          </p:nvPr>
        </p:nvSpPr>
        <p:spPr>
          <a:xfrm>
            <a:off x="457200" y="274638"/>
            <a:ext cx="7467600" cy="563562"/>
          </a:xfrm>
        </p:spPr>
        <p:txBody>
          <a:bodyPr>
            <a:noAutofit/>
          </a:bodyPr>
          <a:lstStyle/>
          <a:p>
            <a:pPr algn="ctr"/>
            <a:r>
              <a:rPr lang="en-US" sz="3200" dirty="0">
                <a:solidFill>
                  <a:srgbClr val="7030A0"/>
                </a:solidFill>
              </a:rPr>
              <a:t>Court and Court </a:t>
            </a:r>
            <a:r>
              <a:rPr lang="en-US" sz="3200" dirty="0" err="1">
                <a:solidFill>
                  <a:srgbClr val="7030A0"/>
                </a:solidFill>
              </a:rPr>
              <a:t>Equipments</a:t>
            </a:r>
            <a:endParaRPr lang="en-US" sz="3200" dirty="0">
              <a:solidFill>
                <a:srgbClr val="7030A0"/>
              </a:solidFill>
            </a:endParaRPr>
          </a:p>
        </p:txBody>
      </p:sp>
    </p:spTree>
    <p:extLst>
      <p:ext uri="{BB962C8B-B14F-4D97-AF65-F5344CB8AC3E}">
        <p14:creationId xmlns:p14="http://schemas.microsoft.com/office/powerpoint/2010/main" val="1786083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660" y="152400"/>
            <a:ext cx="3276600"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3006" y="457200"/>
            <a:ext cx="4396540" cy="579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64078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F48FA6E-0733-4B5E-85DE-540BE9094C21}"/>
              </a:ext>
            </a:extLst>
          </p:cNvPr>
          <p:cNvPicPr>
            <a:picLocks noChangeAspect="1"/>
          </p:cNvPicPr>
          <p:nvPr/>
        </p:nvPicPr>
        <p:blipFill>
          <a:blip r:embed="rId2"/>
          <a:stretch>
            <a:fillRect/>
          </a:stretch>
        </p:blipFill>
        <p:spPr>
          <a:xfrm>
            <a:off x="152400" y="304800"/>
            <a:ext cx="8368786" cy="5791200"/>
          </a:xfrm>
          <a:prstGeom prst="rect">
            <a:avLst/>
          </a:prstGeom>
        </p:spPr>
      </p:pic>
    </p:spTree>
    <p:extLst>
      <p:ext uri="{BB962C8B-B14F-4D97-AF65-F5344CB8AC3E}">
        <p14:creationId xmlns:p14="http://schemas.microsoft.com/office/powerpoint/2010/main" val="230821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399356D-9A69-4112-9FF4-FA9111AC7625}"/>
              </a:ext>
            </a:extLst>
          </p:cNvPr>
          <p:cNvPicPr>
            <a:picLocks noChangeAspect="1"/>
          </p:cNvPicPr>
          <p:nvPr/>
        </p:nvPicPr>
        <p:blipFill rotWithShape="1">
          <a:blip r:embed="rId2"/>
          <a:srcRect r="50000"/>
          <a:stretch/>
        </p:blipFill>
        <p:spPr>
          <a:xfrm>
            <a:off x="1295400" y="533400"/>
            <a:ext cx="6096000" cy="5867400"/>
          </a:xfrm>
          <a:prstGeom prst="rect">
            <a:avLst/>
          </a:prstGeom>
        </p:spPr>
      </p:pic>
    </p:spTree>
    <p:extLst>
      <p:ext uri="{BB962C8B-B14F-4D97-AF65-F5344CB8AC3E}">
        <p14:creationId xmlns:p14="http://schemas.microsoft.com/office/powerpoint/2010/main" val="34902612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388C985-8AC0-48C4-974C-AAB55AE5B8A7}"/>
              </a:ext>
            </a:extLst>
          </p:cNvPr>
          <p:cNvPicPr>
            <a:picLocks noChangeAspect="1"/>
          </p:cNvPicPr>
          <p:nvPr/>
        </p:nvPicPr>
        <p:blipFill rotWithShape="1">
          <a:blip r:embed="rId2"/>
          <a:srcRect l="50367"/>
          <a:stretch/>
        </p:blipFill>
        <p:spPr>
          <a:xfrm>
            <a:off x="1371600" y="381000"/>
            <a:ext cx="5791200" cy="6289231"/>
          </a:xfrm>
          <a:prstGeom prst="rect">
            <a:avLst/>
          </a:prstGeom>
        </p:spPr>
      </p:pic>
    </p:spTree>
    <p:extLst>
      <p:ext uri="{BB962C8B-B14F-4D97-AF65-F5344CB8AC3E}">
        <p14:creationId xmlns:p14="http://schemas.microsoft.com/office/powerpoint/2010/main" val="551865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138238"/>
            <a:ext cx="7315200" cy="458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94280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415" y="1066800"/>
            <a:ext cx="8362087" cy="4648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3692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90800" y="2590800"/>
            <a:ext cx="3810000" cy="1054250"/>
          </a:xfrm>
        </p:spPr>
        <p:txBody>
          <a:bodyPr>
            <a:normAutofit/>
          </a:bodyPr>
          <a:lstStyle/>
          <a:p>
            <a:r>
              <a:rPr lang="en-US" sz="4800" dirty="0"/>
              <a:t>Thank you</a:t>
            </a:r>
          </a:p>
        </p:txBody>
      </p:sp>
    </p:spTree>
    <p:extLst>
      <p:ext uri="{BB962C8B-B14F-4D97-AF65-F5344CB8AC3E}">
        <p14:creationId xmlns:p14="http://schemas.microsoft.com/office/powerpoint/2010/main" val="3498441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Badminton Court Size | Every line explained in detai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Badminton Court Size | Every line explained in detai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Badminton Court Size | Every line explained in detail"/>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0" name="Picture 2" descr="Badminton Court | Badminton court, Badminton, Badminton doub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18" y="685800"/>
            <a:ext cx="8974221"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4501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285" y="503238"/>
            <a:ext cx="8229600" cy="2773362"/>
          </a:xfrm>
        </p:spPr>
        <p:txBody>
          <a:bodyPr>
            <a:normAutofit fontScale="90000"/>
          </a:bodyPr>
          <a:lstStyle/>
          <a:p>
            <a:pPr algn="ct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sz="3600" b="0" dirty="0">
                <a:solidFill>
                  <a:srgbClr val="7030A0"/>
                </a:solidFill>
              </a:rPr>
              <a:t>The net</a:t>
            </a:r>
            <a:br>
              <a:rPr lang="en-US" sz="2700" dirty="0"/>
            </a:br>
            <a:r>
              <a:rPr lang="en-US" sz="2700" dirty="0">
                <a:solidFill>
                  <a:schemeClr val="accent1">
                    <a:lumMod val="50000"/>
                  </a:schemeClr>
                </a:solidFill>
              </a:rPr>
              <a:t>It consists of a dark or black mesh and with a white band of 75 mm on the upper part.</a:t>
            </a:r>
            <a:br>
              <a:rPr lang="en-US" sz="2700" dirty="0">
                <a:solidFill>
                  <a:schemeClr val="accent1">
                    <a:lumMod val="50000"/>
                  </a:schemeClr>
                </a:solidFill>
              </a:rPr>
            </a:br>
            <a:br>
              <a:rPr lang="en-US" sz="2700" dirty="0">
                <a:solidFill>
                  <a:schemeClr val="accent1">
                    <a:lumMod val="50000"/>
                  </a:schemeClr>
                </a:solidFill>
              </a:rPr>
            </a:br>
            <a:r>
              <a:rPr lang="en-US" sz="2700" dirty="0">
                <a:solidFill>
                  <a:schemeClr val="accent1">
                    <a:lumMod val="50000"/>
                  </a:schemeClr>
                </a:solidFill>
              </a:rPr>
              <a:t>It is 1.55 m height and 6.10 m width (double court width)</a:t>
            </a:r>
            <a:br>
              <a:rPr lang="en-US" sz="2700" dirty="0">
                <a:solidFill>
                  <a:schemeClr val="accent1">
                    <a:lumMod val="50000"/>
                  </a:schemeClr>
                </a:solidFill>
              </a:rPr>
            </a:br>
            <a:br>
              <a:rPr lang="en-US" dirty="0"/>
            </a:b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473" y="3276600"/>
            <a:ext cx="8184412" cy="3199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5259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n-US" b="1" dirty="0"/>
              <a:t>The racket</a:t>
            </a:r>
            <a:endParaRPr lang="en-US" dirty="0"/>
          </a:p>
        </p:txBody>
      </p:sp>
      <p:sp>
        <p:nvSpPr>
          <p:cNvPr id="3" name="Content Placeholder 2"/>
          <p:cNvSpPr>
            <a:spLocks noGrp="1"/>
          </p:cNvSpPr>
          <p:nvPr>
            <p:ph sz="quarter" idx="1"/>
          </p:nvPr>
        </p:nvSpPr>
        <p:spPr>
          <a:xfrm>
            <a:off x="457200" y="1143000"/>
            <a:ext cx="4038600" cy="5410200"/>
          </a:xfrm>
        </p:spPr>
        <p:txBody>
          <a:bodyPr>
            <a:normAutofit/>
          </a:bodyPr>
          <a:lstStyle/>
          <a:p>
            <a:pPr algn="just"/>
            <a:r>
              <a:rPr lang="en-US" dirty="0"/>
              <a:t>It is made of carbon fiber. This makes it lighter and more resistant than older models made of wood or metal. Its maximum length is 68cm and the head maximum width is 23cm.The grip: the basic grip is called forehand grip. To use this grip the head must be perpendicular to the ground. </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533401"/>
            <a:ext cx="38100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8393" y="3657600"/>
            <a:ext cx="3554413"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6935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5334000" y="228600"/>
            <a:ext cx="3323098"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76400"/>
            <a:ext cx="56388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8894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228600" y="228600"/>
            <a:ext cx="8153400" cy="6245352"/>
          </a:xfrm>
        </p:spPr>
        <p:txBody>
          <a:bodyPr>
            <a:normAutofit lnSpcReduction="10000"/>
          </a:bodyPr>
          <a:lstStyle/>
          <a:p>
            <a:pPr algn="ctr"/>
            <a:r>
              <a:rPr lang="en-US" sz="3200" dirty="0"/>
              <a:t>Shuttle</a:t>
            </a:r>
          </a:p>
          <a:p>
            <a:r>
              <a:rPr lang="en-US" sz="2800" dirty="0"/>
              <a:t>The shuttle shall have 16 feathers fixed in the base.</a:t>
            </a:r>
          </a:p>
          <a:p>
            <a:r>
              <a:rPr lang="en-US" sz="2800" dirty="0"/>
              <a:t>The feathers shall have a uniform length between 62 mm to 70 mm when measured </a:t>
            </a:r>
            <a:r>
              <a:rPr lang="en-US" sz="2800"/>
              <a:t>from the tip </a:t>
            </a:r>
            <a:r>
              <a:rPr lang="en-US" sz="2800" dirty="0"/>
              <a:t>to the top of the base.</a:t>
            </a:r>
          </a:p>
          <a:p>
            <a:r>
              <a:rPr lang="en-US" sz="2800" dirty="0"/>
              <a:t>The tips of the feathers shall lie on a circle with a diameter from 58 mm to 68 mm.</a:t>
            </a:r>
          </a:p>
          <a:p>
            <a:r>
              <a:rPr lang="en-US" sz="2800" dirty="0"/>
              <a:t>The feathers shall be fastened firmly with thread or other suitable material.</a:t>
            </a:r>
          </a:p>
          <a:p>
            <a:r>
              <a:rPr lang="en-US" sz="2800" dirty="0"/>
              <a:t>The base shall be 25 mm to 28 mm in diameter and rounded on the bottom.</a:t>
            </a:r>
          </a:p>
          <a:p>
            <a:r>
              <a:rPr lang="en-US" sz="2800" dirty="0"/>
              <a:t>The shuttle shall weigh from 4.74 to 5.50 grams.</a:t>
            </a:r>
          </a:p>
        </p:txBody>
      </p:sp>
    </p:spTree>
    <p:extLst>
      <p:ext uri="{BB962C8B-B14F-4D97-AF65-F5344CB8AC3E}">
        <p14:creationId xmlns:p14="http://schemas.microsoft.com/office/powerpoint/2010/main" val="3811304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457200" y="828992"/>
            <a:ext cx="8229600" cy="5349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44471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2819400" cy="609600"/>
          </a:xfrm>
        </p:spPr>
        <p:txBody>
          <a:bodyPr>
            <a:normAutofit fontScale="90000"/>
          </a:bodyPr>
          <a:lstStyle/>
          <a:p>
            <a:r>
              <a:rPr lang="en-US" sz="3600" b="1" dirty="0"/>
              <a:t>Game modes</a:t>
            </a:r>
            <a:endParaRPr lang="en-US" sz="3600" dirty="0"/>
          </a:p>
        </p:txBody>
      </p:sp>
      <p:sp>
        <p:nvSpPr>
          <p:cNvPr id="3" name="Content Placeholder 2"/>
          <p:cNvSpPr>
            <a:spLocks noGrp="1"/>
          </p:cNvSpPr>
          <p:nvPr>
            <p:ph sz="quarter" idx="1"/>
          </p:nvPr>
        </p:nvSpPr>
        <p:spPr>
          <a:xfrm>
            <a:off x="457200" y="1295400"/>
            <a:ext cx="8229600" cy="5334000"/>
          </a:xfrm>
        </p:spPr>
        <p:txBody>
          <a:bodyPr>
            <a:normAutofit/>
          </a:bodyPr>
          <a:lstStyle/>
          <a:p>
            <a:r>
              <a:rPr lang="en-US" sz="2800" dirty="0"/>
              <a:t>Singles: 1vs1. Each player must be on opposite sides of the net.</a:t>
            </a:r>
          </a:p>
          <a:p>
            <a:endParaRPr lang="en-US" sz="2800" dirty="0"/>
          </a:p>
          <a:p>
            <a:r>
              <a:rPr lang="en-US" sz="2800" dirty="0"/>
              <a:t>Doubles: 2vs2. Each pair of players must be on opposite sides of the net, and each player must be on opposite sides of the center line.</a:t>
            </a:r>
          </a:p>
          <a:p>
            <a:pPr marL="0" indent="0">
              <a:buNone/>
            </a:pPr>
            <a:endParaRPr lang="en-US" sz="2800" dirty="0"/>
          </a:p>
          <a:p>
            <a:r>
              <a:rPr lang="en-US" sz="2800" dirty="0"/>
              <a:t>Mixed double: 1 man and 1 woman can form a couple together..</a:t>
            </a:r>
            <a:br>
              <a:rPr lang="en-US" sz="2800" dirty="0"/>
            </a:br>
            <a:endParaRPr lang="en-US" sz="2800" dirty="0"/>
          </a:p>
        </p:txBody>
      </p:sp>
    </p:spTree>
    <p:extLst>
      <p:ext uri="{BB962C8B-B14F-4D97-AF65-F5344CB8AC3E}">
        <p14:creationId xmlns:p14="http://schemas.microsoft.com/office/powerpoint/2010/main" val="34000304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170</TotalTime>
  <Words>1283</Words>
  <Application>Microsoft Office PowerPoint</Application>
  <PresentationFormat>On-screen Show (4:3)</PresentationFormat>
  <Paragraphs>83</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Century Schoolbook</vt:lpstr>
      <vt:lpstr>Wingdings</vt:lpstr>
      <vt:lpstr>Wingdings 2</vt:lpstr>
      <vt:lpstr>Oriel</vt:lpstr>
      <vt:lpstr>     BADMINTON </vt:lpstr>
      <vt:lpstr>Court and Court Equipments</vt:lpstr>
      <vt:lpstr>PowerPoint Presentation</vt:lpstr>
      <vt:lpstr>         The net It consists of a dark or black mesh and with a white band of 75 mm on the upper part.  It is 1.55 m height and 6.10 m width (double court width)  </vt:lpstr>
      <vt:lpstr>The racket</vt:lpstr>
      <vt:lpstr>PowerPoint Presentation</vt:lpstr>
      <vt:lpstr>PowerPoint Presentation</vt:lpstr>
      <vt:lpstr>PowerPoint Presentation</vt:lpstr>
      <vt:lpstr>Game modes</vt:lpstr>
      <vt:lpstr>SCORING SYSTEM </vt:lpstr>
      <vt:lpstr>SCORING SYSTEM </vt:lpstr>
      <vt:lpstr>PowerPoint Presentation</vt:lpstr>
      <vt:lpstr>SERVICE</vt:lpstr>
      <vt:lpstr>PowerPoint Presentation</vt:lpstr>
      <vt:lpstr>PowerPoint Presentation</vt:lpstr>
      <vt:lpstr>PowerPoint Presentation</vt:lpstr>
      <vt:lpstr>FAULTS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BADMINTON </dc:title>
  <dc:creator>sakhi</dc:creator>
  <cp:lastModifiedBy>Admin</cp:lastModifiedBy>
  <cp:revision>26</cp:revision>
  <dcterms:created xsi:type="dcterms:W3CDTF">2006-08-16T00:00:00Z</dcterms:created>
  <dcterms:modified xsi:type="dcterms:W3CDTF">2022-01-18T09:03:16Z</dcterms:modified>
</cp:coreProperties>
</file>